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2017/1/6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正方形/長方形 36"/>
          <p:cNvSpPr/>
          <p:nvPr/>
        </p:nvSpPr>
        <p:spPr>
          <a:xfrm>
            <a:off x="4850474" y="5588171"/>
            <a:ext cx="288000" cy="86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0"/>
            <a:ext cx="9906000" cy="457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29567" y="43934"/>
            <a:ext cx="6122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（参考）農作業安全対策に係る事故情報収集の強化について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grpSp>
        <p:nvGrpSpPr>
          <p:cNvPr id="23" name="グループ化 22"/>
          <p:cNvGrpSpPr/>
          <p:nvPr/>
        </p:nvGrpSpPr>
        <p:grpSpPr>
          <a:xfrm>
            <a:off x="424168" y="4425434"/>
            <a:ext cx="2088000" cy="1599952"/>
            <a:chOff x="1005434" y="4838404"/>
            <a:chExt cx="2088000" cy="1423287"/>
          </a:xfrm>
        </p:grpSpPr>
        <p:sp>
          <p:nvSpPr>
            <p:cNvPr id="19" name="正方形/長方形 18"/>
            <p:cNvSpPr/>
            <p:nvPr/>
          </p:nvSpPr>
          <p:spPr>
            <a:xfrm>
              <a:off x="1019553" y="4858027"/>
              <a:ext cx="2059763" cy="1401356"/>
            </a:xfrm>
            <a:prstGeom prst="rect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1005434" y="4849819"/>
              <a:ext cx="2088000" cy="315724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/>
            <p:cNvSpPr txBox="1"/>
            <p:nvPr/>
          </p:nvSpPr>
          <p:spPr>
            <a:xfrm>
              <a:off x="1139570" y="4838404"/>
              <a:ext cx="18197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1600" dirty="0" smtClean="0">
                  <a:solidFill>
                    <a:schemeClr val="bg1"/>
                  </a:solidFill>
                </a:rPr>
                <a:t>メーカー・販売店等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006489" y="5221281"/>
              <a:ext cx="2085890" cy="1040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/>
              <a:r>
                <a:rPr kumimoji="1" lang="ja-JP" altLang="en-US" sz="1400" dirty="0" smtClean="0"/>
                <a:t>・地域での農作業安全運動で活用</a:t>
              </a:r>
              <a:endParaRPr kumimoji="1" lang="en-US" altLang="ja-JP" sz="1400" dirty="0" smtClean="0"/>
            </a:p>
            <a:p>
              <a:pPr marL="85725" indent="-85725"/>
              <a:r>
                <a:rPr lang="ja-JP" altLang="en-US" sz="1400" dirty="0" smtClean="0"/>
                <a:t>・メーカーでの機械・装置の早期改良・実用化に反映</a:t>
              </a:r>
              <a:endParaRPr kumimoji="1" lang="ja-JP" altLang="en-US" sz="1400" dirty="0"/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438287" y="3409612"/>
            <a:ext cx="2073938" cy="954297"/>
            <a:chOff x="1037553" y="2960966"/>
            <a:chExt cx="2073938" cy="954297"/>
          </a:xfrm>
        </p:grpSpPr>
        <p:sp>
          <p:nvSpPr>
            <p:cNvPr id="7" name="テキスト ボックス 6"/>
            <p:cNvSpPr txBox="1"/>
            <p:nvPr/>
          </p:nvSpPr>
          <p:spPr>
            <a:xfrm>
              <a:off x="1055610" y="3349179"/>
              <a:ext cx="20558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dirty="0" smtClean="0"/>
                <a:t>地域での農作業安全運動で活用</a:t>
              </a:r>
              <a:endParaRPr kumimoji="1" lang="ja-JP" altLang="en-US" sz="1400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041434" y="2960966"/>
              <a:ext cx="2052000" cy="315724"/>
            </a:xfrm>
            <a:prstGeom prst="rect">
              <a:avLst/>
            </a:prstGeom>
            <a:solidFill>
              <a:srgbClr val="FF0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テキスト ボックス 5"/>
            <p:cNvSpPr txBox="1"/>
            <p:nvPr/>
          </p:nvSpPr>
          <p:spPr>
            <a:xfrm>
              <a:off x="1564733" y="2960966"/>
              <a:ext cx="100540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chemeClr val="bg1"/>
                  </a:solidFill>
                </a:rPr>
                <a:t>都道府県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1037553" y="2960966"/>
              <a:ext cx="2059763" cy="954297"/>
            </a:xfrm>
            <a:prstGeom prst="rect">
              <a:avLst/>
            </a:prstGeom>
            <a:noFill/>
            <a:ln w="28575">
              <a:solidFill>
                <a:srgbClr val="FF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3886334" y="3565865"/>
            <a:ext cx="2095762" cy="1971896"/>
            <a:chOff x="4112095" y="3405116"/>
            <a:chExt cx="2095762" cy="1971896"/>
          </a:xfrm>
        </p:grpSpPr>
        <p:sp>
          <p:nvSpPr>
            <p:cNvPr id="16" name="正方形/長方形 15"/>
            <p:cNvSpPr/>
            <p:nvPr/>
          </p:nvSpPr>
          <p:spPr>
            <a:xfrm>
              <a:off x="4149823" y="3405116"/>
              <a:ext cx="2052000" cy="576000"/>
            </a:xfrm>
            <a:prstGeom prst="rect">
              <a:avLst/>
            </a:prstGeom>
            <a:solidFill>
              <a:srgbClr val="00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4592241" y="3406009"/>
              <a:ext cx="121058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chemeClr val="bg1"/>
                  </a:solidFill>
                </a:rPr>
                <a:t>農林水産省</a:t>
              </a:r>
              <a:endParaRPr kumimoji="1" lang="en-US" altLang="ja-JP" sz="1600" dirty="0" smtClean="0">
                <a:solidFill>
                  <a:schemeClr val="bg1"/>
                </a:solidFill>
              </a:endParaRPr>
            </a:p>
            <a:p>
              <a:r>
                <a:rPr kumimoji="1" lang="ja-JP" altLang="en-US" sz="1600" dirty="0" smtClean="0">
                  <a:solidFill>
                    <a:schemeClr val="bg1"/>
                  </a:solidFill>
                </a:rPr>
                <a:t>（農政局等）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4112095" y="4108969"/>
              <a:ext cx="2095762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/>
              <a:r>
                <a:rPr kumimoji="1" lang="ja-JP" altLang="en-US" sz="1400" dirty="0" smtClean="0"/>
                <a:t>・事故事例や関係機関の情報提供状況等の情報発信</a:t>
              </a:r>
              <a:endParaRPr kumimoji="1" lang="en-US" altLang="ja-JP" sz="1400" dirty="0" smtClean="0"/>
            </a:p>
            <a:p>
              <a:pPr marL="85725" indent="-85725"/>
              <a:r>
                <a:rPr lang="ja-JP" altLang="en-US" sz="1400" dirty="0" smtClean="0"/>
                <a:t>・分析結果の対策への反映</a:t>
              </a:r>
              <a:endParaRPr kumimoji="1" lang="ja-JP" altLang="en-US" sz="1400" dirty="0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4148093" y="3409537"/>
              <a:ext cx="2059763" cy="1967475"/>
            </a:xfrm>
            <a:prstGeom prst="rect">
              <a:avLst/>
            </a:prstGeom>
            <a:noFill/>
            <a:ln w="28575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7356205" y="3691014"/>
            <a:ext cx="2059763" cy="1721599"/>
            <a:chOff x="7263570" y="3556921"/>
            <a:chExt cx="2059763" cy="1721599"/>
          </a:xfrm>
        </p:grpSpPr>
        <p:sp>
          <p:nvSpPr>
            <p:cNvPr id="17" name="正方形/長方形 16"/>
            <p:cNvSpPr/>
            <p:nvPr/>
          </p:nvSpPr>
          <p:spPr>
            <a:xfrm>
              <a:off x="7267451" y="3568337"/>
              <a:ext cx="2052000" cy="315724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7429451" y="3556922"/>
              <a:ext cx="172800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 smtClean="0">
                  <a:solidFill>
                    <a:schemeClr val="bg1"/>
                  </a:solidFill>
                </a:rPr>
                <a:t>革新工学センター</a:t>
              </a:r>
              <a:endParaRPr kumimoji="1" lang="ja-JP" alt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263570" y="4041677"/>
              <a:ext cx="205588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85725" indent="-85725"/>
              <a:r>
                <a:rPr kumimoji="1" lang="ja-JP" altLang="en-US" sz="1400" dirty="0" smtClean="0"/>
                <a:t>・専門家を交えた農作業事故の分析</a:t>
              </a:r>
              <a:endParaRPr kumimoji="1" lang="en-US" altLang="ja-JP" sz="1400" dirty="0" smtClean="0"/>
            </a:p>
            <a:p>
              <a:r>
                <a:rPr lang="ja-JP" altLang="en-US" sz="1400" dirty="0" smtClean="0"/>
                <a:t>・分析結果の情報発信</a:t>
              </a:r>
              <a:endParaRPr lang="en-US" altLang="ja-JP" sz="1400" dirty="0" smtClean="0"/>
            </a:p>
            <a:p>
              <a:r>
                <a:rPr kumimoji="1" lang="ja-JP" altLang="en-US" sz="1400" dirty="0" smtClean="0"/>
                <a:t>・安全農機の研究等</a:t>
              </a:r>
              <a:endParaRPr kumimoji="1" lang="ja-JP" altLang="en-US" sz="1400" dirty="0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7263570" y="3556921"/>
              <a:ext cx="2059763" cy="1721599"/>
            </a:xfrm>
            <a:prstGeom prst="rect">
              <a:avLst/>
            </a:prstGeom>
            <a:noFill/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6" name="テキスト ボックス 25"/>
          <p:cNvSpPr txBox="1"/>
          <p:nvPr/>
        </p:nvSpPr>
        <p:spPr>
          <a:xfrm>
            <a:off x="2645948" y="5580443"/>
            <a:ext cx="20938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・定期的な情報提供状況確認</a:t>
            </a:r>
            <a:endParaRPr kumimoji="1" lang="ja-JP" altLang="en-US" sz="1200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645947" y="5812139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・農作業事故に関する新聞</a:t>
            </a:r>
            <a:endParaRPr kumimoji="1" lang="en-US" altLang="ja-JP" sz="1200" dirty="0" smtClean="0"/>
          </a:p>
          <a:p>
            <a:r>
              <a:rPr lang="ja-JP" altLang="en-US" sz="1200" dirty="0"/>
              <a:t>　</a:t>
            </a:r>
            <a:r>
              <a:rPr kumimoji="1" lang="ja-JP" altLang="en-US" sz="1200" dirty="0" smtClean="0"/>
              <a:t>情報の提供等</a:t>
            </a:r>
            <a:endParaRPr kumimoji="1" lang="ja-JP" altLang="en-US" sz="1200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2733506" y="3168638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事故情報の</a:t>
            </a:r>
            <a:endParaRPr kumimoji="1" lang="en-US" altLang="ja-JP" sz="1200" dirty="0" smtClean="0"/>
          </a:p>
          <a:p>
            <a:r>
              <a:rPr kumimoji="1" lang="ja-JP" altLang="en-US" sz="1200" dirty="0" smtClean="0"/>
              <a:t>速やかな提供</a:t>
            </a:r>
            <a:endParaRPr kumimoji="1" lang="ja-JP" altLang="en-US" sz="12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35973" y="6171545"/>
            <a:ext cx="2339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事故事例や事故分析結果の提供</a:t>
            </a:r>
            <a:endParaRPr kumimoji="1" lang="ja-JP" altLang="en-US" sz="12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048757" y="3482546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事故情報の提供</a:t>
            </a:r>
            <a:endParaRPr kumimoji="1" lang="ja-JP" altLang="en-US" sz="12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48757" y="5446009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分析結果の提供</a:t>
            </a:r>
            <a:endParaRPr kumimoji="1" lang="ja-JP" altLang="en-US" sz="1200" dirty="0"/>
          </a:p>
        </p:txBody>
      </p:sp>
      <p:sp>
        <p:nvSpPr>
          <p:cNvPr id="33" name="右矢印 32"/>
          <p:cNvSpPr/>
          <p:nvPr/>
        </p:nvSpPr>
        <p:spPr>
          <a:xfrm>
            <a:off x="2713608" y="3644212"/>
            <a:ext cx="978408" cy="48463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右矢印 33"/>
          <p:cNvSpPr/>
          <p:nvPr/>
        </p:nvSpPr>
        <p:spPr>
          <a:xfrm flipH="1">
            <a:off x="2713608" y="4952321"/>
            <a:ext cx="978408" cy="48463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右矢印 34"/>
          <p:cNvSpPr/>
          <p:nvPr/>
        </p:nvSpPr>
        <p:spPr>
          <a:xfrm>
            <a:off x="6190495" y="3752730"/>
            <a:ext cx="978408" cy="48463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U ターン矢印 35"/>
          <p:cNvSpPr/>
          <p:nvPr/>
        </p:nvSpPr>
        <p:spPr>
          <a:xfrm flipH="1" flipV="1">
            <a:off x="1219196" y="5436953"/>
            <a:ext cx="7359709" cy="1288305"/>
          </a:xfrm>
          <a:prstGeom prst="uturnArrow">
            <a:avLst>
              <a:gd name="adj1" fmla="val 24060"/>
              <a:gd name="adj2" fmla="val 25000"/>
              <a:gd name="adj3" fmla="val 18850"/>
              <a:gd name="adj4" fmla="val 43750"/>
              <a:gd name="adj5" fmla="val 53398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8" name="右矢印 37"/>
          <p:cNvSpPr/>
          <p:nvPr/>
        </p:nvSpPr>
        <p:spPr>
          <a:xfrm flipH="1">
            <a:off x="6190495" y="4934779"/>
            <a:ext cx="978408" cy="484632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68580" y="626945"/>
            <a:ext cx="9768840" cy="2309962"/>
          </a:xfrm>
          <a:prstGeom prst="roundRect">
            <a:avLst>
              <a:gd name="adj" fmla="val 10779"/>
            </a:avLst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7354" y="766264"/>
            <a:ext cx="9768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・事故防止対策を効果的に講じるためには、事故情報の収集・分析により危険要因を明らかにし、対策に取り組むことが不可欠。</a:t>
            </a:r>
            <a:endParaRPr kumimoji="1" lang="en-US" altLang="ja-JP" sz="1400" dirty="0" smtClean="0"/>
          </a:p>
          <a:p>
            <a:pPr marL="95250" indent="-95250"/>
            <a:r>
              <a:rPr lang="ja-JP" altLang="en-US" sz="1400" dirty="0" smtClean="0"/>
              <a:t>・農作業事故情報の収集の強化を図るため、情報の収集しやすさを向上させるための様式を改訂し、改めて関係機関に情報収集の強化を要請（局長通達）。</a:t>
            </a:r>
            <a:endParaRPr lang="en-US" altLang="ja-JP" sz="1400" dirty="0" smtClean="0"/>
          </a:p>
          <a:p>
            <a:pPr marL="95250" indent="-95250"/>
            <a:r>
              <a:rPr kumimoji="1" lang="ja-JP" altLang="en-US" sz="1400" dirty="0" smtClean="0"/>
              <a:t>・メーカー、販売店や都道府県等は、事故情報を入手した際は速やかに報告（農水省からも定期的に情報提供の状況について関係機関へ確認）</a:t>
            </a:r>
            <a:r>
              <a:rPr kumimoji="1" lang="ja-JP" altLang="en-US" sz="1400" dirty="0" smtClean="0"/>
              <a:t>。農水省</a:t>
            </a:r>
            <a:r>
              <a:rPr kumimoji="1" lang="ja-JP" altLang="en-US" sz="1400" dirty="0" smtClean="0"/>
              <a:t>からは農作業事故に関する新聞情報等を提供し、関係機関の事故情報の収集・提供を支援。</a:t>
            </a:r>
            <a:endParaRPr kumimoji="1" lang="en-US" altLang="ja-JP" sz="1400" dirty="0" smtClean="0"/>
          </a:p>
          <a:p>
            <a:pPr marL="95250" indent="-95250"/>
            <a:r>
              <a:rPr lang="ja-JP" altLang="en-US" sz="1400" dirty="0" smtClean="0"/>
              <a:t>・提供された事故情報は、農水省で事故事例や関係機関の情報提供状況等を整理し、春、秋の農作業安全確認運動推進会議での報告や</a:t>
            </a:r>
            <a:r>
              <a:rPr lang="en-US" altLang="ja-JP" sz="1400" dirty="0" smtClean="0"/>
              <a:t>HP</a:t>
            </a:r>
            <a:r>
              <a:rPr lang="ja-JP" altLang="en-US" sz="1400" dirty="0" smtClean="0"/>
              <a:t>掲載を通じて定期的に情報発信。</a:t>
            </a:r>
            <a:endParaRPr lang="en-US" altLang="ja-JP" sz="1400" dirty="0" smtClean="0"/>
          </a:p>
          <a:p>
            <a:pPr marL="95250" indent="-95250"/>
            <a:r>
              <a:rPr kumimoji="1" lang="ja-JP" altLang="en-US" sz="1400" dirty="0" smtClean="0"/>
              <a:t>・併せて、革新工学センターに事故情報を提供し、センターでは、専門家を交えた事故分析を行い、その結果</a:t>
            </a:r>
            <a:r>
              <a:rPr kumimoji="1" lang="ja-JP" altLang="en-US" sz="1400" dirty="0" smtClean="0"/>
              <a:t>を農作業安全確認運動推進</a:t>
            </a:r>
            <a:r>
              <a:rPr kumimoji="1" lang="ja-JP" altLang="en-US" sz="1400" dirty="0" smtClean="0"/>
              <a:t>会議での報告や</a:t>
            </a:r>
            <a:r>
              <a:rPr kumimoji="1" lang="en-US" altLang="ja-JP" sz="1400" dirty="0" smtClean="0"/>
              <a:t>HP</a:t>
            </a:r>
            <a:r>
              <a:rPr kumimoji="1" lang="ja-JP" altLang="en-US" sz="1400" dirty="0" smtClean="0"/>
              <a:t>での掲載等を通じて情報発信するとともに、農作業安全対策に反映。</a:t>
            </a:r>
            <a:endParaRPr kumimoji="1" lang="ja-JP" altLang="en-US" sz="1400" dirty="0"/>
          </a:p>
        </p:txBody>
      </p:sp>
      <p:sp>
        <p:nvSpPr>
          <p:cNvPr id="40" name="右中かっこ 39"/>
          <p:cNvSpPr/>
          <p:nvPr/>
        </p:nvSpPr>
        <p:spPr>
          <a:xfrm>
            <a:off x="2531643" y="3409611"/>
            <a:ext cx="196083" cy="2592000"/>
          </a:xfrm>
          <a:prstGeom prst="rightBrace">
            <a:avLst>
              <a:gd name="adj1" fmla="val 54481"/>
              <a:gd name="adj2" fmla="val 50391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723</TotalTime>
  <Words>378</Words>
  <Application>Microsoft Office PowerPoint</Application>
  <PresentationFormat>A4 210 x 297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農林水産省</dc:creator>
  <cp:lastModifiedBy>農林水産省</cp:lastModifiedBy>
  <cp:revision>18</cp:revision>
  <cp:lastPrinted>2017-01-04T06:31:57Z</cp:lastPrinted>
  <dcterms:created xsi:type="dcterms:W3CDTF">2016-12-27T08:16:20Z</dcterms:created>
  <dcterms:modified xsi:type="dcterms:W3CDTF">2017-01-06T08:13:17Z</dcterms:modified>
</cp:coreProperties>
</file>