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00" r:id="rId2"/>
    <p:sldMasterId id="2147483686" r:id="rId3"/>
    <p:sldMasterId id="2147483673" r:id="rId4"/>
  </p:sldMasterIdLst>
  <p:notesMasterIdLst>
    <p:notesMasterId r:id="rId18"/>
  </p:notesMasterIdLst>
  <p:sldIdLst>
    <p:sldId id="1554" r:id="rId5"/>
    <p:sldId id="1645" r:id="rId6"/>
    <p:sldId id="1646" r:id="rId7"/>
    <p:sldId id="1628" r:id="rId8"/>
    <p:sldId id="385" r:id="rId9"/>
    <p:sldId id="444" r:id="rId10"/>
    <p:sldId id="1618" r:id="rId11"/>
    <p:sldId id="266" r:id="rId12"/>
    <p:sldId id="1120" r:id="rId13"/>
    <p:sldId id="1124" r:id="rId14"/>
    <p:sldId id="1127" r:id="rId15"/>
    <p:sldId id="273" r:id="rId16"/>
    <p:sldId id="1595"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423C32"/>
    <a:srgbClr val="8A0000"/>
    <a:srgbClr val="FF3300"/>
    <a:srgbClr val="DDDDDD"/>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727" autoAdjust="0"/>
    <p:restoredTop sz="82110" autoAdjust="0"/>
  </p:normalViewPr>
  <p:slideViewPr>
    <p:cSldViewPr snapToGrid="0">
      <p:cViewPr varScale="1">
        <p:scale>
          <a:sx n="94" d="100"/>
          <a:sy n="94" d="100"/>
        </p:scale>
        <p:origin x="120" y="90"/>
      </p:cViewPr>
      <p:guideLst/>
    </p:cSldViewPr>
  </p:slideViewPr>
  <p:notesTextViewPr>
    <p:cViewPr>
      <p:scale>
        <a:sx n="1" d="1"/>
        <a:sy n="1" d="1"/>
      </p:scale>
      <p:origin x="0" y="0"/>
    </p:cViewPr>
  </p:notesTextViewPr>
  <p:notesViewPr>
    <p:cSldViewPr snapToGrid="0">
      <p:cViewPr varScale="1">
        <p:scale>
          <a:sx n="81" d="100"/>
          <a:sy n="81" d="100"/>
        </p:scale>
        <p:origin x="19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農耕作業用特殊車の事故類型別交通事故件数</a:t>
            </a:r>
            <a:endParaRPr lang="en-US" altLang="ja-JP" sz="1200"/>
          </a:p>
          <a:p>
            <a:pPr>
              <a:defRPr sz="1400" b="0" i="0" u="none" strike="noStrike" kern="1200" spc="0" baseline="0">
                <a:solidFill>
                  <a:schemeClr val="tx1">
                    <a:lumMod val="65000"/>
                    <a:lumOff val="35000"/>
                  </a:schemeClr>
                </a:solidFill>
                <a:latin typeface="+mn-lt"/>
                <a:ea typeface="+mn-ea"/>
                <a:cs typeface="+mn-cs"/>
              </a:defRPr>
            </a:pPr>
            <a:r>
              <a:rPr lang="ja-JP" altLang="en-US" sz="1200"/>
              <a:t>（</a:t>
            </a:r>
            <a:r>
              <a:rPr lang="en-US" altLang="ja-JP" sz="1200"/>
              <a:t>2015</a:t>
            </a:r>
            <a:r>
              <a:rPr lang="ja-JP" altLang="en-US" sz="1200"/>
              <a:t>～</a:t>
            </a:r>
            <a:r>
              <a:rPr lang="en-US" altLang="ja-JP" sz="1200"/>
              <a:t>2019</a:t>
            </a:r>
            <a:r>
              <a:rPr lang="ja-JP" altLang="en-US" sz="1200"/>
              <a:t>）</a:t>
            </a:r>
          </a:p>
        </c:rich>
      </c:tx>
      <c:layout>
        <c:manualLayout>
          <c:xMode val="edge"/>
          <c:yMode val="edge"/>
          <c:x val="0.21525640344541364"/>
          <c:y val="4.2164422656172703E-3"/>
        </c:manualLayout>
      </c:layout>
      <c:overlay val="0"/>
      <c:spPr>
        <a:noFill/>
        <a:ln>
          <a:noFill/>
        </a:ln>
        <a:effectLst/>
      </c:spPr>
    </c:title>
    <c:autoTitleDeleted val="0"/>
    <c:plotArea>
      <c:layout>
        <c:manualLayout>
          <c:layoutTarget val="inner"/>
          <c:xMode val="edge"/>
          <c:yMode val="edge"/>
          <c:x val="6.1820691848283343E-2"/>
          <c:y val="0.13280033519055992"/>
          <c:w val="0.8947054032039099"/>
          <c:h val="0.62377194644980105"/>
        </c:manualLayout>
      </c:layout>
      <c:barChart>
        <c:barDir val="col"/>
        <c:grouping val="clustered"/>
        <c:varyColors val="0"/>
        <c:ser>
          <c:idx val="0"/>
          <c:order val="0"/>
          <c:tx>
            <c:strRef>
              <c:f>'１当、２当別年別等'!$A$223</c:f>
              <c:strCache>
                <c:ptCount val="1"/>
                <c:pt idx="0">
                  <c:v>死亡事故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'１当、２当別年別等'!$B$221:$I$222</c:f>
              <c:multiLvlStrCache>
                <c:ptCount val="8"/>
                <c:lvl>
                  <c:pt idx="1">
                    <c:v>正面衝突</c:v>
                  </c:pt>
                  <c:pt idx="2">
                    <c:v>追突</c:v>
                  </c:pt>
                  <c:pt idx="3">
                    <c:v>出会い頭</c:v>
                  </c:pt>
                  <c:pt idx="4">
                    <c:v>その他</c:v>
                  </c:pt>
                  <c:pt idx="5">
                    <c:v>工作物</c:v>
                  </c:pt>
                  <c:pt idx="6">
                    <c:v>路外逸脱</c:v>
                  </c:pt>
                  <c:pt idx="7">
                    <c:v>その他</c:v>
                  </c:pt>
                </c:lvl>
                <c:lvl>
                  <c:pt idx="0">
                    <c:v>人対車両</c:v>
                  </c:pt>
                  <c:pt idx="1">
                    <c:v>車両相互</c:v>
                  </c:pt>
                  <c:pt idx="5">
                    <c:v>車両単独</c:v>
                  </c:pt>
                </c:lvl>
              </c:multiLvlStrCache>
            </c:multiLvlStrRef>
          </c:cat>
          <c:val>
            <c:numRef>
              <c:f>'１当、２当別年別等'!$B$223:$I$223</c:f>
              <c:numCache>
                <c:formatCode>General</c:formatCode>
                <c:ptCount val="8"/>
                <c:pt idx="0">
                  <c:v>4</c:v>
                </c:pt>
                <c:pt idx="1">
                  <c:v>0</c:v>
                </c:pt>
                <c:pt idx="2">
                  <c:v>29</c:v>
                </c:pt>
                <c:pt idx="3">
                  <c:v>8</c:v>
                </c:pt>
                <c:pt idx="4">
                  <c:v>4</c:v>
                </c:pt>
                <c:pt idx="5">
                  <c:v>9</c:v>
                </c:pt>
                <c:pt idx="6">
                  <c:v>89</c:v>
                </c:pt>
                <c:pt idx="7">
                  <c:v>26</c:v>
                </c:pt>
              </c:numCache>
            </c:numRef>
          </c:val>
          <c:extLst>
            <c:ext xmlns:c16="http://schemas.microsoft.com/office/drawing/2014/chart" uri="{C3380CC4-5D6E-409C-BE32-E72D297353CC}">
              <c16:uniqueId val="{00000000-9FB4-4540-8418-A9DA1EA3C150}"/>
            </c:ext>
          </c:extLst>
        </c:ser>
        <c:ser>
          <c:idx val="1"/>
          <c:order val="1"/>
          <c:tx>
            <c:strRef>
              <c:f>'１当、２当別年別等'!$A$224</c:f>
              <c:strCache>
                <c:ptCount val="1"/>
                <c:pt idx="0">
                  <c:v>重傷事故</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'１当、２当別年別等'!$B$221:$I$222</c:f>
              <c:multiLvlStrCache>
                <c:ptCount val="8"/>
                <c:lvl>
                  <c:pt idx="1">
                    <c:v>正面衝突</c:v>
                  </c:pt>
                  <c:pt idx="2">
                    <c:v>追突</c:v>
                  </c:pt>
                  <c:pt idx="3">
                    <c:v>出会い頭</c:v>
                  </c:pt>
                  <c:pt idx="4">
                    <c:v>その他</c:v>
                  </c:pt>
                  <c:pt idx="5">
                    <c:v>工作物</c:v>
                  </c:pt>
                  <c:pt idx="6">
                    <c:v>路外逸脱</c:v>
                  </c:pt>
                  <c:pt idx="7">
                    <c:v>その他</c:v>
                  </c:pt>
                </c:lvl>
                <c:lvl>
                  <c:pt idx="0">
                    <c:v>人対車両</c:v>
                  </c:pt>
                  <c:pt idx="1">
                    <c:v>車両相互</c:v>
                  </c:pt>
                  <c:pt idx="5">
                    <c:v>車両単独</c:v>
                  </c:pt>
                </c:lvl>
              </c:multiLvlStrCache>
            </c:multiLvlStrRef>
          </c:cat>
          <c:val>
            <c:numRef>
              <c:f>'１当、２当別年別等'!$B$224:$I$224</c:f>
              <c:numCache>
                <c:formatCode>General</c:formatCode>
                <c:ptCount val="8"/>
                <c:pt idx="0">
                  <c:v>6</c:v>
                </c:pt>
                <c:pt idx="1">
                  <c:v>4</c:v>
                </c:pt>
                <c:pt idx="2">
                  <c:v>116</c:v>
                </c:pt>
                <c:pt idx="3">
                  <c:v>26</c:v>
                </c:pt>
                <c:pt idx="4">
                  <c:v>19</c:v>
                </c:pt>
                <c:pt idx="5">
                  <c:v>7</c:v>
                </c:pt>
                <c:pt idx="6">
                  <c:v>48</c:v>
                </c:pt>
                <c:pt idx="7">
                  <c:v>17</c:v>
                </c:pt>
              </c:numCache>
            </c:numRef>
          </c:val>
          <c:extLst>
            <c:ext xmlns:c16="http://schemas.microsoft.com/office/drawing/2014/chart" uri="{C3380CC4-5D6E-409C-BE32-E72D297353CC}">
              <c16:uniqueId val="{00000001-9FB4-4540-8418-A9DA1EA3C150}"/>
            </c:ext>
          </c:extLst>
        </c:ser>
        <c:ser>
          <c:idx val="2"/>
          <c:order val="2"/>
          <c:tx>
            <c:strRef>
              <c:f>'１当、２当別年別等'!$A$225</c:f>
              <c:strCache>
                <c:ptCount val="1"/>
                <c:pt idx="0">
                  <c:v>軽傷事故</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'１当、２当別年別等'!$B$221:$I$222</c:f>
              <c:multiLvlStrCache>
                <c:ptCount val="8"/>
                <c:lvl>
                  <c:pt idx="1">
                    <c:v>正面衝突</c:v>
                  </c:pt>
                  <c:pt idx="2">
                    <c:v>追突</c:v>
                  </c:pt>
                  <c:pt idx="3">
                    <c:v>出会い頭</c:v>
                  </c:pt>
                  <c:pt idx="4">
                    <c:v>その他</c:v>
                  </c:pt>
                  <c:pt idx="5">
                    <c:v>工作物</c:v>
                  </c:pt>
                  <c:pt idx="6">
                    <c:v>路外逸脱</c:v>
                  </c:pt>
                  <c:pt idx="7">
                    <c:v>その他</c:v>
                  </c:pt>
                </c:lvl>
                <c:lvl>
                  <c:pt idx="0">
                    <c:v>人対車両</c:v>
                  </c:pt>
                  <c:pt idx="1">
                    <c:v>車両相互</c:v>
                  </c:pt>
                  <c:pt idx="5">
                    <c:v>車両単独</c:v>
                  </c:pt>
                </c:lvl>
              </c:multiLvlStrCache>
            </c:multiLvlStrRef>
          </c:cat>
          <c:val>
            <c:numRef>
              <c:f>'１当、２当別年別等'!$B$225:$I$225</c:f>
              <c:numCache>
                <c:formatCode>General</c:formatCode>
                <c:ptCount val="8"/>
                <c:pt idx="0">
                  <c:v>9</c:v>
                </c:pt>
                <c:pt idx="1">
                  <c:v>5</c:v>
                </c:pt>
                <c:pt idx="2">
                  <c:v>321</c:v>
                </c:pt>
                <c:pt idx="3">
                  <c:v>92</c:v>
                </c:pt>
                <c:pt idx="4">
                  <c:v>87</c:v>
                </c:pt>
                <c:pt idx="5">
                  <c:v>3</c:v>
                </c:pt>
                <c:pt idx="6">
                  <c:v>24</c:v>
                </c:pt>
                <c:pt idx="7">
                  <c:v>9</c:v>
                </c:pt>
              </c:numCache>
            </c:numRef>
          </c:val>
          <c:extLst>
            <c:ext xmlns:c16="http://schemas.microsoft.com/office/drawing/2014/chart" uri="{C3380CC4-5D6E-409C-BE32-E72D297353CC}">
              <c16:uniqueId val="{00000002-9FB4-4540-8418-A9DA1EA3C150}"/>
            </c:ext>
          </c:extLst>
        </c:ser>
        <c:dLbls>
          <c:dLblPos val="outEnd"/>
          <c:showLegendKey val="0"/>
          <c:showVal val="1"/>
          <c:showCatName val="0"/>
          <c:showSerName val="0"/>
          <c:showPercent val="0"/>
          <c:showBubbleSize val="0"/>
        </c:dLbls>
        <c:gapWidth val="219"/>
        <c:overlap val="-27"/>
        <c:axId val="296969728"/>
        <c:axId val="236485952"/>
      </c:barChart>
      <c:catAx>
        <c:axId val="2969697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6485952"/>
        <c:crosses val="autoZero"/>
        <c:auto val="1"/>
        <c:lblAlgn val="ctr"/>
        <c:lblOffset val="100"/>
        <c:noMultiLvlLbl val="0"/>
      </c:catAx>
      <c:valAx>
        <c:axId val="23648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6969728"/>
        <c:crosses val="autoZero"/>
        <c:crossBetween val="between"/>
      </c:valAx>
      <c:spPr>
        <a:noFill/>
        <a:ln>
          <a:noFill/>
        </a:ln>
        <a:effectLst/>
      </c:spPr>
    </c:plotArea>
    <c:legend>
      <c:legendPos val="b"/>
      <c:layout>
        <c:manualLayout>
          <c:xMode val="edge"/>
          <c:yMode val="edge"/>
          <c:x val="0.35284688210109799"/>
          <c:y val="0.9461493922015074"/>
          <c:w val="0.43009653065111586"/>
          <c:h val="5.38505975902210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33413" y="193675"/>
            <a:ext cx="5588000" cy="4192588"/>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32369" y="4493247"/>
            <a:ext cx="5590614" cy="5127830"/>
          </a:xfrm>
          <a:prstGeom prst="rect">
            <a:avLst/>
          </a:prstGeom>
        </p:spPr>
        <p:txBody>
          <a:bodyPr vert="horz" lIns="91432" tIns="45716" rIns="91432" bIns="457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621078"/>
            <a:ext cx="2782957" cy="305560"/>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013130" y="9621077"/>
            <a:ext cx="2782957" cy="305561"/>
          </a:xfrm>
          <a:prstGeom prst="rect">
            <a:avLst/>
          </a:prstGeom>
        </p:spPr>
        <p:txBody>
          <a:bodyPr vert="horz" lIns="91432" tIns="45716" rIns="91432" bIns="45716" rtlCol="0" anchor="b"/>
          <a:lstStyle>
            <a:lvl1pPr algn="r">
              <a:defRPr sz="1200"/>
            </a:lvl1pPr>
          </a:lstStyle>
          <a:p>
            <a:fld id="{2A4E37F7-8DC7-47D8-A3A2-0E2D3C293678}" type="slidenum">
              <a:rPr kumimoji="1" lang="ja-JP" altLang="en-US" smtClean="0"/>
              <a:t>‹#›</a:t>
            </a:fld>
            <a:endParaRPr kumimoji="1" lang="ja-JP" altLang="en-US"/>
          </a:p>
        </p:txBody>
      </p:sp>
    </p:spTree>
    <p:extLst>
      <p:ext uri="{BB962C8B-B14F-4D97-AF65-F5344CB8AC3E}">
        <p14:creationId xmlns:p14="http://schemas.microsoft.com/office/powerpoint/2010/main" val="3396249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pPr defTabSz="914326">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スライドの解説等：太字で表示</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defTabSz="914326">
              <a:defRPr/>
            </a:pP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4326">
              <a:defRPr/>
            </a:pPr>
            <a:r>
              <a:rPr lang="ja-JP" altLang="en-US" dirty="0">
                <a:solidFill>
                  <a:prstClr val="black"/>
                </a:solidFill>
              </a:rPr>
              <a:t>読み上げる想定の文章：細字で表示</a:t>
            </a:r>
            <a:endParaRPr lang="en-US" altLang="ja-JP" dirty="0">
              <a:solidFill>
                <a:prstClr val="black"/>
              </a:solidFill>
            </a:endParaRPr>
          </a:p>
          <a:p>
            <a:pPr defTabSz="914326">
              <a:defRPr/>
            </a:pPr>
            <a:endParaRPr lang="en-US" altLang="ja-JP" dirty="0">
              <a:solidFill>
                <a:prstClr val="black"/>
              </a:solidFill>
            </a:endParaRPr>
          </a:p>
          <a:p>
            <a:pPr defTabSz="914326">
              <a:defRPr/>
            </a:pPr>
            <a:r>
              <a:rPr lang="en-US" altLang="ja-JP" dirty="0">
                <a:solidFill>
                  <a:prstClr val="black"/>
                </a:solidFill>
              </a:rPr>
              <a:t>※</a:t>
            </a:r>
            <a:r>
              <a:rPr lang="ja-JP" altLang="en-US" dirty="0">
                <a:solidFill>
                  <a:prstClr val="black"/>
                </a:solidFill>
              </a:rPr>
              <a:t>　ただしあくまで参考としての記述であり、これをそのまま読み上げるのではなく、自らの表現でお話し下さい。</a:t>
            </a:r>
            <a:endParaRPr lang="en-US" altLang="ja-JP" dirty="0">
              <a:solidFill>
                <a:prstClr val="black"/>
              </a:solidFill>
            </a:endParaRP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短縮バージョンの本スライドは表紙を除き１２枚で、研修に用いると１５分程度と目されます。</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0</a:t>
            </a:fld>
            <a:endParaRPr kumimoji="1" lang="ja-JP" altLang="en-US"/>
          </a:p>
        </p:txBody>
      </p:sp>
    </p:spTree>
    <p:extLst>
      <p:ext uri="{BB962C8B-B14F-4D97-AF65-F5344CB8AC3E}">
        <p14:creationId xmlns:p14="http://schemas.microsoft.com/office/powerpoint/2010/main" val="175254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pPr defTabSz="914326">
              <a:defRPr/>
            </a:pPr>
            <a:r>
              <a:rPr kumimoji="1" lang="ja-JP" altLang="en-US" dirty="0">
                <a:latin typeface="HGP創英角ｺﾞｼｯｸUB" panose="020B0900000000000000" pitchFamily="50" charset="-128"/>
                <a:ea typeface="HGP創英角ｺﾞｼｯｸUB" panose="020B0900000000000000" pitchFamily="50" charset="-128"/>
              </a:rPr>
              <a:t>実際の事故事例２の要因</a:t>
            </a:r>
            <a:endParaRPr kumimoji="1" lang="en-US" altLang="ja-JP" dirty="0">
              <a:latin typeface="HGP創英角ｺﾞｼｯｸUB" panose="020B0900000000000000" pitchFamily="50" charset="-128"/>
              <a:ea typeface="HGP創英角ｺﾞｼｯｸUB" panose="020B0900000000000000" pitchFamily="50" charset="-128"/>
            </a:endParaRPr>
          </a:p>
          <a:p>
            <a:pPr defTabSz="914326">
              <a:defRPr/>
            </a:pPr>
            <a:endParaRPr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機械の要因</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小型特殊免許で運転できる最高速度</a:t>
            </a:r>
            <a:r>
              <a:rPr kumimoji="1" lang="en-US" altLang="ja-JP" dirty="0"/>
              <a:t>15km/h</a:t>
            </a:r>
            <a:r>
              <a:rPr kumimoji="1" lang="ja-JP" altLang="en-US" dirty="0"/>
              <a:t>以下のトラクターは、法令上は小さな反射板が付いていればよく、テールランプが義務づけられていない（実際の製品では付いているものと付いていないものがある。）。このような広い道路上では速度差が大きく、自動車はあっという間に近づく。よく目立つ低速車マーク（三角反射板：農機具店等で市販）を装備し、出来ればテールライトの装備（自転車用などでもいい）もするべき。</a:t>
            </a:r>
            <a:endParaRPr kumimoji="1" lang="en-US" altLang="ja-JP" dirty="0"/>
          </a:p>
          <a:p>
            <a:pPr defTabSz="914326">
              <a:defRPr/>
            </a:pPr>
            <a:r>
              <a:rPr kumimoji="1" lang="ja-JP" altLang="en-US" dirty="0"/>
              <a:t>（新車については農研機構の検査で低速車マークは義務化。シートベルトリマインダー（表示ランプ・ブザー）は令和</a:t>
            </a:r>
            <a:r>
              <a:rPr kumimoji="1" lang="en-US" altLang="ja-JP" dirty="0"/>
              <a:t>7</a:t>
            </a:r>
            <a:r>
              <a:rPr kumimoji="1" lang="ja-JP" altLang="en-US" dirty="0"/>
              <a:t>年度義務化予定。）</a:t>
            </a:r>
            <a:endParaRPr kumimoji="1" lang="en-US" altLang="ja-JP" dirty="0"/>
          </a:p>
          <a:p>
            <a:pPr defTabSz="914326">
              <a:defRPr/>
            </a:pP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環境の要因</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農耕車の多い地域で、特にスピードの出やすい道路等については街路灯や注意看板などにつき行政に働きかけを行う。</a:t>
            </a:r>
            <a:endParaRPr kumimoji="1"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9</a:t>
            </a:fld>
            <a:endParaRPr kumimoji="1" lang="ja-JP" altLang="en-US"/>
          </a:p>
        </p:txBody>
      </p:sp>
    </p:spTree>
    <p:extLst>
      <p:ext uri="{BB962C8B-B14F-4D97-AF65-F5344CB8AC3E}">
        <p14:creationId xmlns:p14="http://schemas.microsoft.com/office/powerpoint/2010/main" val="61724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a:xfrm>
            <a:off x="632369" y="4493247"/>
            <a:ext cx="5590614" cy="5238128"/>
          </a:xfrm>
        </p:spPr>
        <p:txBody>
          <a:bodyPr/>
          <a:lstStyle/>
          <a:p>
            <a:pPr defTabSz="914326">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実際の事故事例２の要因</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作業・管理の要因</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このような広い国道を薄暮時・夜間に通行するのは特に危険なので、作業を早めに切り上げるか、遠回りでもより安全な道を選択する。</a:t>
            </a:r>
            <a:endParaRPr lang="en-US" altLang="ja-JP" dirty="0"/>
          </a:p>
          <a:p>
            <a:r>
              <a:rPr kumimoji="1" lang="ja-JP" altLang="en-US" dirty="0"/>
              <a:t>　夜間・シートベルト・ヘルメット・低速車マーク等について本人にどれぐらいの知識・意識があったか、周囲の人はどうであったか。このような安全知識や情報を農業者にきちんと伝達できるような仕組み・環境を構築する必要があ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人の要因</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前述の通りシートベルトをしていれば全身を強く打つこともなく、死亡に至らなかった可能性がある。</a:t>
            </a:r>
            <a:endParaRPr kumimoji="1" lang="en-US" altLang="ja-JP" dirty="0"/>
          </a:p>
          <a:p>
            <a:r>
              <a:rPr kumimoji="1" lang="ja-JP" altLang="en-US" dirty="0"/>
              <a:t>　農業機械側の問題ではないが、加害者側の高齢者運転との要素もある。</a:t>
            </a:r>
            <a:endParaRPr kumimoji="1" lang="en-US" altLang="ja-JP" dirty="0"/>
          </a:p>
          <a:p>
            <a:endParaRPr lang="en-US" altLang="ja-JP" dirty="0"/>
          </a:p>
          <a:p>
            <a:endParaRPr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10</a:t>
            </a:fld>
            <a:endParaRPr kumimoji="1" lang="ja-JP" altLang="en-US"/>
          </a:p>
        </p:txBody>
      </p:sp>
    </p:spTree>
    <p:extLst>
      <p:ext uri="{BB962C8B-B14F-4D97-AF65-F5344CB8AC3E}">
        <p14:creationId xmlns:p14="http://schemas.microsoft.com/office/powerpoint/2010/main" val="36652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データに基づくシートベルトの有効性</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本データは、警察組織がもっている道路上の事故データ</a:t>
            </a:r>
            <a:r>
              <a:rPr kumimoji="1" lang="en-US" altLang="ja-JP" dirty="0"/>
              <a:t>5</a:t>
            </a:r>
            <a:r>
              <a:rPr kumimoji="1" lang="ja-JP" altLang="en-US" dirty="0"/>
              <a:t>年分を分析したもの。農業機械の関係した事故を抽出・集計した。</a:t>
            </a:r>
            <a:endParaRPr kumimoji="1" lang="en-US" altLang="ja-JP" dirty="0"/>
          </a:p>
          <a:p>
            <a:endParaRPr kumimoji="1" lang="en-US" altLang="ja-JP" dirty="0"/>
          </a:p>
          <a:p>
            <a:r>
              <a:rPr kumimoji="1" lang="ja-JP" altLang="en-US" dirty="0"/>
              <a:t>　左のグラフから分かるとおり件数は「追突」が群を抜いて多い。農業機械はほぼ</a:t>
            </a:r>
            <a:r>
              <a:rPr kumimoji="1" lang="en-US" altLang="ja-JP" dirty="0"/>
              <a:t>100</a:t>
            </a:r>
            <a:r>
              <a:rPr kumimoji="1" lang="ja-JP" altLang="en-US" dirty="0"/>
              <a:t>％追突される側と考えられる。ただし軽傷で済んでいるものが多く、死亡が多いのは「路外逸脱」。前ページまでの事例</a:t>
            </a:r>
            <a:r>
              <a:rPr kumimoji="1" lang="en-US" altLang="ja-JP" dirty="0"/>
              <a:t>(2)</a:t>
            </a:r>
            <a:r>
              <a:rPr kumimoji="1" lang="ja-JP" altLang="en-US" dirty="0" err="1"/>
              <a:t>のように</a:t>
            </a:r>
            <a:r>
              <a:rPr kumimoji="1" lang="ja-JP" altLang="en-US" dirty="0"/>
              <a:t>道路の外に出て、機械本体が転落・転倒したり運手者が水路に落ちたりすると、死亡につながることが見て取れる。</a:t>
            </a:r>
            <a:endParaRPr kumimoji="1" lang="en-US" altLang="ja-JP" dirty="0"/>
          </a:p>
          <a:p>
            <a:endParaRPr kumimoji="1" lang="en-US" altLang="ja-JP" dirty="0"/>
          </a:p>
          <a:p>
            <a:r>
              <a:rPr kumimoji="1" lang="ja-JP" altLang="en-US" dirty="0"/>
              <a:t>　右側の表はこれら事故につき、シートベルト装着の有無のデータである。そもそも装着率は高くはないが、死亡率は装着者</a:t>
            </a:r>
            <a:r>
              <a:rPr kumimoji="1" lang="en-US" altLang="ja-JP" dirty="0"/>
              <a:t>3.2</a:t>
            </a:r>
            <a:r>
              <a:rPr kumimoji="1" lang="ja-JP" altLang="en-US" dirty="0"/>
              <a:t>％、非装着者</a:t>
            </a:r>
            <a:r>
              <a:rPr kumimoji="1" lang="en-US" altLang="ja-JP" dirty="0"/>
              <a:t>24.2%</a:t>
            </a:r>
            <a:r>
              <a:rPr kumimoji="1" lang="ja-JP" altLang="en-US" dirty="0"/>
              <a:t>と実に</a:t>
            </a:r>
            <a:r>
              <a:rPr kumimoji="1" lang="en-US" altLang="ja-JP" dirty="0"/>
              <a:t>8</a:t>
            </a:r>
            <a:r>
              <a:rPr kumimoji="1" lang="ja-JP" altLang="en-US" dirty="0"/>
              <a:t>倍もの開きがある。シートベルト装着により命が助かる可能性が</a:t>
            </a:r>
            <a:r>
              <a:rPr kumimoji="1" lang="en-US" altLang="ja-JP" dirty="0"/>
              <a:t>8</a:t>
            </a:r>
            <a:r>
              <a:rPr kumimoji="1" lang="ja-JP" altLang="en-US" dirty="0"/>
              <a:t>倍アップする。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11</a:t>
            </a:fld>
            <a:endParaRPr kumimoji="1" lang="ja-JP" altLang="en-US"/>
          </a:p>
        </p:txBody>
      </p:sp>
    </p:spTree>
    <p:extLst>
      <p:ext uri="{BB962C8B-B14F-4D97-AF65-F5344CB8AC3E}">
        <p14:creationId xmlns:p14="http://schemas.microsoft.com/office/powerpoint/2010/main" val="386772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pPr defTabSz="914326">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エピローグ的スライドであり、</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10</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項目の標語的なものを紹介</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defTabSz="914326">
              <a:defRPr/>
            </a:pP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defTabSz="914326">
              <a:defRPr/>
            </a:pPr>
            <a:r>
              <a:rPr kumimoji="1" lang="ja-JP" altLang="en-US" dirty="0"/>
              <a:t>　本十訓は最近、全国的な農作業安全指導者養成の研修が行われたときに作成されたもの。トラクターだけを対象としたものではないが、ほとんどの項目はトラクターに当てはまるものとなっており、参考にしてほしい。</a:t>
            </a: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endParaRPr kumimoji="1" lang="en-US" altLang="ja-JP" dirty="0"/>
          </a:p>
          <a:p>
            <a:pPr defTabSz="914326">
              <a:defRPr/>
            </a:pPr>
            <a:endParaRPr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pPr defTabSz="914326">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12</a:t>
            </a:fld>
            <a:endParaRPr kumimoji="1" lang="ja-JP" altLang="en-US"/>
          </a:p>
        </p:txBody>
      </p:sp>
    </p:spTree>
    <p:extLst>
      <p:ext uri="{BB962C8B-B14F-4D97-AF65-F5344CB8AC3E}">
        <p14:creationId xmlns:p14="http://schemas.microsoft.com/office/powerpoint/2010/main" val="279045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pPr defTabSz="914326">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農水省事故調査データ</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(1)</a:t>
            </a:r>
          </a:p>
          <a:p>
            <a:pPr defTabSz="914326">
              <a:defRPr/>
            </a:pP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defTabSz="914326">
              <a:defRPr/>
            </a:pPr>
            <a:r>
              <a:rPr lang="en-US" altLang="ja-JP"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農作業事故死亡者数の推移</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a:t>
            </a:r>
          </a:p>
          <a:p>
            <a:pPr defTabSz="914326">
              <a:defRPr/>
            </a:pPr>
            <a:r>
              <a:rPr lang="ja-JP" altLang="en-US" dirty="0">
                <a:solidFill>
                  <a:prstClr val="black"/>
                </a:solidFill>
              </a:rPr>
              <a:t>　</a:t>
            </a:r>
            <a:r>
              <a:rPr lang="en-US" altLang="ja-JP" dirty="0">
                <a:solidFill>
                  <a:prstClr val="black"/>
                </a:solidFill>
              </a:rPr>
              <a:t>350</a:t>
            </a:r>
            <a:r>
              <a:rPr lang="ja-JP" altLang="en-US" dirty="0">
                <a:solidFill>
                  <a:prstClr val="black"/>
                </a:solidFill>
              </a:rPr>
              <a:t>人程度で推移してきた死亡者数が近年減少しており、一見、好ましい傾向のように見えるが、</a:t>
            </a:r>
            <a:endParaRPr lang="en-US" altLang="ja-JP" dirty="0">
              <a:solidFill>
                <a:prstClr val="black"/>
              </a:solidFill>
            </a:endParaRPr>
          </a:p>
          <a:p>
            <a:pPr defTabSz="914326">
              <a:defRPr/>
            </a:pPr>
            <a:endParaRPr lang="en-US" altLang="ja-JP" dirty="0">
              <a:solidFill>
                <a:prstClr val="black"/>
              </a:solidFill>
            </a:endParaRPr>
          </a:p>
          <a:p>
            <a:pPr defTabSz="914326">
              <a:defRPr/>
            </a:pPr>
            <a:r>
              <a:rPr lang="en-US" altLang="ja-JP"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就業者</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10</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万人当たり死亡事故者数の推移</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a:t>
            </a:r>
          </a:p>
          <a:p>
            <a:pPr defTabSz="914326">
              <a:defRPr/>
            </a:pPr>
            <a:r>
              <a:rPr lang="ja-JP" altLang="en-US" dirty="0">
                <a:solidFill>
                  <a:prstClr val="black"/>
                </a:solidFill>
              </a:rPr>
              <a:t>　死亡者数が減っているのは農業者の数が減っているからといえ、単位人口あたり死亡率は全産業中トップクラス。約</a:t>
            </a:r>
            <a:r>
              <a:rPr lang="en-US" altLang="ja-JP" dirty="0">
                <a:solidFill>
                  <a:prstClr val="black"/>
                </a:solidFill>
              </a:rPr>
              <a:t>15</a:t>
            </a:r>
            <a:r>
              <a:rPr lang="ja-JP" altLang="en-US" dirty="0">
                <a:solidFill>
                  <a:prstClr val="black"/>
                </a:solidFill>
              </a:rPr>
              <a:t>年前には建設業の方が高かったが、現在では農業が約</a:t>
            </a:r>
            <a:r>
              <a:rPr lang="en-US" altLang="ja-JP" dirty="0">
                <a:solidFill>
                  <a:prstClr val="black"/>
                </a:solidFill>
              </a:rPr>
              <a:t>2</a:t>
            </a:r>
            <a:r>
              <a:rPr lang="ja-JP" altLang="en-US" dirty="0">
                <a:solidFill>
                  <a:prstClr val="black"/>
                </a:solidFill>
              </a:rPr>
              <a:t>倍。全産業平均と比べると</a:t>
            </a:r>
            <a:r>
              <a:rPr lang="en-US" altLang="ja-JP" dirty="0">
                <a:solidFill>
                  <a:prstClr val="black"/>
                </a:solidFill>
              </a:rPr>
              <a:t>10</a:t>
            </a:r>
            <a:r>
              <a:rPr lang="ja-JP" altLang="en-US" dirty="0">
                <a:solidFill>
                  <a:prstClr val="black"/>
                </a:solidFill>
              </a:rPr>
              <a:t>倍にも達している。</a:t>
            </a:r>
            <a:endParaRPr lang="en-US" altLang="ja-JP" dirty="0">
              <a:solidFill>
                <a:prstClr val="black"/>
              </a:solidFill>
            </a:endParaRPr>
          </a:p>
          <a:p>
            <a:pPr defTabSz="914326">
              <a:defRPr/>
            </a:pP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4326">
              <a:defRPr/>
            </a:pPr>
            <a:r>
              <a:rPr lang="en-US" altLang="ja-JP"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死亡者における高齢者の割合</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a:t>
            </a:r>
          </a:p>
          <a:p>
            <a:pPr defTabSz="914326">
              <a:defRPr/>
            </a:pPr>
            <a:r>
              <a:rPr lang="ja-JP" altLang="en-US" dirty="0">
                <a:solidFill>
                  <a:prstClr val="black"/>
                </a:solidFill>
              </a:rPr>
              <a:t>　農業全体が高齢化しているが、事故死亡者はそれ以上に高齢化しており、</a:t>
            </a:r>
            <a:r>
              <a:rPr lang="en-US" altLang="ja-JP" dirty="0">
                <a:solidFill>
                  <a:prstClr val="black"/>
                </a:solidFill>
              </a:rPr>
              <a:t>80</a:t>
            </a:r>
            <a:r>
              <a:rPr lang="ja-JP" altLang="en-US" dirty="0">
                <a:solidFill>
                  <a:prstClr val="black"/>
                </a:solidFill>
              </a:rPr>
              <a:t>歳以上が</a:t>
            </a:r>
            <a:r>
              <a:rPr lang="en-US" altLang="ja-JP" dirty="0">
                <a:solidFill>
                  <a:prstClr val="black"/>
                </a:solidFill>
              </a:rPr>
              <a:t>4</a:t>
            </a:r>
            <a:r>
              <a:rPr lang="ja-JP" altLang="en-US" dirty="0">
                <a:solidFill>
                  <a:prstClr val="black"/>
                </a:solidFill>
              </a:rPr>
              <a:t>～</a:t>
            </a:r>
            <a:r>
              <a:rPr lang="en-US" altLang="ja-JP" dirty="0">
                <a:solidFill>
                  <a:prstClr val="black"/>
                </a:solidFill>
              </a:rPr>
              <a:t>5</a:t>
            </a:r>
            <a:r>
              <a:rPr lang="ja-JP" altLang="en-US" dirty="0">
                <a:solidFill>
                  <a:prstClr val="black"/>
                </a:solidFill>
              </a:rPr>
              <a:t>割を占めている。難しいことではあるが、特に高齢者対策を進める必要。</a:t>
            </a: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a:t>
            </a:fld>
            <a:endParaRPr kumimoji="1" lang="ja-JP" altLang="en-US"/>
          </a:p>
        </p:txBody>
      </p:sp>
    </p:spTree>
    <p:extLst>
      <p:ext uri="{BB962C8B-B14F-4D97-AF65-F5344CB8AC3E}">
        <p14:creationId xmlns:p14="http://schemas.microsoft.com/office/powerpoint/2010/main" val="85387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a:xfrm>
            <a:off x="630799" y="4493247"/>
            <a:ext cx="5590614" cy="5127830"/>
          </a:xfrm>
        </p:spPr>
        <p:txBody>
          <a:bodyPr/>
          <a:lstStyle/>
          <a:p>
            <a:pPr defTabSz="914326">
              <a:defRPr/>
            </a:pPr>
            <a:r>
              <a:rPr lang="ja-JP" altLang="en-US" dirty="0">
                <a:solidFill>
                  <a:prstClr val="black"/>
                </a:solidFill>
                <a:latin typeface="HGP創英角ｺﾞｼｯｸUB" panose="020B0900000000000000" pitchFamily="50" charset="-128"/>
                <a:ea typeface="HGP創英角ｺﾞｼｯｸUB" panose="020B0900000000000000" pitchFamily="50" charset="-128"/>
              </a:rPr>
              <a:t>農水省事故調査データ</a:t>
            </a:r>
            <a:r>
              <a:rPr lang="en-US" altLang="ja-JP" dirty="0">
                <a:solidFill>
                  <a:prstClr val="black"/>
                </a:solidFill>
                <a:latin typeface="HGP創英角ｺﾞｼｯｸUB" panose="020B0900000000000000" pitchFamily="50" charset="-128"/>
                <a:ea typeface="HGP創英角ｺﾞｼｯｸUB" panose="020B0900000000000000" pitchFamily="50" charset="-128"/>
              </a:rPr>
              <a:t>(2)</a:t>
            </a:r>
          </a:p>
          <a:p>
            <a:pPr defTabSz="914326">
              <a:defRPr/>
            </a:pP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4326">
              <a:defRPr/>
            </a:pPr>
            <a:r>
              <a:rPr lang="ja-JP" altLang="en-US" dirty="0">
                <a:solidFill>
                  <a:prstClr val="black"/>
                </a:solidFill>
              </a:rPr>
              <a:t>　死亡事故の約</a:t>
            </a:r>
            <a:r>
              <a:rPr lang="en-US" altLang="ja-JP" dirty="0">
                <a:solidFill>
                  <a:prstClr val="black"/>
                </a:solidFill>
              </a:rPr>
              <a:t>3</a:t>
            </a:r>
            <a:r>
              <a:rPr lang="ja-JP" altLang="en-US" dirty="0">
                <a:solidFill>
                  <a:prstClr val="black"/>
                </a:solidFill>
              </a:rPr>
              <a:t>／</a:t>
            </a:r>
            <a:r>
              <a:rPr lang="en-US" altLang="ja-JP" dirty="0">
                <a:solidFill>
                  <a:prstClr val="black"/>
                </a:solidFill>
              </a:rPr>
              <a:t>4</a:t>
            </a:r>
            <a:r>
              <a:rPr lang="ja-JP" altLang="en-US" dirty="0">
                <a:solidFill>
                  <a:prstClr val="black"/>
                </a:solidFill>
              </a:rPr>
              <a:t>が農業機械によるもの。機種別では農業型トラクターがいちばん多く、次いで歩行型トラクター、農用運搬車。その他の機種も含め「転落・転倒」による投げ出され・下敷きなどが多い</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（後のスライドで事故事例を用いて説明）</a:t>
            </a:r>
            <a:r>
              <a:rPr lang="ja-JP" altLang="en-US" dirty="0">
                <a:solidFill>
                  <a:prstClr val="black"/>
                </a:solidFill>
                <a:latin typeface="HG丸ｺﾞｼｯｸM-PRO" panose="020F0600000000000000" pitchFamily="50" charset="-128"/>
                <a:ea typeface="HG丸ｺﾞｼｯｸM-PRO" panose="020F0600000000000000" pitchFamily="50" charset="-128"/>
              </a:rPr>
              <a:t>。</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4326">
              <a:defRPr/>
            </a:pP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4326">
              <a:defRPr/>
            </a:pPr>
            <a:r>
              <a:rPr lang="ja-JP" altLang="en-US" dirty="0">
                <a:solidFill>
                  <a:prstClr val="black"/>
                </a:solidFill>
              </a:rPr>
              <a:t>　機械以外の事故も</a:t>
            </a:r>
            <a:r>
              <a:rPr lang="en-US" altLang="ja-JP" dirty="0">
                <a:solidFill>
                  <a:prstClr val="black"/>
                </a:solidFill>
              </a:rPr>
              <a:t>1</a:t>
            </a:r>
            <a:r>
              <a:rPr lang="ja-JP" altLang="en-US" dirty="0">
                <a:solidFill>
                  <a:prstClr val="black"/>
                </a:solidFill>
              </a:rPr>
              <a:t>／</a:t>
            </a:r>
            <a:r>
              <a:rPr lang="en-US" altLang="ja-JP" dirty="0">
                <a:solidFill>
                  <a:prstClr val="black"/>
                </a:solidFill>
              </a:rPr>
              <a:t>4</a:t>
            </a:r>
            <a:r>
              <a:rPr lang="ja-JP" altLang="en-US" dirty="0">
                <a:solidFill>
                  <a:prstClr val="black"/>
                </a:solidFill>
              </a:rPr>
              <a:t>ぐらいあり、熱中症と転落が多い。</a:t>
            </a:r>
            <a:endParaRPr lang="en-US" altLang="ja-JP" dirty="0">
              <a:solidFill>
                <a:prstClr val="black"/>
              </a:solidFill>
            </a:endParaRPr>
          </a:p>
          <a:p>
            <a:pPr defTabSz="914326">
              <a:defRPr/>
            </a:pPr>
            <a:endParaRPr lang="en-US" altLang="ja-JP" dirty="0">
              <a:solidFill>
                <a:prstClr val="black"/>
              </a:solidFill>
            </a:endParaRPr>
          </a:p>
          <a:p>
            <a:pPr defTabSz="914326">
              <a:defRPr/>
            </a:pPr>
            <a:r>
              <a:rPr lang="ja-JP" altLang="en-US" dirty="0">
                <a:solidFill>
                  <a:prstClr val="black"/>
                </a:solidFill>
              </a:rPr>
              <a:t>　なお、これまで長年、乗用型トラクターが全体の</a:t>
            </a:r>
            <a:r>
              <a:rPr lang="en-US" altLang="ja-JP" dirty="0">
                <a:solidFill>
                  <a:prstClr val="black"/>
                </a:solidFill>
              </a:rPr>
              <a:t>30</a:t>
            </a:r>
            <a:r>
              <a:rPr lang="ja-JP" altLang="en-US" dirty="0">
                <a:solidFill>
                  <a:prstClr val="black"/>
                </a:solidFill>
              </a:rPr>
              <a:t>％程度を占めていたのが、この令和</a:t>
            </a:r>
            <a:r>
              <a:rPr lang="en-US" altLang="ja-JP" dirty="0">
                <a:solidFill>
                  <a:prstClr val="black"/>
                </a:solidFill>
              </a:rPr>
              <a:t>3</a:t>
            </a:r>
            <a:r>
              <a:rPr lang="ja-JP" altLang="en-US" dirty="0">
                <a:solidFill>
                  <a:prstClr val="black"/>
                </a:solidFill>
              </a:rPr>
              <a:t>年データでは </a:t>
            </a:r>
            <a:r>
              <a:rPr lang="en-US" altLang="ja-JP" dirty="0">
                <a:solidFill>
                  <a:prstClr val="black"/>
                </a:solidFill>
              </a:rPr>
              <a:t>24</a:t>
            </a:r>
            <a:r>
              <a:rPr lang="ja-JP" altLang="en-US" dirty="0">
                <a:solidFill>
                  <a:prstClr val="black"/>
                </a:solidFill>
              </a:rPr>
              <a:t>％と減少した。これがたまたまのことであるのか、傾向として続くのかは今後見きわめる必要。</a:t>
            </a: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endParaRPr lang="en-US" altLang="ja-JP" dirty="0">
              <a:solidFill>
                <a:prstClr val="black"/>
              </a:solidFill>
            </a:endParaRPr>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a:t>
            </a:fld>
            <a:endParaRPr kumimoji="1" lang="ja-JP" altLang="en-US"/>
          </a:p>
        </p:txBody>
      </p:sp>
    </p:spTree>
    <p:extLst>
      <p:ext uri="{BB962C8B-B14F-4D97-AF65-F5344CB8AC3E}">
        <p14:creationId xmlns:p14="http://schemas.microsoft.com/office/powerpoint/2010/main" val="412251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事故は人のミス以外にも</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つの要因あり</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事故の主要因を</a:t>
            </a:r>
            <a:r>
              <a:rPr kumimoji="1" lang="en-US" altLang="ja-JP" dirty="0"/>
              <a:t>4</a:t>
            </a:r>
            <a:r>
              <a:rPr kumimoji="1" lang="ja-JP" altLang="en-US" dirty="0"/>
              <a:t>つに大別すると、赤字で示した</a:t>
            </a:r>
            <a:r>
              <a:rPr kumimoji="1" lang="en-US" altLang="ja-JP" dirty="0"/>
              <a:t>3</a:t>
            </a:r>
            <a:r>
              <a:rPr kumimoji="1" lang="ja-JP" altLang="en-US" dirty="0"/>
              <a:t>つまでは「ついうっかり」してしまうことではなく、事前に対策ができる要因である。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左上のフレームの装備されていないトラクターを用いている図のようなこと（悪い例）</a:t>
            </a:r>
            <a:endParaRPr kumimoji="1" lang="en-US" altLang="ja-JP" dirty="0"/>
          </a:p>
          <a:p>
            <a:r>
              <a:rPr kumimoji="1" lang="ja-JP" altLang="en-US" dirty="0"/>
              <a:t>　このほか、例えばタイヤの空気圧が低いまま用いている、ユニバーサルジョイントのカバーが欠落しているなど農業機械自体の安全性に問題があるかどうかとの観点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左下の農道が狭く崖ギリギリを走行しなければならない図のようなこと（悪い例）</a:t>
            </a:r>
            <a:endParaRPr kumimoji="1" lang="en-US" altLang="ja-JP" dirty="0"/>
          </a:p>
          <a:p>
            <a:pPr defTabSz="914326">
              <a:defRPr/>
            </a:pPr>
            <a:r>
              <a:rPr kumimoji="1" lang="ja-JP" altLang="en-US" dirty="0"/>
              <a:t>　このほか、例えば農道が雑草繁茂により見通しが悪い、ほ場への進入路が急傾斜や段差があるなど機械作業をする周囲の状態に関する観点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右側の不安全な服装をしている図のようなこと（悪い例）</a:t>
            </a:r>
            <a:endParaRPr kumimoji="1" lang="en-US" altLang="ja-JP" dirty="0"/>
          </a:p>
          <a:p>
            <a:pPr defTabSz="914326">
              <a:defRPr/>
            </a:pPr>
            <a:r>
              <a:rPr lang="ja-JP" altLang="en-US" dirty="0"/>
              <a:t>　このほか、例えば作業計画が詰め込み過ぎで無理がある、行き場所を誰にも告げずに一人で機械作業をするなど作業そのものの実施方法に関する観点</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3</a:t>
            </a:fld>
            <a:endParaRPr kumimoji="1" lang="ja-JP" altLang="en-US"/>
          </a:p>
        </p:txBody>
      </p:sp>
    </p:spTree>
    <p:extLst>
      <p:ext uri="{BB962C8B-B14F-4D97-AF65-F5344CB8AC3E}">
        <p14:creationId xmlns:p14="http://schemas.microsoft.com/office/powerpoint/2010/main" val="124044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214313"/>
            <a:ext cx="5397500" cy="4049712"/>
          </a:xfrm>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HGP創英角ｺﾞｼｯｸUB" panose="020B0900000000000000" pitchFamily="50" charset="-128"/>
                <a:ea typeface="HGP創英角ｺﾞｼｯｸUB" panose="020B0900000000000000" pitchFamily="50" charset="-128"/>
              </a:rPr>
              <a:t>実際の事故事例を、前ページの</a:t>
            </a:r>
            <a:r>
              <a:rPr kumimoji="1" lang="en-US" altLang="ja-JP" dirty="0">
                <a:latin typeface="HGP創英角ｺﾞｼｯｸUB" panose="020B0900000000000000" pitchFamily="50" charset="-128"/>
                <a:ea typeface="HGP創英角ｺﾞｼｯｸUB" panose="020B0900000000000000" pitchFamily="50" charset="-128"/>
              </a:rPr>
              <a:t>4</a:t>
            </a:r>
            <a:r>
              <a:rPr kumimoji="1" lang="ja-JP" altLang="en-US" dirty="0">
                <a:latin typeface="HGP創英角ｺﾞｼｯｸUB" panose="020B0900000000000000" pitchFamily="50" charset="-128"/>
                <a:ea typeface="HGP創英角ｺﾞｼｯｸUB" panose="020B0900000000000000" pitchFamily="50" charset="-128"/>
              </a:rPr>
              <a:t>つの要因に基づき分析（本スライドから計</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ページにわたる）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ひとりでトラクターを運行していて水田に転落し、本体の下敷きで動けなくなって田が湛水状態であったことから溺死した例。</a:t>
            </a:r>
            <a:endParaRPr kumimoji="1" lang="en-US" altLang="ja-JP" dirty="0"/>
          </a:p>
          <a:p>
            <a:endParaRPr kumimoji="1" lang="en-US" altLang="ja-JP" dirty="0"/>
          </a:p>
          <a:p>
            <a:r>
              <a:rPr kumimoji="1" lang="ja-JP" altLang="en-US" dirty="0"/>
              <a:t>　一見するとどこにでもあるような農道で、危険な箇所には見えない。道幅は結構広い上、他車とのすれ違いがあった訳でもない。なぜ転落したかは本人が亡くなっているので不明。</a:t>
            </a:r>
            <a:endParaRPr kumimoji="1" lang="en-US" altLang="ja-JP" dirty="0"/>
          </a:p>
          <a:p>
            <a:endParaRPr kumimoji="1" lang="en-US" altLang="ja-JP" dirty="0"/>
          </a:p>
          <a:p>
            <a:r>
              <a:rPr kumimoji="1" lang="ja-JP" altLang="en-US" dirty="0"/>
              <a:t>　ただし、右の写真で分かるように大きな問題があり、安全フレームを倒したまま運行していた。フレームをきちんと立て、シートベルトをしていれば、まず溺死をすることはなかったと推定される。</a:t>
            </a:r>
            <a:endParaRPr kumimoji="1"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4</a:t>
            </a:fld>
            <a:endParaRPr kumimoji="1" lang="ja-JP" altLang="en-US"/>
          </a:p>
        </p:txBody>
      </p:sp>
    </p:spTree>
    <p:extLst>
      <p:ext uri="{BB962C8B-B14F-4D97-AF65-F5344CB8AC3E}">
        <p14:creationId xmlns:p14="http://schemas.microsoft.com/office/powerpoint/2010/main" val="256970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214313"/>
            <a:ext cx="5397500" cy="4049712"/>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この事例を３ページの４つの要因に基づき分析</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が悪かった点、○は良かった点</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赤字の（発生前）と青字の（発生時）に分けて表記しているが、これから分かるとおり、（発生前）の</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に関しては「ついうっかり」起こしてしまったことではなく、事前の対策を講ずることができるものである。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5</a:t>
            </a:fld>
            <a:endParaRPr kumimoji="1" lang="ja-JP" altLang="en-US"/>
          </a:p>
        </p:txBody>
      </p:sp>
    </p:spTree>
    <p:extLst>
      <p:ext uri="{BB962C8B-B14F-4D97-AF65-F5344CB8AC3E}">
        <p14:creationId xmlns:p14="http://schemas.microsoft.com/office/powerpoint/2010/main" val="281575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214313"/>
            <a:ext cx="5397500" cy="4049712"/>
          </a:xfrm>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HGP創英角ｺﾞｼｯｸUB" panose="020B0900000000000000" pitchFamily="50" charset="-128"/>
                <a:ea typeface="HGP創英角ｺﾞｼｯｸUB" panose="020B0900000000000000" pitchFamily="50" charset="-128"/>
              </a:rPr>
              <a:t>前２ページから導き出される、それぞれの対策</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安全フレームを倒したままにしていたのが、最大の問題。これを立てるのに、決して大した手間はかからない。</a:t>
            </a:r>
            <a:endParaRPr kumimoji="1" lang="en-US" altLang="ja-JP" dirty="0"/>
          </a:p>
          <a:p>
            <a:pPr defTabSz="882142">
              <a:defRPr/>
            </a:pPr>
            <a:endParaRPr kumimoji="1" lang="en-US" altLang="ja-JP" dirty="0"/>
          </a:p>
          <a:p>
            <a:pPr defTabSz="882142">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882142">
              <a:defRPr/>
            </a:pPr>
            <a:r>
              <a:rPr kumimoji="1" lang="ja-JP" altLang="en-US" dirty="0"/>
              <a:t>　研修受講などにより斜面の危険性や事故事例に関する知識をもってもらう。また現場の状況からしてガードレールまでは現実的ではないが、スライドに記述されているようにポールを立てるなどしていれば防げた可能性。</a:t>
            </a:r>
            <a:endParaRPr kumimoji="1" lang="en-US" altLang="ja-JP" dirty="0"/>
          </a:p>
          <a:p>
            <a:pPr defTabSz="882142">
              <a:defRPr/>
            </a:pPr>
            <a:endParaRPr kumimoji="1" lang="en-US" altLang="ja-JP" dirty="0"/>
          </a:p>
          <a:p>
            <a:pPr defTabSz="882142">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882142">
              <a:defRPr/>
            </a:pPr>
            <a:r>
              <a:rPr kumimoji="1" lang="ja-JP" altLang="en-US" dirty="0"/>
              <a:t>　フレームを倒したまま運行することは、重大な危険行為であるということを本人はよく知らなかった可能性がある。正しい知識を伝える機会・仕組みを構築していくべき。</a:t>
            </a:r>
            <a:endParaRPr kumimoji="1" lang="en-US" altLang="ja-JP" dirty="0"/>
          </a:p>
          <a:p>
            <a:pPr defTabSz="882142">
              <a:defRPr/>
            </a:pPr>
            <a:endParaRPr kumimoji="1" lang="en-US" altLang="ja-JP" dirty="0"/>
          </a:p>
          <a:p>
            <a:pPr defTabSz="882142">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人に関わること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882142">
              <a:defRPr/>
            </a:pPr>
            <a:r>
              <a:rPr kumimoji="1" lang="ja-JP" altLang="en-US" dirty="0"/>
              <a:t>　亡くなってしまっているので道路逸脱の理由は分からないが、つい気が緩んだ可能性。ただし前述のように、「だから気をつければ良かったのだ」では対策にならず、人は気が緩むこともあることを前提に対策をとっておく。</a:t>
            </a:r>
            <a:endParaRPr kumimoji="1" lang="en-US" altLang="ja-JP" dirty="0"/>
          </a:p>
          <a:p>
            <a:pPr defTabSz="882142">
              <a:defRPr/>
            </a:pPr>
            <a:endParaRPr lang="en-US" altLang="ja-JP" dirty="0"/>
          </a:p>
          <a:p>
            <a:pPr defTabSz="882142">
              <a:defRPr/>
            </a:pPr>
            <a:endParaRPr kumimoji="1" lang="en-US" altLang="ja-JP" dirty="0"/>
          </a:p>
          <a:p>
            <a:pPr defTabSz="882142">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6</a:t>
            </a:fld>
            <a:endParaRPr kumimoji="1" lang="ja-JP" altLang="en-US"/>
          </a:p>
        </p:txBody>
      </p:sp>
    </p:spTree>
    <p:extLst>
      <p:ext uri="{BB962C8B-B14F-4D97-AF65-F5344CB8AC3E}">
        <p14:creationId xmlns:p14="http://schemas.microsoft.com/office/powerpoint/2010/main" val="39399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9763" y="174625"/>
            <a:ext cx="5583237" cy="4187825"/>
          </a:xfrm>
        </p:spPr>
      </p:sp>
      <p:sp>
        <p:nvSpPr>
          <p:cNvPr id="4" name="スライド番号プレースホルダー 3"/>
          <p:cNvSpPr>
            <a:spLocks noGrp="1"/>
          </p:cNvSpPr>
          <p:nvPr>
            <p:ph type="sldNum" sz="quarter" idx="5"/>
          </p:nvPr>
        </p:nvSpPr>
        <p:spPr>
          <a:xfrm>
            <a:off x="3851275" y="9429750"/>
            <a:ext cx="2946400" cy="496888"/>
          </a:xfrm>
        </p:spPr>
        <p:txBody>
          <a:bodyPr/>
          <a:lstStyle/>
          <a:p>
            <a:fld id="{8963B8AB-5C3A-4141-AB18-2DC31382922C}" type="slidenum">
              <a:rPr kumimoji="1" lang="ja-JP" altLang="en-US" smtClean="0"/>
              <a:t>7</a:t>
            </a:fld>
            <a:endParaRPr kumimoji="1" lang="ja-JP" altLang="en-US" dirty="0"/>
          </a:p>
        </p:txBody>
      </p:sp>
      <p:sp>
        <p:nvSpPr>
          <p:cNvPr id="6" name="ノート プレースホルダー 5">
            <a:extLst>
              <a:ext uri="{FF2B5EF4-FFF2-40B4-BE49-F238E27FC236}">
                <a16:creationId xmlns:a16="http://schemas.microsoft.com/office/drawing/2014/main" id="{A4FC95A0-D14D-4535-93D1-05C96AFF45F8}"/>
              </a:ext>
            </a:extLst>
          </p:cNvPr>
          <p:cNvSpPr>
            <a:spLocks noGrp="1"/>
          </p:cNvSpPr>
          <p:nvPr>
            <p:ph type="body" sz="quarter" idx="3"/>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トラクター重大事故対策の基本</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（フレーム・シートベルト・ヘルメットの３つ）</a:t>
            </a:r>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t>　農作業死亡事故の最大の原因がトラクターの転落・転倒であり、また前ページまでの事例から分かるとおり、転倒時の安全対策としてまずキャブ・フレームが必須。</a:t>
            </a:r>
            <a:endParaRPr lang="en-US" altLang="ja-JP" dirty="0"/>
          </a:p>
          <a:p>
            <a:r>
              <a:rPr lang="ja-JP" altLang="en-US" dirty="0"/>
              <a:t>（トラクターは寿命が長いので、安全フレームがなかった時代の古いものがまだ使用されている。中古でもいいので買い換えて欲しい。）</a:t>
            </a:r>
            <a:endParaRPr lang="en-US" altLang="ja-JP" dirty="0"/>
          </a:p>
          <a:p>
            <a:endParaRPr lang="en-US" altLang="ja-JP" dirty="0"/>
          </a:p>
          <a:p>
            <a:r>
              <a:rPr lang="ja-JP" altLang="en-US" dirty="0"/>
              <a:t>　ただしフレームがあってもシートベルトをしていなければ体が運転席から飛び出し、本体の下敷きになったり、どこかに頭をぶつけたりしてしまう。フレームとシートベルトはセットで用いる。</a:t>
            </a:r>
            <a:endParaRPr lang="en-US" altLang="ja-JP" dirty="0"/>
          </a:p>
          <a:p>
            <a:endParaRPr lang="en-US" altLang="ja-JP" dirty="0"/>
          </a:p>
          <a:p>
            <a:r>
              <a:rPr lang="ja-JP" altLang="en-US" dirty="0"/>
              <a:t>　さらに、頭のケガは特に重大事故につながるので、ヘルメットも装着する。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lang="ja-JP" altLang="en-US" dirty="0"/>
          </a:p>
        </p:txBody>
      </p:sp>
    </p:spTree>
    <p:extLst>
      <p:ext uri="{BB962C8B-B14F-4D97-AF65-F5344CB8AC3E}">
        <p14:creationId xmlns:p14="http://schemas.microsoft.com/office/powerpoint/2010/main" val="82595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3413" y="195263"/>
            <a:ext cx="5588000" cy="4191000"/>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実際の事故事例２</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日没後、広い道路で自動車に追突されるという典型的な事故事例。</a:t>
            </a:r>
            <a:endParaRPr kumimoji="1" lang="en-US" altLang="ja-JP" dirty="0"/>
          </a:p>
          <a:p>
            <a:endParaRPr kumimoji="1" lang="en-US" altLang="ja-JP" dirty="0"/>
          </a:p>
          <a:p>
            <a:r>
              <a:rPr kumimoji="1" lang="ja-JP" altLang="en-US" dirty="0"/>
              <a:t>　シートベルトをしていれば、全身を強く打つこともなく死亡に至らなかった可能性が強い。</a:t>
            </a:r>
            <a:endParaRPr kumimoji="1" lang="en-US" altLang="ja-JP" dirty="0"/>
          </a:p>
          <a:p>
            <a:endParaRPr kumimoji="1" lang="en-US" altLang="ja-JP" dirty="0"/>
          </a:p>
          <a:p>
            <a:r>
              <a:rPr kumimoji="1" lang="ja-JP" altLang="en-US" dirty="0"/>
              <a:t>　次ページ以降で事例</a:t>
            </a:r>
            <a:r>
              <a:rPr kumimoji="1" lang="en-US" altLang="ja-JP" dirty="0"/>
              <a:t>(1)</a:t>
            </a:r>
            <a:r>
              <a:rPr kumimoji="1" lang="ja-JP" altLang="en-US" dirty="0"/>
              <a:t>と同様の</a:t>
            </a:r>
            <a:r>
              <a:rPr kumimoji="1" lang="en-US" altLang="ja-JP" dirty="0"/>
              <a:t>4</a:t>
            </a:r>
            <a:r>
              <a:rPr kumimoji="1" lang="ja-JP" altLang="en-US" dirty="0"/>
              <a:t>つの要因に分けて分析していく。</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8</a:t>
            </a:fld>
            <a:endParaRPr kumimoji="1" lang="ja-JP" altLang="en-US"/>
          </a:p>
        </p:txBody>
      </p:sp>
    </p:spTree>
    <p:extLst>
      <p:ext uri="{BB962C8B-B14F-4D97-AF65-F5344CB8AC3E}">
        <p14:creationId xmlns:p14="http://schemas.microsoft.com/office/powerpoint/2010/main" val="76745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8602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BC8704-A42D-48FC-B847-672105903385}"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4378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5350B-4DAC-4F27-91ED-1837A493CF23}"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7264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EC5EA6-2ED0-4E5A-8E03-CA0C0EFDB777}"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62948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A993-E37D-4F8D-B8E8-12BB7CA97CA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7719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43C59B-D095-5931-E2E6-0ADBBD3EEAAF}"/>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26C474-F443-B3A9-0957-D1A6D9E788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139757-44BC-0357-783F-C2B4B7828495}"/>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79D9F151-17A0-7274-1044-04442D042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4EEB38-DA9B-8ABF-8AD9-F602BBACDF28}"/>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1730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0646-4FA0-A375-044C-F736B60317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87A8C-DDD6-7082-8C2C-A2D3D30E15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9C918-FED5-C11A-FB39-07D592DC6CE7}"/>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BB209A9A-88DE-798D-3191-7A8BCB03F5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81135D-8AE0-32E9-C651-D0EB8E87C44E}"/>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81084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77592-D56C-F0C0-A39C-DBC554A5844D}"/>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F952E7-9D59-FEAA-1DDD-EFB0D273BF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9408CC-2FE3-896D-ABCC-266449EF9FFD}"/>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9D3E603D-69BF-49D0-767A-926E3796F0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4C3CAC-C34E-D334-BFB3-4129E097CD6F}"/>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364693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7B50B-374A-D32D-E789-0307A3EF2B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C4CDFB-6457-B513-4994-05698DB1A5B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D615B7-7313-A28B-97B7-3D0E335D84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FB942E-1549-3BA7-119C-39AA2444466E}"/>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02A6F4A4-8ECE-540B-A532-B233BAD285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CB9EEA-A0CF-A908-8981-529C7DD2B84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52028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B4815-CA4A-EEAE-10BA-DA84083FFB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616B5-14EC-F0C5-F8BC-F3E10905A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767BC7-B535-4DB2-C5E3-8247120F016A}"/>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4181C4B-4766-1066-8E64-DB07D700C5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6F635F-7885-C76A-0DDD-D75D8E3A3ADD}"/>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884BF5-8532-553C-7D93-453082B124F2}"/>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7B973E7B-1A8F-0FC4-32E5-98B42DDBFB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43523E0-4FA4-0207-9A01-8360158222F4}"/>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46668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8CFF5-A8E3-767D-0F3F-8C18DB9B58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6BC5E0-5AD6-21A4-E9E5-C7EF9333DAE3}"/>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57C773B0-89E9-CCF2-7CD0-CA9A2CBAD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547A3D-78ED-0FCE-3958-A9042D692DAB}"/>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43994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27208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78D366-077E-9977-BD78-6F536601ACEA}"/>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FA9F311F-D3C4-B815-B92A-819EB876E4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218129-6401-5FA6-22CA-9595D88E5886}"/>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809551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51AB6-D20F-6AAE-21CF-BABA28E88FC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2180B6-7E65-CE0E-8CC1-35A584FE3F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D6D82B-0190-FC98-3966-2634805374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0F2D09-AD7A-0FAB-DD21-79239AAB3F46}"/>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496F896A-5533-CBE8-D443-2D84A45A68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F15150-1175-16F8-C83D-8BF546893C4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818733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8B7B5-B374-BC84-750A-AA3C65C5122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5AA16F-302F-EE97-926C-6DB16DE289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FCA337-8A9E-BF6D-E458-5EE78A87D7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4AE0A3-0733-B81C-7AAD-84561D666147}"/>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9394764D-080A-2DB9-0FAF-BF855828D9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A28437-050D-02F6-5251-147231E032B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10677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E8AA5-4513-3357-B452-A4C7209F1F0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11D970-2252-97AE-A8F9-2A29183013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0D016B-BDA8-CA50-1860-87CEC6839D9C}"/>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733406F6-FF1B-EECB-9936-333CF166C8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840AA-499A-52B3-59A3-368D3C51B77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937891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3ACC0D-3875-AD7C-8E55-92D2084383C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BD2EA8-A231-4291-CE9D-B50718AF4F8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E6F618-4C63-0D81-15D9-6B6F2585763E}"/>
              </a:ext>
            </a:extLst>
          </p:cNvPr>
          <p:cNvSpPr>
            <a:spLocks noGrp="1"/>
          </p:cNvSpPr>
          <p:nvPr>
            <p:ph type="dt" sz="half" idx="10"/>
          </p:nvPr>
        </p:nvSpPr>
        <p:spPr/>
        <p:txBody>
          <a:bodyPr/>
          <a:lstStyle/>
          <a:p>
            <a:fld id="{58137EC0-C047-4237-B67D-2D6093EE9ED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D71A3A8-6360-B365-214E-E602E098D6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767D7F-FEB0-13BD-1B71-C822DD4727A2}"/>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364930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B41F3-8372-A146-E835-6A60E35CD47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CA9151-FFC7-0098-8F4F-0B56ECC354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495C92-58D0-98B3-61B6-2EA47BB4447B}"/>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2DAB4FC6-9C68-C218-E43F-9FD4F0910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C10B1-40EE-245D-87D6-EF02A5013C36}"/>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510450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819D-F687-0341-394E-8066B6A9A6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579ABF-9D97-2426-AF50-672FD4F611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090AB-423D-90EE-4B25-5EDCDCF64553}"/>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865C097-DF69-39EF-D0A2-16788FE4F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7E297-6224-1DA3-46B8-58D2E99257EB}"/>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202848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488E8-BECD-491F-AAF1-0E1D0B3A4AA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8C8-DACE-2755-AA8A-F62E2A3F988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BDA229-D6CB-030F-B050-78FB119AD6A5}"/>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82A50D32-AAC2-A72B-6F36-202EEB01C9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685FD-8B3B-BFB9-610B-E6F34C21CFCE}"/>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06940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11734-98D9-B428-7463-E0F39B84AD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A0FA7-698B-4487-6B9E-73A643668DB6}"/>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E7B92B-BD3B-19B0-5A4D-937BD5C2A33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A785-3AA5-51B7-E69F-202A2B8FCADE}"/>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60E3B57F-FD98-D067-7BD8-1CFFD8BAE4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D40BA-E34B-3C29-50A2-FCE50AD7C510}"/>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45421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15822-A287-A6E3-B409-19B005B1969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C6109C-029D-FCF0-1749-69CC88026D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F60769-920D-CB90-E876-156E20538A8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9DBEB0-C0BD-7A94-EAD7-56CD77D7C1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35953E-3759-A1C3-226D-4961860DA78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9D3FA-4F1A-8709-A78F-3BEFF30A1FB9}"/>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32901D57-56D5-5D1A-4816-78EE73E74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7834F5-48C2-A007-144D-B9F3B5EC1997}"/>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226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7D055-0C82-28B3-0035-750879954E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8D045B-3C14-8D33-CE09-BAF4B77A536B}"/>
              </a:ext>
            </a:extLst>
          </p:cNvPr>
          <p:cNvSpPr>
            <a:spLocks noGrp="1"/>
          </p:cNvSpPr>
          <p:nvPr>
            <p:ph type="dt" sz="half" idx="10"/>
          </p:nvPr>
        </p:nvSpPr>
        <p:spPr/>
        <p:txBody>
          <a:bodyPr/>
          <a:lstStyle/>
          <a:p>
            <a:fld id="{E2462A0B-85DB-4772-841F-863FC5897A72}" type="datetime1">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512AFC34-117D-4DB7-5FFA-84710B56BC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630907-AF79-15BA-BC12-099DFA821411}"/>
              </a:ext>
            </a:extLst>
          </p:cNvPr>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91709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9B045-73D4-5338-352E-44ED33DD8C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8FF6-E3F0-6125-2E44-4BC106EDB8D0}"/>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3CD5E127-167F-B7DD-9CDE-AE7DC5215AD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7BE145-FA24-E55F-A34D-932699B70689}"/>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466534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4CE4EE-BFCE-2162-BFB5-A69BE85E022B}"/>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5DC6EA02-0A87-A52E-4B80-88B1D10C19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E1FBE-1F79-D4BD-9FE6-8DB0CEA3F40A}"/>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71286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06D09-B909-3CDC-5D4B-0B92C07DB62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71F46-D545-BEF7-84C2-8CA4103A6E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032F2-9486-9479-8F7C-9353C02AE6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0A36C5-7E17-B680-4D35-903B63B9EF3C}"/>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5F0B5220-5AD6-F715-58F0-0AE1A428F3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C65C0C-FBD9-20CB-FE8B-E11E04E2896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948314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2B0B6-C980-C178-4DCA-72E2BA0C2C1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CE2700-28AF-4A9E-D596-474E70ADD5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198A804-9734-869B-1A8B-8DF2FAA662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C9D2F-00CD-39FB-B167-F3FB4D394DE8}"/>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95590FD7-D890-38D5-FE12-D3AFDCA39E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25B3B-B5A0-7401-1756-13A886E32E64}"/>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003290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A17F-6D77-29AA-F43F-A665014A28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295A32-BA72-1E04-E066-24A358AD6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E24929-7E9E-C797-41A6-883EE84F8B1D}"/>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AFD8496B-5A28-BD74-BF35-C01B2D5AA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0EBEED-B026-319C-3C32-962BBAE101E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935468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7B3D29-4644-EB06-90B3-48703D4907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05063-2C33-37F1-9359-35E40A4367D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5E33D-D52A-EDB1-9796-89F3C8FC8D3F}"/>
              </a:ext>
            </a:extLst>
          </p:cNvPr>
          <p:cNvSpPr>
            <a:spLocks noGrp="1"/>
          </p:cNvSpPr>
          <p:nvPr>
            <p:ph type="dt" sz="half" idx="10"/>
          </p:nvPr>
        </p:nvSpPr>
        <p:spPr/>
        <p:txBody>
          <a:body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D932DD4F-D5B6-E4FF-132D-1B6763226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38163-F3BD-AC9F-2486-A3C0F361B8CD}"/>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539786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BEC5C-16CF-3C6F-1FD3-1DBB41A533A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1E82ED-B649-8DF1-CB5B-B2037DC829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C5390-E7DB-0C61-3E52-B0143A3EE0AA}"/>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96236D6B-02E1-0642-7CC3-5980E63850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9E0DC1-530A-6B59-BB4C-71543EBF1DCC}"/>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91918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DAE0C-0E67-011A-288D-A079215A0A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BCBD03-A28F-F244-FBDB-C74B3AC6E2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BE8769-EBF6-4622-E1CC-245857E1DC0B}"/>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06DB6843-9FD1-C6C1-5080-944C20DE5C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DF2687-1B9B-6233-5E8C-70B3E0E7ADD9}"/>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761018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E0390-381D-D135-1ACD-C1D0FA88C49C}"/>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FB72D3-177F-A8E6-A55C-E14E4CF65B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3F752C-83EB-6888-5FD2-B5613D46553D}"/>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5A90015A-5E50-2B9D-9601-F8BE53239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6C785D-D27F-7EAB-0B21-CB89AECB95F2}"/>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88202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2C396-0DBE-8C80-36A6-CFF12AD2E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6A9472-A50B-719E-A606-E822CB2E92F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390132-2377-EBC3-7C76-44F36C65E84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E8D8C-8DB7-4EDE-E23E-79EA60922A67}"/>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B86483C6-66FD-E9AA-7B3F-FA50EA16F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ACA55-BA8B-DFEA-300B-5AC57898EEC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34286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0474D-C265-4208-AAC2-26185B6A4CF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117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63CA2-DC68-A91B-FAE2-772F247C123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E2BA1-563E-820C-043A-86C16D663B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3DC98A-73EC-7062-8F58-DD94C06CAB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1CBB5E-FBC1-0473-7353-F18285E376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36103B-F1A0-A944-6CF2-B07A11914E6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4CEF1B-0C5A-8243-7D8E-55DB0F23357B}"/>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8" name="フッター プレースホルダー 7">
            <a:extLst>
              <a:ext uri="{FF2B5EF4-FFF2-40B4-BE49-F238E27FC236}">
                <a16:creationId xmlns:a16="http://schemas.microsoft.com/office/drawing/2014/main" id="{CFB52788-CB24-6207-8D57-7A68B15FE8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A8989B-89DB-2BE4-308D-06B06FBA112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47141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72E9E-CB77-D7AC-ED30-F8693EE269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F6A2E5-D419-90CE-B6BC-1E2BC9E60561}"/>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4" name="フッター プレースホルダー 3">
            <a:extLst>
              <a:ext uri="{FF2B5EF4-FFF2-40B4-BE49-F238E27FC236}">
                <a16:creationId xmlns:a16="http://schemas.microsoft.com/office/drawing/2014/main" id="{A6645951-561D-9240-D8E5-06F21CEC59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7899BE-08A8-7945-5B98-D11FFA5930E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061640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BDB396-5F5D-0B43-A099-73E2EDCA04C5}"/>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3" name="フッター プレースホルダー 2">
            <a:extLst>
              <a:ext uri="{FF2B5EF4-FFF2-40B4-BE49-F238E27FC236}">
                <a16:creationId xmlns:a16="http://schemas.microsoft.com/office/drawing/2014/main" id="{42591673-FC28-ECBA-580D-85458C55A8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6C3081-730E-DFF7-7810-840CA44E1C05}"/>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970286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C05C-4848-2DB3-543E-353FCDFB778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F8D2A8-D4B9-7DED-D3E2-A13094EC22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3DBBE1-8276-78D8-0966-0E993FE34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2DBB78-09A5-B15E-C577-13CBF5C9BD4D}"/>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D90A6921-B0B8-AD27-F2D5-A2200EB19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C195BA-A1CF-13BE-F215-525499F80968}"/>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198025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74FDB-77F6-25B0-30F2-F28CFD8CF12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46731C-AAF8-48A5-E1CF-FE6C50D0D3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3053D6-C08E-7401-4629-1AAAA828E1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FB173E-47B4-5313-1E66-5811C3F961A8}"/>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6" name="フッター プレースホルダー 5">
            <a:extLst>
              <a:ext uri="{FF2B5EF4-FFF2-40B4-BE49-F238E27FC236}">
                <a16:creationId xmlns:a16="http://schemas.microsoft.com/office/drawing/2014/main" id="{A5E39296-FC4D-985A-3B9E-6BA609E28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752485-95DD-6305-37C3-4452AB0C47BB}"/>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99237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DE8DB-A071-06DF-6016-D1721079D5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0F99A3-1ED5-72A9-5533-C19DF3D0B9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E4CA-4E05-E206-E02D-9D20545E8778}"/>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61243BDD-7EB5-8048-ADA7-5D37069E8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60BB50-0750-5C43-CBE2-F529C867108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569898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E6AD-4A60-F87C-3F5F-BF46523F1D0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59F430-17B8-DE96-808B-37080690761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C120D7-8D1D-157A-4B57-2F38B53A8787}"/>
              </a:ext>
            </a:extLst>
          </p:cNvPr>
          <p:cNvSpPr>
            <a:spLocks noGrp="1"/>
          </p:cNvSpPr>
          <p:nvPr>
            <p:ph type="dt" sz="half" idx="10"/>
          </p:nvPr>
        </p:nvSpPr>
        <p:spPr/>
        <p:txBody>
          <a:body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287ACF3A-5DEC-EB45-6A6A-84AD0E285B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597BE-0B40-74FB-B414-EF76A2B18A70}"/>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15940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6FBB22-EAC5-4037-AF18-6E90426FD5E2}"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80442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038335-FFEF-4BD6-9B4F-285F4805E2D6}"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39889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BFAA64-D0E5-4824-ADEE-B48DAB2C016E}"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776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835964-20F2-4C85-8A4D-BF230D3579C2}"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9669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8676D-9F70-4950-A3AE-E40A09175627}"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3474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0B-85DB-4772-841F-863FC5897A72}"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218724606"/>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9FFD9D-E3CC-5CE5-0DA9-AF62B42B3FA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C10D16-691E-8299-9339-A380FBE2A5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C0C528-CFB1-6806-EEDB-CE033FADCD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7EC0-C047-4237-B67D-2D6093EE9ED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926E896C-A068-AE58-ECEE-586E15E3FE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A460D5-3675-9F52-67D0-642FC43B13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359372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26B08-1A44-9066-9366-8D87A5EC987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D54CA1-1662-B0BC-7EF9-D0407F418B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78CB0-C188-2732-50E0-365AE2B600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D3F90-69AB-4277-BD99-66F9758B92C8}"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3207F8FB-CF41-655D-C484-71E82BFACC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0EB813-B982-6EED-9DC6-E97B08B73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34811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1FE397-F4E8-827D-DB54-E7D29BB4FB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344D3F-67DE-FD05-5690-C9505DED6C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8B21A-5DB6-3970-5BBA-204CD706E4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AFF5-93D0-4A78-8B2B-9B6E9AB8AD8F}" type="datetimeFigureOut">
              <a:rPr kumimoji="1" lang="ja-JP" altLang="en-US" smtClean="0"/>
              <a:t>2023/6/16</a:t>
            </a:fld>
            <a:endParaRPr kumimoji="1" lang="ja-JP" altLang="en-US"/>
          </a:p>
        </p:txBody>
      </p:sp>
      <p:sp>
        <p:nvSpPr>
          <p:cNvPr id="5" name="フッター プレースホルダー 4">
            <a:extLst>
              <a:ext uri="{FF2B5EF4-FFF2-40B4-BE49-F238E27FC236}">
                <a16:creationId xmlns:a16="http://schemas.microsoft.com/office/drawing/2014/main" id="{F65CA214-8EC8-A764-5E0E-445F48D1CC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47219-8B4A-0735-06F9-4F98F0565F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207199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D33D8C7-D87E-48FF-A0E1-56E665E02AFC}"/>
              </a:ext>
            </a:extLst>
          </p:cNvPr>
          <p:cNvSpPr txBox="1"/>
          <p:nvPr/>
        </p:nvSpPr>
        <p:spPr>
          <a:xfrm>
            <a:off x="652007" y="1166772"/>
            <a:ext cx="7497207"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農作業安 全</a:t>
            </a:r>
            <a:r>
              <a:rPr kumimoji="1" lang="zh-TW"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研修</a:t>
            </a: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資料モデル</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トラクター編</a:t>
            </a:r>
          </a:p>
        </p:txBody>
      </p:sp>
      <p:sp>
        <p:nvSpPr>
          <p:cNvPr id="2" name="正方形/長方形 1">
            <a:extLst>
              <a:ext uri="{FF2B5EF4-FFF2-40B4-BE49-F238E27FC236}">
                <a16:creationId xmlns:a16="http://schemas.microsoft.com/office/drawing/2014/main" id="{4EB0C331-08E9-488B-83B3-5439E38D631D}"/>
              </a:ext>
            </a:extLst>
          </p:cNvPr>
          <p:cNvSpPr/>
          <p:nvPr/>
        </p:nvSpPr>
        <p:spPr>
          <a:xfrm>
            <a:off x="8350180" y="6361759"/>
            <a:ext cx="793820" cy="32154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9A8A9A6C-3F97-CBEE-1E5F-D1D93C7EE0BC}"/>
              </a:ext>
            </a:extLst>
          </p:cNvPr>
          <p:cNvSpPr>
            <a:spLocks noGrp="1"/>
          </p:cNvSpPr>
          <p:nvPr>
            <p:ph type="sldNum" sz="quarter" idx="12"/>
          </p:nvPr>
        </p:nvSpPr>
        <p:spPr/>
        <p:txBody>
          <a:bodyPr/>
          <a:lstStyle/>
          <a:p>
            <a:fld id="{7CDA0E17-1C9E-4849-95CE-BCC8B3B85E09}" type="slidenum">
              <a:rPr kumimoji="1" lang="ja-JP" altLang="en-US" smtClean="0"/>
              <a:pPr/>
              <a:t>0</a:t>
            </a:fld>
            <a:endParaRPr kumimoji="1" lang="ja-JP" altLang="en-US" dirty="0"/>
          </a:p>
        </p:txBody>
      </p:sp>
      <p:sp>
        <p:nvSpPr>
          <p:cNvPr id="6" name="テキスト ボックス 5">
            <a:extLst>
              <a:ext uri="{FF2B5EF4-FFF2-40B4-BE49-F238E27FC236}">
                <a16:creationId xmlns:a16="http://schemas.microsoft.com/office/drawing/2014/main" id="{8689ABC2-8B11-9853-3F8A-EC9650F0E522}"/>
              </a:ext>
            </a:extLst>
          </p:cNvPr>
          <p:cNvSpPr txBox="1"/>
          <p:nvPr/>
        </p:nvSpPr>
        <p:spPr>
          <a:xfrm>
            <a:off x="1745545" y="4079426"/>
            <a:ext cx="5310130" cy="1015663"/>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令和４年度 農作業安全総合対策推進事業</a:t>
            </a:r>
            <a:endParaRPr kumimoji="1" lang="en-US" altLang="ja-JP" sz="2000" b="1" dirty="0">
              <a:latin typeface="HG丸ｺﾞｼｯｸM-PRO" panose="020F0600000000000000" pitchFamily="50" charset="-128"/>
              <a:ea typeface="HG丸ｺﾞｼｯｸM-PRO" panose="020F0600000000000000" pitchFamily="50" charset="-128"/>
            </a:endParaRPr>
          </a:p>
          <a:p>
            <a:pPr algn="ct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一般社団法人 日本農業機械化協会</a:t>
            </a:r>
          </a:p>
        </p:txBody>
      </p:sp>
      <p:sp>
        <p:nvSpPr>
          <p:cNvPr id="7" name="テキスト ボックス 6">
            <a:extLst>
              <a:ext uri="{FF2B5EF4-FFF2-40B4-BE49-F238E27FC236}">
                <a16:creationId xmlns:a16="http://schemas.microsoft.com/office/drawing/2014/main" id="{D185A2BB-EA7D-1CA8-1FE6-28F03A05C935}"/>
              </a:ext>
            </a:extLst>
          </p:cNvPr>
          <p:cNvSpPr txBox="1"/>
          <p:nvPr/>
        </p:nvSpPr>
        <p:spPr>
          <a:xfrm>
            <a:off x="1332413" y="5222365"/>
            <a:ext cx="6136394" cy="1338828"/>
          </a:xfrm>
          <a:prstGeom prst="rect">
            <a:avLst/>
          </a:prstGeom>
          <a:noFill/>
        </p:spPr>
        <p:txBody>
          <a:bodyPr wrap="square" rtlCol="0">
            <a:spAutoFit/>
          </a:bodyPr>
          <a:lstStyle/>
          <a:p>
            <a:r>
              <a:rPr kumimoji="1" lang="ja-JP" altLang="en-US" sz="1400" b="1" dirty="0">
                <a:latin typeface="HG丸ｺﾞｼｯｸM-PRO" panose="020F0600000000000000" pitchFamily="50" charset="-128"/>
                <a:ea typeface="HG丸ｺﾞｼｯｸM-PRO" panose="020F0600000000000000" pitchFamily="50" charset="-128"/>
              </a:rPr>
              <a:t>　本資料は上記農林水産省補助事業により作成したもので、どなたでもご自由にそのまま、または改造してお使いいただけます。基本的には農業者を対象に研修を実施する際の資料を想定して取りまとめまし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なお、</a:t>
            </a:r>
            <a:r>
              <a:rPr kumimoji="1" lang="en-US" altLang="ja-JP" sz="1400" b="1" dirty="0">
                <a:latin typeface="HG丸ｺﾞｼｯｸM-PRO" panose="020F0600000000000000" pitchFamily="50" charset="-128"/>
                <a:ea typeface="HG丸ｺﾞｼｯｸM-PRO" panose="020F0600000000000000" pitchFamily="50" charset="-128"/>
              </a:rPr>
              <a:t>PowerPoint</a:t>
            </a:r>
            <a:r>
              <a:rPr kumimoji="1" lang="ja-JP" altLang="en-US" sz="1400" b="1" dirty="0">
                <a:latin typeface="HG丸ｺﾞｼｯｸM-PRO" panose="020F0600000000000000" pitchFamily="50" charset="-128"/>
                <a:ea typeface="HG丸ｺﾞｼｯｸM-PRO" panose="020F0600000000000000" pitchFamily="50" charset="-128"/>
              </a:rPr>
              <a:t>のノート機能を用いて解説等が記載してあります。</a:t>
            </a:r>
            <a:endParaRPr kumimoji="1"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　　　　　　　　</a:t>
            </a: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有償での配布や有償講座へのご使用はお控え下さい。</a:t>
            </a:r>
          </a:p>
        </p:txBody>
      </p:sp>
      <p:sp>
        <p:nvSpPr>
          <p:cNvPr id="9" name="正方形/長方形 8">
            <a:extLst>
              <a:ext uri="{FF2B5EF4-FFF2-40B4-BE49-F238E27FC236}">
                <a16:creationId xmlns:a16="http://schemas.microsoft.com/office/drawing/2014/main" id="{E1D66266-C3B7-D0A4-61B3-D46401885A60}"/>
              </a:ext>
            </a:extLst>
          </p:cNvPr>
          <p:cNvSpPr/>
          <p:nvPr/>
        </p:nvSpPr>
        <p:spPr>
          <a:xfrm>
            <a:off x="1332413" y="5222365"/>
            <a:ext cx="6048888" cy="13388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7A5190C-5827-2546-494F-2F662143B4CA}"/>
              </a:ext>
            </a:extLst>
          </p:cNvPr>
          <p:cNvSpPr txBox="1"/>
          <p:nvPr/>
        </p:nvSpPr>
        <p:spPr>
          <a:xfrm>
            <a:off x="652007" y="296807"/>
            <a:ext cx="2363432"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１５分</a:t>
            </a:r>
            <a:r>
              <a:rPr kumimoji="1" lang="en-US" altLang="ja-JP"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Ver.</a:t>
            </a:r>
            <a:endParaRPr kumimoji="1"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140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0" name="Rectangle 9"/>
          <p:cNvSpPr>
            <a:spLocks noChangeArrowheads="1"/>
          </p:cNvSpPr>
          <p:nvPr/>
        </p:nvSpPr>
        <p:spPr bwMode="auto">
          <a:xfrm>
            <a:off x="394636" y="1438167"/>
            <a:ext cx="8354728" cy="2021066"/>
          </a:xfrm>
          <a:prstGeom prst="rect">
            <a:avLst/>
          </a:prstGeom>
          <a:noFill/>
          <a:ln w="12700">
            <a:noFill/>
            <a:miter lim="800000"/>
            <a:headEnd type="none" w="sm" len="sm"/>
            <a:tailEnd type="none" w="sm" len="sm"/>
          </a:ln>
          <a:effectLst/>
        </p:spPr>
        <p:txBody>
          <a:bodyPr wrap="square" lIns="0" rIns="0">
            <a:spAutoFit/>
          </a:bodyPr>
          <a:lstStyle/>
          <a:p>
            <a:pPr>
              <a:lnSpc>
                <a:spcPts val="2300"/>
              </a:lnSpc>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・免許が小型特殊自動車区分のトラクタであり、</a:t>
            </a:r>
            <a:r>
              <a:rPr lang="ja-JP" altLang="en-US" sz="2400" dirty="0">
                <a:latin typeface="UD デジタル 教科書体 NK-R" panose="02020400000000000000" pitchFamily="18" charset="-128"/>
                <a:ea typeface="UD デジタル 教科書体 NK-R" panose="02020400000000000000" pitchFamily="18" charset="-128"/>
              </a:rPr>
              <a:t>テールランプがな</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2100"/>
              </a:lnSpc>
              <a:spcBef>
                <a:spcPts val="600"/>
              </a:spcBef>
              <a:buSzPct val="70000"/>
            </a:pPr>
            <a:r>
              <a:rPr lang="ja-JP" altLang="en-US" sz="2400" dirty="0">
                <a:latin typeface="UD デジタル 教科書体 NK-R" panose="02020400000000000000" pitchFamily="18" charset="-128"/>
                <a:ea typeface="UD デジタル 教科書体 NK-R" panose="02020400000000000000" pitchFamily="18" charset="-128"/>
              </a:rPr>
              <a:t>　く、小さな</a:t>
            </a:r>
            <a:r>
              <a:rPr lang="ja-JP" altLang="en-US" sz="2400" dirty="0">
                <a:effectLst/>
                <a:latin typeface="UD デジタル 教科書体 NK-R" panose="02020400000000000000" pitchFamily="18" charset="-128"/>
                <a:ea typeface="UD デジタル 教科書体 NK-R" panose="02020400000000000000" pitchFamily="18" charset="-128"/>
              </a:rPr>
              <a:t>反射板のみだった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・低速車マークやその他の反射板はなかった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・乗用車との速度差が５０</a:t>
            </a:r>
            <a:r>
              <a:rPr lang="en-US" altLang="ja-JP" sz="2400" dirty="0">
                <a:effectLst/>
                <a:latin typeface="UD デジタル 教科書体 NK-R" panose="02020400000000000000" pitchFamily="18" charset="-128"/>
                <a:ea typeface="UD デジタル 教科書体 NK-R" panose="02020400000000000000" pitchFamily="18" charset="-128"/>
                <a:cs typeface="Arial" pitchFamily="34" charset="0"/>
              </a:rPr>
              <a:t>km/h</a:t>
            </a:r>
            <a:r>
              <a:rPr lang="ja-JP" altLang="en-US" sz="2400" dirty="0">
                <a:effectLst/>
                <a:latin typeface="UD デジタル 教科書体 NK-R" panose="02020400000000000000" pitchFamily="18" charset="-128"/>
                <a:ea typeface="UD デジタル 教科書体 NK-R" panose="02020400000000000000" pitchFamily="18" charset="-128"/>
              </a:rPr>
              <a:t>前後あったと</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推測された</a:t>
            </a:r>
            <a:endParaRPr lang="en-US" altLang="ja-JP" sz="2400" dirty="0">
              <a:effectLst/>
              <a:latin typeface="UD デジタル 教科書体 NK-R" panose="02020400000000000000" pitchFamily="18" charset="-128"/>
              <a:ea typeface="UD デジタル 教科書体 NK-R" panose="02020400000000000000" pitchFamily="18" charset="-128"/>
            </a:endParaRPr>
          </a:p>
        </p:txBody>
      </p:sp>
      <p:pic>
        <p:nvPicPr>
          <p:cNvPr id="11" name="図 10">
            <a:extLst>
              <a:ext uri="{FF2B5EF4-FFF2-40B4-BE49-F238E27FC236}">
                <a16:creationId xmlns:a16="http://schemas.microsoft.com/office/drawing/2014/main" id="{0FF70020-0A35-49AF-86C7-6C0FC2C4A676}"/>
              </a:ext>
            </a:extLst>
          </p:cNvPr>
          <p:cNvPicPr/>
          <p:nvPr/>
        </p:nvPicPr>
        <p:blipFill rotWithShape="1">
          <a:blip r:embed="rId3" cstate="print"/>
          <a:srcRect l="38218" t="26750" r="38880" b="23336"/>
          <a:stretch/>
        </p:blipFill>
        <p:spPr bwMode="auto">
          <a:xfrm>
            <a:off x="6167125" y="1864183"/>
            <a:ext cx="1159933" cy="1893112"/>
          </a:xfrm>
          <a:prstGeom prst="rect">
            <a:avLst/>
          </a:prstGeom>
          <a:noFill/>
          <a:ln w="9525">
            <a:noFill/>
            <a:miter lim="800000"/>
            <a:headEnd/>
            <a:tailEnd/>
          </a:ln>
          <a:effectLst/>
        </p:spPr>
      </p:pic>
      <p:pic>
        <p:nvPicPr>
          <p:cNvPr id="12" name="Picture 2" descr="J:\Documentation\安全研関係\現地調査\h26\140623福島トラクタ追突２\事故機a.jpg">
            <a:extLst>
              <a:ext uri="{FF2B5EF4-FFF2-40B4-BE49-F238E27FC236}">
                <a16:creationId xmlns:a16="http://schemas.microsoft.com/office/drawing/2014/main" id="{2E65DF9C-C9FC-4093-985E-A63764083DC3}"/>
              </a:ext>
            </a:extLst>
          </p:cNvPr>
          <p:cNvPicPr>
            <a:picLocks noChangeAspect="1" noChangeArrowheads="1"/>
          </p:cNvPicPr>
          <p:nvPr/>
        </p:nvPicPr>
        <p:blipFill>
          <a:blip r:embed="rId4" cstate="print"/>
          <a:srcRect/>
          <a:stretch>
            <a:fillRect/>
          </a:stretch>
        </p:blipFill>
        <p:spPr bwMode="auto">
          <a:xfrm>
            <a:off x="7541756" y="1864182"/>
            <a:ext cx="1279174" cy="1893113"/>
          </a:xfrm>
          <a:prstGeom prst="rect">
            <a:avLst/>
          </a:prstGeom>
          <a:noFill/>
        </p:spPr>
      </p:pic>
      <p:sp>
        <p:nvSpPr>
          <p:cNvPr id="13" name="Rectangle 9">
            <a:extLst>
              <a:ext uri="{FF2B5EF4-FFF2-40B4-BE49-F238E27FC236}">
                <a16:creationId xmlns:a16="http://schemas.microsoft.com/office/drawing/2014/main" id="{CDB9571D-2650-4491-8862-D29558E3595C}"/>
              </a:ext>
            </a:extLst>
          </p:cNvPr>
          <p:cNvSpPr>
            <a:spLocks noChangeArrowheads="1"/>
          </p:cNvSpPr>
          <p:nvPr/>
        </p:nvSpPr>
        <p:spPr bwMode="auto">
          <a:xfrm>
            <a:off x="394635" y="4460596"/>
            <a:ext cx="8354729" cy="2062103"/>
          </a:xfrm>
          <a:prstGeom prst="rect">
            <a:avLst/>
          </a:prstGeom>
          <a:noFill/>
          <a:ln w="12700">
            <a:noFill/>
            <a:miter lim="800000"/>
            <a:headEnd type="none" w="sm" len="sm"/>
            <a:tailEnd type="none" w="sm" len="sm"/>
          </a:ln>
          <a:effectLst/>
        </p:spPr>
        <p:txBody>
          <a:bodyPr wrap="square">
            <a:spAutoFit/>
          </a:bodyPr>
          <a:lstStyle/>
          <a:p>
            <a:pPr>
              <a:lnSpc>
                <a:spcPts val="2400"/>
              </a:lnSpc>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・見通しが良く、幅の広い国道だったため、交通量が多く</a:t>
            </a:r>
            <a:r>
              <a:rPr lang="ja-JP" altLang="en-US" sz="2400" dirty="0">
                <a:latin typeface="UD デジタル 教科書体 NK-R" panose="02020400000000000000" pitchFamily="18" charset="-128"/>
                <a:ea typeface="UD デジタル 教科書体 NK-R" panose="02020400000000000000" pitchFamily="18" charset="-128"/>
              </a:rPr>
              <a:t>、走行速</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2400"/>
              </a:lnSpc>
              <a:spcBef>
                <a:spcPts val="600"/>
              </a:spcBef>
              <a:buSzPct val="70000"/>
            </a:pPr>
            <a:r>
              <a:rPr lang="ja-JP" altLang="en-US" sz="2400" dirty="0">
                <a:latin typeface="UD デジタル 教科書体 NK-R" panose="02020400000000000000" pitchFamily="18" charset="-128"/>
                <a:ea typeface="UD デジタル 教科書体 NK-R" panose="02020400000000000000" pitchFamily="18" charset="-128"/>
              </a:rPr>
              <a:t>　度</a:t>
            </a:r>
            <a:r>
              <a:rPr lang="ja-JP" altLang="en-US" sz="2400" dirty="0">
                <a:effectLst/>
                <a:latin typeface="UD デジタル 教科書体 NK-R" panose="02020400000000000000" pitchFamily="18" charset="-128"/>
                <a:ea typeface="UD デジタル 教科書体 NK-R" panose="02020400000000000000" pitchFamily="18" charset="-128"/>
              </a:rPr>
              <a:t>が速かった（緩い下り坂カーブのあとの</a:t>
            </a:r>
            <a:r>
              <a:rPr lang="ja-JP" altLang="en-US" sz="2400" dirty="0">
                <a:latin typeface="UD デジタル 教科書体 NK-R" panose="02020400000000000000" pitchFamily="18" charset="-128"/>
                <a:ea typeface="UD デジタル 教科書体 NK-R" panose="02020400000000000000" pitchFamily="18" charset="-128"/>
              </a:rPr>
              <a:t>直線で速度が出やす</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2400"/>
              </a:lnSpc>
              <a:spcBef>
                <a:spcPts val="600"/>
              </a:spcBef>
              <a:buSzPct val="70000"/>
            </a:pPr>
            <a:r>
              <a:rPr lang="ja-JP" altLang="en-US" sz="2400" dirty="0">
                <a:latin typeface="UD デジタル 教科書体 NK-R" panose="02020400000000000000" pitchFamily="18" charset="-128"/>
                <a:ea typeface="UD デジタル 教科書体 NK-R" panose="02020400000000000000" pitchFamily="18" charset="-128"/>
              </a:rPr>
              <a:t>　い）</a:t>
            </a:r>
            <a:endParaRPr lang="en-US" altLang="ja-JP" sz="2400" dirty="0">
              <a:latin typeface="UD デジタル 教科書体 NK-R" panose="02020400000000000000" pitchFamily="18" charset="-128"/>
              <a:ea typeface="UD デジタル 教科書体 NK-R" panose="02020400000000000000" pitchFamily="18" charset="-128"/>
            </a:endParaRPr>
          </a:p>
          <a:p>
            <a:pPr eaLnBrk="1" hangingPunct="1">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・街路灯がなく、薄暮の時間帯では視界が悪かった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・一般車に対して、農耕車への注意喚起がなされていなかった　</a:t>
            </a:r>
            <a:endParaRPr lang="en-US" altLang="ja-JP" sz="2400" dirty="0">
              <a:effectLst/>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668CA003-E736-4198-9FBA-EE349C006942}"/>
              </a:ext>
            </a:extLst>
          </p:cNvPr>
          <p:cNvCxnSpPr/>
          <p:nvPr/>
        </p:nvCxnSpPr>
        <p:spPr>
          <a:xfrm>
            <a:off x="394636" y="667299"/>
            <a:ext cx="8354728"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2">
            <a:extLst>
              <a:ext uri="{FF2B5EF4-FFF2-40B4-BE49-F238E27FC236}">
                <a16:creationId xmlns:a16="http://schemas.microsoft.com/office/drawing/2014/main" id="{2519E12F-2CF9-94C7-B6A9-04AD15FCA3FB}"/>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9</a:t>
            </a:fld>
            <a:endParaRPr lang="ja-JP" altLang="en-US" dirty="0"/>
          </a:p>
        </p:txBody>
      </p:sp>
      <p:sp>
        <p:nvSpPr>
          <p:cNvPr id="15" name="Rectangle 3">
            <a:extLst>
              <a:ext uri="{FF2B5EF4-FFF2-40B4-BE49-F238E27FC236}">
                <a16:creationId xmlns:a16="http://schemas.microsoft.com/office/drawing/2014/main" id="{06828D9A-70B3-4ECD-BFE7-A94E08318B60}"/>
              </a:ext>
            </a:extLst>
          </p:cNvPr>
          <p:cNvSpPr>
            <a:spLocks noChangeArrowheads="1"/>
          </p:cNvSpPr>
          <p:nvPr/>
        </p:nvSpPr>
        <p:spPr bwMode="auto">
          <a:xfrm>
            <a:off x="1008037" y="117790"/>
            <a:ext cx="6569096" cy="495712"/>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事故事例</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(2)</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の要因</a:t>
            </a:r>
          </a:p>
        </p:txBody>
      </p:sp>
      <p:sp>
        <p:nvSpPr>
          <p:cNvPr id="3" name="角丸四角形 8">
            <a:extLst>
              <a:ext uri="{FF2B5EF4-FFF2-40B4-BE49-F238E27FC236}">
                <a16:creationId xmlns:a16="http://schemas.microsoft.com/office/drawing/2014/main" id="{65BB63BF-E3F6-13E8-EE9A-0E09658AA880}"/>
              </a:ext>
            </a:extLst>
          </p:cNvPr>
          <p:cNvSpPr/>
          <p:nvPr/>
        </p:nvSpPr>
        <p:spPr bwMode="auto">
          <a:xfrm>
            <a:off x="394636" y="831267"/>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4" name="角丸四角形 12">
            <a:extLst>
              <a:ext uri="{FF2B5EF4-FFF2-40B4-BE49-F238E27FC236}">
                <a16:creationId xmlns:a16="http://schemas.microsoft.com/office/drawing/2014/main" id="{B89210A5-67D3-728B-1553-6E7908DAE040}"/>
              </a:ext>
            </a:extLst>
          </p:cNvPr>
          <p:cNvSpPr/>
          <p:nvPr/>
        </p:nvSpPr>
        <p:spPr bwMode="auto">
          <a:xfrm>
            <a:off x="394636" y="3886868"/>
            <a:ext cx="4040797"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spTree>
    <p:extLst>
      <p:ext uri="{BB962C8B-B14F-4D97-AF65-F5344CB8AC3E}">
        <p14:creationId xmlns:p14="http://schemas.microsoft.com/office/powerpoint/2010/main" val="123492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7" name="Rectangle 9"/>
          <p:cNvSpPr>
            <a:spLocks noChangeArrowheads="1"/>
          </p:cNvSpPr>
          <p:nvPr/>
        </p:nvSpPr>
        <p:spPr bwMode="auto">
          <a:xfrm>
            <a:off x="394636" y="4189615"/>
            <a:ext cx="7752080" cy="1277273"/>
          </a:xfrm>
          <a:prstGeom prst="rect">
            <a:avLst/>
          </a:prstGeom>
          <a:noFill/>
          <a:ln w="12700">
            <a:noFill/>
            <a:miter lim="800000"/>
            <a:headEnd type="none" w="sm" len="sm"/>
            <a:tailEnd type="none" w="sm" len="sm"/>
          </a:ln>
          <a:effectLst/>
        </p:spPr>
        <p:txBody>
          <a:bodyPr wrap="square">
            <a:spAutoFit/>
          </a:bodyPr>
          <a:lstStyle/>
          <a:p>
            <a:pPr eaLnBrk="1" hangingPunct="1">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・被災者はシートベルトを着用していなかった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eaLnBrk="1" hangingPunct="1">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・加害者も高齢者であり、前方不注意であるが、老眼で暗い　</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latin typeface="UD デジタル 教科書体 NK-R" panose="02020400000000000000" pitchFamily="18" charset="-128"/>
                <a:ea typeface="UD デジタル 教科書体 NK-R" panose="02020400000000000000" pitchFamily="18" charset="-128"/>
              </a:rPr>
              <a:t>　トラクター</a:t>
            </a:r>
            <a:r>
              <a:rPr lang="ja-JP" altLang="en-US" sz="2400" dirty="0">
                <a:effectLst/>
                <a:latin typeface="UD デジタル 教科書体 NK-R" panose="02020400000000000000" pitchFamily="18" charset="-128"/>
                <a:ea typeface="UD デジタル 教科書体 NK-R" panose="02020400000000000000" pitchFamily="18" charset="-128"/>
              </a:rPr>
              <a:t>を遠くから視認できなかった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p:txBody>
      </p:sp>
      <p:sp>
        <p:nvSpPr>
          <p:cNvPr id="20" name="Rectangle 9"/>
          <p:cNvSpPr>
            <a:spLocks noChangeArrowheads="1"/>
          </p:cNvSpPr>
          <p:nvPr/>
        </p:nvSpPr>
        <p:spPr bwMode="auto">
          <a:xfrm>
            <a:off x="324135" y="1524776"/>
            <a:ext cx="7936564" cy="1654235"/>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・薄暮・夜間に後続車からトラクタが</a:t>
            </a:r>
            <a:r>
              <a:rPr lang="ja-JP" altLang="en-US" sz="2400" dirty="0">
                <a:latin typeface="UD デジタル 教科書体 NK-R" panose="02020400000000000000" pitchFamily="18" charset="-128"/>
                <a:ea typeface="UD デジタル 教科書体 NK-R" panose="02020400000000000000" pitchFamily="18" charset="-128"/>
              </a:rPr>
              <a:t>見えにくいことに本人が</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気付い</a:t>
            </a:r>
            <a:r>
              <a:rPr lang="ja-JP" altLang="en-US" sz="2400" dirty="0">
                <a:effectLst/>
                <a:latin typeface="UD デジタル 教科書体 NK-R" panose="02020400000000000000" pitchFamily="18" charset="-128"/>
                <a:ea typeface="UD デジタル 教科書体 NK-R" panose="02020400000000000000" pitchFamily="18" charset="-128"/>
              </a:rPr>
              <a:t>ておらず、周囲からの注意喚起もなかった</a:t>
            </a:r>
            <a:endParaRPr lang="en-US" altLang="ja-JP" sz="2400" dirty="0">
              <a:effectLst/>
              <a:latin typeface="UD デジタル 教科書体 NK-R" panose="02020400000000000000" pitchFamily="18" charset="-128"/>
              <a:ea typeface="UD デジタル 教科書体 NK-R" panose="02020400000000000000" pitchFamily="18" charset="-128"/>
            </a:endParaRPr>
          </a:p>
          <a:p>
            <a:pPr>
              <a:spcBef>
                <a:spcPts val="600"/>
              </a:spcBef>
              <a:buSzPct val="70000"/>
            </a:pPr>
            <a:r>
              <a:rPr lang="ja-JP" altLang="en-US" sz="2400" dirty="0">
                <a:effectLst/>
                <a:latin typeface="UD デジタル 教科書体 NK-R" panose="02020400000000000000" pitchFamily="18" charset="-128"/>
                <a:ea typeface="UD デジタル 教科書体 NK-R" panose="02020400000000000000" pitchFamily="18" charset="-128"/>
              </a:rPr>
              <a:t>・シートベルト・ヘルメット、低速車マークの装着といった安全</a:t>
            </a:r>
            <a:r>
              <a:rPr lang="ja-JP" altLang="en-US" sz="2400" dirty="0">
                <a:latin typeface="UD デジタル 教科書体 NK-R" panose="02020400000000000000" pitchFamily="18" charset="-128"/>
                <a:ea typeface="UD デジタル 教科書体 NK-R" panose="02020400000000000000" pitchFamily="18" charset="-128"/>
              </a:rPr>
              <a:t>対</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2200"/>
              </a:lnSpc>
              <a:spcBef>
                <a:spcPts val="600"/>
              </a:spcBef>
              <a:buSzPct val="70000"/>
            </a:pPr>
            <a:r>
              <a:rPr lang="ja-JP" altLang="en-US" sz="2400" dirty="0">
                <a:latin typeface="UD デジタル 教科書体 NK-R" panose="02020400000000000000" pitchFamily="18" charset="-128"/>
                <a:ea typeface="UD デジタル 教科書体 NK-R" panose="02020400000000000000" pitchFamily="18" charset="-128"/>
              </a:rPr>
              <a:t>　策についての</a:t>
            </a:r>
            <a:r>
              <a:rPr lang="ja-JP" altLang="en-US" sz="2400" dirty="0">
                <a:effectLst/>
                <a:latin typeface="UD デジタル 教科書体 NK-R" panose="02020400000000000000" pitchFamily="18" charset="-128"/>
                <a:ea typeface="UD デジタル 教科書体 NK-R" panose="02020400000000000000" pitchFamily="18" charset="-128"/>
              </a:rPr>
              <a:t>周囲からの働きかけが不足していた</a:t>
            </a:r>
            <a:endParaRPr lang="en-US" altLang="ja-JP" sz="2400" dirty="0">
              <a:effectLst/>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C5EC6A01-9F12-4503-9B0E-3B8D5DC7AB36}"/>
              </a:ext>
            </a:extLst>
          </p:cNvPr>
          <p:cNvCxnSpPr/>
          <p:nvPr/>
        </p:nvCxnSpPr>
        <p:spPr>
          <a:xfrm>
            <a:off x="394636" y="757915"/>
            <a:ext cx="8354728"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2">
            <a:extLst>
              <a:ext uri="{FF2B5EF4-FFF2-40B4-BE49-F238E27FC236}">
                <a16:creationId xmlns:a16="http://schemas.microsoft.com/office/drawing/2014/main" id="{333EC70C-29CB-C824-AC2B-CBF5AA6C4F79}"/>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10</a:t>
            </a:fld>
            <a:endParaRPr lang="ja-JP" altLang="en-US" dirty="0"/>
          </a:p>
        </p:txBody>
      </p:sp>
      <p:sp>
        <p:nvSpPr>
          <p:cNvPr id="10" name="Rectangle 3">
            <a:extLst>
              <a:ext uri="{FF2B5EF4-FFF2-40B4-BE49-F238E27FC236}">
                <a16:creationId xmlns:a16="http://schemas.microsoft.com/office/drawing/2014/main" id="{73A0F5A4-11FF-45A7-9348-00AA57F2D856}"/>
              </a:ext>
            </a:extLst>
          </p:cNvPr>
          <p:cNvSpPr>
            <a:spLocks noChangeArrowheads="1"/>
          </p:cNvSpPr>
          <p:nvPr/>
        </p:nvSpPr>
        <p:spPr bwMode="auto">
          <a:xfrm>
            <a:off x="1008037" y="117790"/>
            <a:ext cx="6569096" cy="495712"/>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事故事例</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(2)</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の要因</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続き</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endPar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3" name="角丸四角形 8">
            <a:extLst>
              <a:ext uri="{FF2B5EF4-FFF2-40B4-BE49-F238E27FC236}">
                <a16:creationId xmlns:a16="http://schemas.microsoft.com/office/drawing/2014/main" id="{7105F460-80B6-E65C-71F5-095FC6B45D19}"/>
              </a:ext>
            </a:extLst>
          </p:cNvPr>
          <p:cNvSpPr/>
          <p:nvPr/>
        </p:nvSpPr>
        <p:spPr bwMode="auto">
          <a:xfrm>
            <a:off x="575950" y="3616921"/>
            <a:ext cx="2218050"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4" name="角丸四角形 12">
            <a:extLst>
              <a:ext uri="{FF2B5EF4-FFF2-40B4-BE49-F238E27FC236}">
                <a16:creationId xmlns:a16="http://schemas.microsoft.com/office/drawing/2014/main" id="{337BBE0D-1F8F-5C81-9666-DA26B9B6162D}"/>
              </a:ext>
            </a:extLst>
          </p:cNvPr>
          <p:cNvSpPr/>
          <p:nvPr/>
        </p:nvSpPr>
        <p:spPr bwMode="auto">
          <a:xfrm>
            <a:off x="505450" y="934942"/>
            <a:ext cx="3234050"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Tree>
    <p:extLst>
      <p:ext uri="{BB962C8B-B14F-4D97-AF65-F5344CB8AC3E}">
        <p14:creationId xmlns:p14="http://schemas.microsoft.com/office/powerpoint/2010/main" val="85137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299991" y="66289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90743" y="6409515"/>
            <a:ext cx="1949477" cy="238123"/>
          </a:xfrm>
        </p:spPr>
        <p:txBody>
          <a:bodyPr/>
          <a:lstStyle/>
          <a:p>
            <a:fld id="{64452A23-BFEA-43FD-98FB-69091C0AE9EE}" type="slidenum">
              <a:rPr lang="ja-JP" altLang="en-US" smtClean="0"/>
              <a:pPr/>
              <a:t>11</a:t>
            </a:fld>
            <a:endParaRPr lang="ja-JP" altLang="en-US" dirty="0"/>
          </a:p>
        </p:txBody>
      </p:sp>
      <p:graphicFrame>
        <p:nvGraphicFramePr>
          <p:cNvPr id="27" name="コンテンツ プレースホルダー 4">
            <a:extLst>
              <a:ext uri="{FF2B5EF4-FFF2-40B4-BE49-F238E27FC236}">
                <a16:creationId xmlns:a16="http://schemas.microsoft.com/office/drawing/2014/main" id="{95B38B23-78F3-45DB-A57A-9DA4004CA452}"/>
              </a:ext>
            </a:extLst>
          </p:cNvPr>
          <p:cNvGraphicFramePr>
            <a:graphicFrameLocks/>
          </p:cNvGraphicFramePr>
          <p:nvPr/>
        </p:nvGraphicFramePr>
        <p:xfrm>
          <a:off x="299991" y="2341367"/>
          <a:ext cx="5308158" cy="3012018"/>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a:extLst>
              <a:ext uri="{FF2B5EF4-FFF2-40B4-BE49-F238E27FC236}">
                <a16:creationId xmlns:a16="http://schemas.microsoft.com/office/drawing/2014/main" id="{FAABF1FF-817F-4442-8BDA-0CE55DC1F675}"/>
              </a:ext>
            </a:extLst>
          </p:cNvPr>
          <p:cNvSpPr txBox="1"/>
          <p:nvPr/>
        </p:nvSpPr>
        <p:spPr>
          <a:xfrm>
            <a:off x="864728" y="5353385"/>
            <a:ext cx="3918287" cy="738664"/>
          </a:xfrm>
          <a:prstGeom prst="rect">
            <a:avLst/>
          </a:prstGeom>
          <a:noFill/>
        </p:spPr>
        <p:txBody>
          <a:bodyPr wrap="square" rtlCol="0">
            <a:spAutoFit/>
          </a:bodyPr>
          <a:lstStyle/>
          <a:p>
            <a:r>
              <a:rPr kumimoji="1" lang="ja-JP" altLang="en-US" sz="1050" dirty="0"/>
              <a:t>資料：</a:t>
            </a:r>
            <a:r>
              <a:rPr kumimoji="1" lang="en-US" altLang="ja-JP" sz="1050" dirty="0"/>
              <a:t>(</a:t>
            </a:r>
            <a:r>
              <a:rPr kumimoji="1" lang="ja-JP" altLang="en-US" sz="1050" dirty="0"/>
              <a:t>公財</a:t>
            </a:r>
            <a:r>
              <a:rPr kumimoji="1" lang="en-US" altLang="ja-JP" sz="1050" dirty="0"/>
              <a:t>)</a:t>
            </a:r>
            <a:r>
              <a:rPr kumimoji="1" lang="ja-JP" altLang="en-US" sz="1050" dirty="0"/>
              <a:t>交通事故総合分析センターのデータを日本農業機械化協会が集計したもの</a:t>
            </a:r>
            <a:endParaRPr kumimoji="1" lang="en-US" altLang="ja-JP" sz="1050" dirty="0"/>
          </a:p>
          <a:p>
            <a:r>
              <a:rPr kumimoji="1" lang="ja-JP" altLang="en-US" sz="1050" dirty="0"/>
              <a:t>警察組織が掌握している道路上の事故データのなかから「農耕作業用特殊車」が関与しているものを抽出して集計している</a:t>
            </a:r>
          </a:p>
        </p:txBody>
      </p:sp>
      <p:pic>
        <p:nvPicPr>
          <p:cNvPr id="10" name="図 9">
            <a:extLst>
              <a:ext uri="{FF2B5EF4-FFF2-40B4-BE49-F238E27FC236}">
                <a16:creationId xmlns:a16="http://schemas.microsoft.com/office/drawing/2014/main" id="{5606CEFB-2B70-4DA0-8982-FB8D2440F6C7}"/>
              </a:ext>
            </a:extLst>
          </p:cNvPr>
          <p:cNvPicPr>
            <a:picLocks noChangeAspect="1"/>
          </p:cNvPicPr>
          <p:nvPr/>
        </p:nvPicPr>
        <p:blipFill>
          <a:blip r:embed="rId4"/>
          <a:stretch>
            <a:fillRect/>
          </a:stretch>
        </p:blipFill>
        <p:spPr>
          <a:xfrm>
            <a:off x="5608149" y="2554124"/>
            <a:ext cx="3235861" cy="3105514"/>
          </a:xfrm>
          <a:prstGeom prst="rect">
            <a:avLst/>
          </a:prstGeom>
        </p:spPr>
      </p:pic>
      <p:sp>
        <p:nvSpPr>
          <p:cNvPr id="2" name="テキスト ボックス 1">
            <a:extLst>
              <a:ext uri="{FF2B5EF4-FFF2-40B4-BE49-F238E27FC236}">
                <a16:creationId xmlns:a16="http://schemas.microsoft.com/office/drawing/2014/main" id="{00388F2D-7D90-FCF9-8CB9-4C49C44B7BD8}"/>
              </a:ext>
            </a:extLst>
          </p:cNvPr>
          <p:cNvSpPr txBox="1"/>
          <p:nvPr/>
        </p:nvSpPr>
        <p:spPr>
          <a:xfrm>
            <a:off x="27182" y="139670"/>
            <a:ext cx="9116818" cy="523220"/>
          </a:xfrm>
          <a:prstGeom prst="rect">
            <a:avLst/>
          </a:prstGeom>
          <a:noFill/>
        </p:spPr>
        <p:txBody>
          <a:bodyPr wrap="square" rtlCol="0">
            <a:spAutoFit/>
          </a:bodyPr>
          <a:lstStyle/>
          <a:p>
            <a:pPr algn="ctr"/>
            <a:r>
              <a:rPr kumimoji="1" lang="ja-JP" altLang="en-US"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トラクター：シートベルトで死亡率</a:t>
            </a:r>
            <a:r>
              <a:rPr kumimoji="1" lang="en-US" altLang="ja-JP"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1/8</a:t>
            </a:r>
            <a:r>
              <a:rPr kumimoji="1" lang="ja-JP" altLang="en-US"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p>
        </p:txBody>
      </p:sp>
      <p:sp>
        <p:nvSpPr>
          <p:cNvPr id="3" name="テキスト ボックス 2">
            <a:extLst>
              <a:ext uri="{FF2B5EF4-FFF2-40B4-BE49-F238E27FC236}">
                <a16:creationId xmlns:a16="http://schemas.microsoft.com/office/drawing/2014/main" id="{771C1E59-1B63-87DD-4CCB-D932BBDA94C1}"/>
              </a:ext>
            </a:extLst>
          </p:cNvPr>
          <p:cNvSpPr txBox="1"/>
          <p:nvPr/>
        </p:nvSpPr>
        <p:spPr>
          <a:xfrm>
            <a:off x="496131" y="873097"/>
            <a:ext cx="7804589" cy="110799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最近、警察データから道路上の農業機械事故を取り出し集計</a:t>
            </a:r>
            <a:endPar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そのなかにシートベルト着用・非着用のデータあり</a:t>
            </a:r>
            <a:endPar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それで分かったことは、シートベルト着用により死亡率は</a:t>
            </a:r>
            <a:r>
              <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1/8</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に</a:t>
            </a:r>
          </a:p>
        </p:txBody>
      </p:sp>
      <p:sp>
        <p:nvSpPr>
          <p:cNvPr id="4" name="正方形/長方形 3">
            <a:extLst>
              <a:ext uri="{FF2B5EF4-FFF2-40B4-BE49-F238E27FC236}">
                <a16:creationId xmlns:a16="http://schemas.microsoft.com/office/drawing/2014/main" id="{5EA3F601-0C6E-C8FA-F9A0-A783A9D2796E}"/>
              </a:ext>
            </a:extLst>
          </p:cNvPr>
          <p:cNvSpPr/>
          <p:nvPr/>
        </p:nvSpPr>
        <p:spPr>
          <a:xfrm>
            <a:off x="1828800" y="2662813"/>
            <a:ext cx="569213" cy="223073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16D648-9947-7E55-54B2-05ED5FDA9837}"/>
              </a:ext>
            </a:extLst>
          </p:cNvPr>
          <p:cNvSpPr/>
          <p:nvPr/>
        </p:nvSpPr>
        <p:spPr>
          <a:xfrm>
            <a:off x="4213802" y="2662813"/>
            <a:ext cx="569213" cy="223073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60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F250D2-FCC1-9F94-4B87-C20B9003E2F6}"/>
              </a:ext>
            </a:extLst>
          </p:cNvPr>
          <p:cNvSpPr>
            <a:spLocks noGrp="1"/>
          </p:cNvSpPr>
          <p:nvPr>
            <p:ph type="sldNum" sz="quarter" idx="12"/>
          </p:nvPr>
        </p:nvSpPr>
        <p:spPr/>
        <p:txBody>
          <a:bodyPr/>
          <a:lstStyle/>
          <a:p>
            <a:fld id="{7CDA0E17-1C9E-4849-95CE-BCC8B3B85E09}" type="slidenum">
              <a:rPr kumimoji="1" lang="ja-JP" altLang="en-US" smtClean="0"/>
              <a:pPr/>
              <a:t>12</a:t>
            </a:fld>
            <a:endParaRPr kumimoji="1" lang="ja-JP" altLang="en-US" dirty="0"/>
          </a:p>
        </p:txBody>
      </p:sp>
      <p:sp>
        <p:nvSpPr>
          <p:cNvPr id="3" name="テキスト ボックス 2">
            <a:extLst>
              <a:ext uri="{FF2B5EF4-FFF2-40B4-BE49-F238E27FC236}">
                <a16:creationId xmlns:a16="http://schemas.microsoft.com/office/drawing/2014/main" id="{64942DB5-0E6E-334B-A694-512D11D649B8}"/>
              </a:ext>
            </a:extLst>
          </p:cNvPr>
          <p:cNvSpPr txBox="1"/>
          <p:nvPr/>
        </p:nvSpPr>
        <p:spPr>
          <a:xfrm>
            <a:off x="577210" y="196227"/>
            <a:ext cx="798957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rPr>
              <a:t>ご清聴、ありがとうございました</a:t>
            </a:r>
          </a:p>
        </p:txBody>
      </p:sp>
      <p:sp>
        <p:nvSpPr>
          <p:cNvPr id="5" name="テキスト ボックス 4">
            <a:extLst>
              <a:ext uri="{FF2B5EF4-FFF2-40B4-BE49-F238E27FC236}">
                <a16:creationId xmlns:a16="http://schemas.microsoft.com/office/drawing/2014/main" id="{4B0E168D-E4E6-5F75-CD56-883425B9DF60}"/>
              </a:ext>
            </a:extLst>
          </p:cNvPr>
          <p:cNvSpPr txBox="1"/>
          <p:nvPr/>
        </p:nvSpPr>
        <p:spPr>
          <a:xfrm>
            <a:off x="259366" y="1019305"/>
            <a:ext cx="8494633" cy="5332619"/>
          </a:xfrm>
          <a:prstGeom prst="rect">
            <a:avLst/>
          </a:prstGeom>
          <a:effectLst>
            <a:softEdge rad="228600"/>
          </a:effectLst>
        </p:spPr>
        <p:style>
          <a:lnRef idx="2">
            <a:schemeClr val="accent3"/>
          </a:lnRef>
          <a:fillRef idx="1">
            <a:schemeClr val="lt1"/>
          </a:fillRef>
          <a:effectRef idx="0">
            <a:schemeClr val="accent3"/>
          </a:effectRef>
          <a:fontRef idx="minor">
            <a:schemeClr val="dk1"/>
          </a:fontRef>
        </p:style>
        <p:txBody>
          <a:bodyPr vert="eaVert" wrap="square" tIns="180000" bIns="180000"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　　　　</a:t>
            </a: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農作業安全十訓</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自分だけは大丈夫、そんなわけはあり得ない</a:t>
            </a:r>
            <a:endPar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何か起こればまずもって、エンジン停止と心得る</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防具・保護具は全ての基本</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服の裾、ひらひらタオルが大ごとに</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トラクター、シートベルトは命綱</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夜道では、ないと追突反射材</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通りみち、傾斜路・雑草・曲がり角</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組での作業は合図を決めろ</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暑いとき、水分・塩分・木かげで休憩</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ケイタイ携帯、居場所も言って</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安全ルールはみんなで議論、黙って分かるは夫婦もない</a:t>
            </a:r>
            <a:endPar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Tree>
    <p:extLst>
      <p:ext uri="{BB962C8B-B14F-4D97-AF65-F5344CB8AC3E}">
        <p14:creationId xmlns:p14="http://schemas.microsoft.com/office/powerpoint/2010/main" val="64422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948833"/>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1</a:t>
            </a:fld>
            <a:endParaRPr lang="ja-JP" altLang="en-US" dirty="0"/>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756376" y="237170"/>
            <a:ext cx="7342595" cy="523220"/>
          </a:xfrm>
          <a:prstGeom prst="rect">
            <a:avLst/>
          </a:prstGeom>
          <a:noFill/>
        </p:spPr>
        <p:txBody>
          <a:bodyPr wrap="square" rtlCol="0">
            <a:spAutoFit/>
          </a:bodyPr>
          <a:lstStyle/>
          <a:p>
            <a:r>
              <a:rPr kumimoji="1" lang="ja-JP" altLang="en-US"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 </a:t>
            </a:r>
          </a:p>
        </p:txBody>
      </p:sp>
      <p:pic>
        <p:nvPicPr>
          <p:cNvPr id="35" name="図 34">
            <a:extLst>
              <a:ext uri="{FF2B5EF4-FFF2-40B4-BE49-F238E27FC236}">
                <a16:creationId xmlns:a16="http://schemas.microsoft.com/office/drawing/2014/main" id="{7F473502-4F16-D089-9E96-2252F60F9799}"/>
              </a:ext>
            </a:extLst>
          </p:cNvPr>
          <p:cNvPicPr>
            <a:picLocks noChangeAspect="1"/>
          </p:cNvPicPr>
          <p:nvPr/>
        </p:nvPicPr>
        <p:blipFill>
          <a:blip r:embed="rId3"/>
          <a:stretch>
            <a:fillRect/>
          </a:stretch>
        </p:blipFill>
        <p:spPr>
          <a:xfrm>
            <a:off x="394636" y="1137277"/>
            <a:ext cx="8077200" cy="781050"/>
          </a:xfrm>
          <a:prstGeom prst="rect">
            <a:avLst/>
          </a:prstGeom>
        </p:spPr>
      </p:pic>
      <p:pic>
        <p:nvPicPr>
          <p:cNvPr id="37" name="図 36">
            <a:extLst>
              <a:ext uri="{FF2B5EF4-FFF2-40B4-BE49-F238E27FC236}">
                <a16:creationId xmlns:a16="http://schemas.microsoft.com/office/drawing/2014/main" id="{32679DC9-BA1E-B420-3F1C-7E66F81B8988}"/>
              </a:ext>
            </a:extLst>
          </p:cNvPr>
          <p:cNvPicPr>
            <a:picLocks noChangeAspect="1"/>
          </p:cNvPicPr>
          <p:nvPr/>
        </p:nvPicPr>
        <p:blipFill>
          <a:blip r:embed="rId4"/>
          <a:stretch>
            <a:fillRect/>
          </a:stretch>
        </p:blipFill>
        <p:spPr>
          <a:xfrm>
            <a:off x="244359" y="2106770"/>
            <a:ext cx="8795958" cy="4127136"/>
          </a:xfrm>
          <a:prstGeom prst="rect">
            <a:avLst/>
          </a:prstGeom>
        </p:spPr>
      </p:pic>
    </p:spTree>
    <p:extLst>
      <p:ext uri="{BB962C8B-B14F-4D97-AF65-F5344CB8AC3E}">
        <p14:creationId xmlns:p14="http://schemas.microsoft.com/office/powerpoint/2010/main" val="288395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4AD6476-0FED-4723-1609-D6343CD29C89}"/>
              </a:ext>
            </a:extLst>
          </p:cNvPr>
          <p:cNvPicPr>
            <a:picLocks noChangeAspect="1"/>
          </p:cNvPicPr>
          <p:nvPr/>
        </p:nvPicPr>
        <p:blipFill>
          <a:blip r:embed="rId3"/>
          <a:stretch>
            <a:fillRect/>
          </a:stretch>
        </p:blipFill>
        <p:spPr>
          <a:xfrm>
            <a:off x="888911" y="1011013"/>
            <a:ext cx="6597111" cy="5846987"/>
          </a:xfrm>
          <a:prstGeom prst="rect">
            <a:avLst/>
          </a:prstGeom>
        </p:spPr>
      </p:pic>
      <p:sp>
        <p:nvSpPr>
          <p:cNvPr id="10" name="四角形: 角を丸くする 9">
            <a:extLst>
              <a:ext uri="{FF2B5EF4-FFF2-40B4-BE49-F238E27FC236}">
                <a16:creationId xmlns:a16="http://schemas.microsoft.com/office/drawing/2014/main" id="{B1A669CE-446C-947E-BE5F-7F4295E0ED12}"/>
              </a:ext>
            </a:extLst>
          </p:cNvPr>
          <p:cNvSpPr/>
          <p:nvPr/>
        </p:nvSpPr>
        <p:spPr>
          <a:xfrm>
            <a:off x="4748187" y="3076374"/>
            <a:ext cx="1079857" cy="4606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449CF76F-EC96-7405-0525-2CD719AAB4B5}"/>
              </a:ext>
            </a:extLst>
          </p:cNvPr>
          <p:cNvCxnSpPr>
            <a:cxnSpLocks/>
          </p:cNvCxnSpPr>
          <p:nvPr/>
        </p:nvCxnSpPr>
        <p:spPr>
          <a:xfrm flipH="1" flipV="1">
            <a:off x="5874210" y="3317183"/>
            <a:ext cx="761777" cy="2382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FEA4581-7C10-D43A-E22D-27CA9DF8FAFD}"/>
              </a:ext>
            </a:extLst>
          </p:cNvPr>
          <p:cNvSpPr txBox="1"/>
          <p:nvPr/>
        </p:nvSpPr>
        <p:spPr>
          <a:xfrm>
            <a:off x="6682153" y="3317183"/>
            <a:ext cx="2078358" cy="523220"/>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乗用型トラクターの転落・転倒が最大の要因</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2</a:t>
            </a:fld>
            <a:endParaRPr lang="ja-JP" altLang="en-US" dirty="0"/>
          </a:p>
        </p:txBody>
      </p:sp>
      <p:cxnSp>
        <p:nvCxnSpPr>
          <p:cNvPr id="11" name="直線コネクタ 10">
            <a:extLst>
              <a:ext uri="{FF2B5EF4-FFF2-40B4-BE49-F238E27FC236}">
                <a16:creationId xmlns:a16="http://schemas.microsoft.com/office/drawing/2014/main" id="{CA6280CA-8AEA-410A-BB10-D8442FBA6042}"/>
              </a:ext>
            </a:extLst>
          </p:cNvPr>
          <p:cNvCxnSpPr/>
          <p:nvPr/>
        </p:nvCxnSpPr>
        <p:spPr>
          <a:xfrm>
            <a:off x="394636" y="704044"/>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071FFA32-E322-E53D-DC68-ED511E2264DB}"/>
              </a:ext>
            </a:extLst>
          </p:cNvPr>
          <p:cNvSpPr txBox="1"/>
          <p:nvPr/>
        </p:nvSpPr>
        <p:spPr>
          <a:xfrm>
            <a:off x="289194" y="808866"/>
            <a:ext cx="8277091"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乗用型トラクターの転落・転倒で多くの方が亡くなっています。</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554C5626-2606-63EC-6E6F-B523B6B38E94}"/>
              </a:ext>
            </a:extLst>
          </p:cNvPr>
          <p:cNvSpPr txBox="1"/>
          <p:nvPr/>
        </p:nvSpPr>
        <p:spPr>
          <a:xfrm>
            <a:off x="1324497" y="119957"/>
            <a:ext cx="6161525" cy="461665"/>
          </a:xfrm>
          <a:prstGeom prst="rect">
            <a:avLst/>
          </a:prstGeom>
          <a:noFill/>
        </p:spPr>
        <p:txBody>
          <a:bodyPr wrap="square" rtlCol="0">
            <a:spAutoFit/>
          </a:bodyPr>
          <a:lstStyle/>
          <a:p>
            <a:r>
              <a:rPr kumimoji="1" lang="ja-JP" altLang="en-US" sz="24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死亡事故でいちばん多いのが、トラクター</a:t>
            </a:r>
            <a:endParaRPr kumimoji="1"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52317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C82E0B2-5C68-4418-B4A8-45DBCF820ED9}"/>
              </a:ext>
            </a:extLst>
          </p:cNvPr>
          <p:cNvSpPr>
            <a:spLocks noChangeArrowheads="1"/>
          </p:cNvSpPr>
          <p:nvPr/>
        </p:nvSpPr>
        <p:spPr bwMode="auto">
          <a:xfrm>
            <a:off x="1033124" y="108980"/>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１：要因</a:t>
            </a:r>
          </a:p>
        </p:txBody>
      </p:sp>
      <p:grpSp>
        <p:nvGrpSpPr>
          <p:cNvPr id="2" name="グループ化 1">
            <a:extLst>
              <a:ext uri="{FF2B5EF4-FFF2-40B4-BE49-F238E27FC236}">
                <a16:creationId xmlns:a16="http://schemas.microsoft.com/office/drawing/2014/main" id="{354259C3-3EDD-4E66-965B-C5C2C4D93081}"/>
              </a:ext>
            </a:extLst>
          </p:cNvPr>
          <p:cNvGrpSpPr/>
          <p:nvPr/>
        </p:nvGrpSpPr>
        <p:grpSpPr>
          <a:xfrm>
            <a:off x="1350010" y="5004992"/>
            <a:ext cx="6657592" cy="1665270"/>
            <a:chOff x="1243199" y="5824872"/>
            <a:chExt cx="6657592" cy="1665270"/>
          </a:xfrm>
        </p:grpSpPr>
        <p:sp>
          <p:nvSpPr>
            <p:cNvPr id="13" name="下矢印 18">
              <a:extLst>
                <a:ext uri="{FF2B5EF4-FFF2-40B4-BE49-F238E27FC236}">
                  <a16:creationId xmlns:a16="http://schemas.microsoft.com/office/drawing/2014/main" id="{2975A0C7-77A6-48E4-AC0B-0B555DE08206}"/>
                </a:ext>
              </a:extLst>
            </p:cNvPr>
            <p:cNvSpPr>
              <a:spLocks noChangeArrowheads="1"/>
            </p:cNvSpPr>
            <p:nvPr/>
          </p:nvSpPr>
          <p:spPr bwMode="auto">
            <a:xfrm>
              <a:off x="4015579" y="5824872"/>
              <a:ext cx="1112840" cy="297565"/>
            </a:xfrm>
            <a:prstGeom prst="downArrow">
              <a:avLst>
                <a:gd name="adj1" fmla="val 50000"/>
                <a:gd name="adj2" fmla="val 50000"/>
              </a:avLst>
            </a:prstGeom>
            <a:solidFill>
              <a:srgbClr val="99CC0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dirty="0">
                <a:effectLst/>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E38BD7E3-1CF8-43F1-AA11-E0E342DF7F8E}"/>
                </a:ext>
              </a:extLst>
            </p:cNvPr>
            <p:cNvSpPr/>
            <p:nvPr/>
          </p:nvSpPr>
          <p:spPr>
            <a:xfrm>
              <a:off x="1243199" y="6212869"/>
              <a:ext cx="6657592" cy="1277273"/>
            </a:xfrm>
            <a:prstGeom prst="rect">
              <a:avLst/>
            </a:prstGeom>
          </p:spPr>
          <p:txBody>
            <a:bodyPr wrap="none">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「人に関わること」以外の要因を潰せば、</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人がミスをしても被害を小さく抑えることができます</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その上でミスを減らす努力をしましょう</a:t>
              </a:r>
            </a:p>
          </p:txBody>
        </p:sp>
      </p:grpSp>
      <p:sp>
        <p:nvSpPr>
          <p:cNvPr id="40" name="テキスト ボックス 39">
            <a:extLst>
              <a:ext uri="{FF2B5EF4-FFF2-40B4-BE49-F238E27FC236}">
                <a16:creationId xmlns:a16="http://schemas.microsoft.com/office/drawing/2014/main" id="{DA48486A-09FC-4BAE-BEF9-04E0912EDFA5}"/>
              </a:ext>
            </a:extLst>
          </p:cNvPr>
          <p:cNvSpPr txBox="1"/>
          <p:nvPr/>
        </p:nvSpPr>
        <p:spPr>
          <a:xfrm>
            <a:off x="77105" y="945068"/>
            <a:ext cx="8738559" cy="907941"/>
          </a:xfrm>
          <a:prstGeom prst="rect">
            <a:avLst/>
          </a:prstGeom>
          <a:noFill/>
        </p:spPr>
        <p:txBody>
          <a:bodyPr wrap="square" rtlCol="0">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「事故は人のミスで起こる」と思われがちですが・・</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必ずと言っていいほど、他の要因も重なっています！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6" name="四角形: 角を丸くする 5">
            <a:extLst>
              <a:ext uri="{FF2B5EF4-FFF2-40B4-BE49-F238E27FC236}">
                <a16:creationId xmlns:a16="http://schemas.microsoft.com/office/drawing/2014/main" id="{053166C3-0833-432D-9C9A-BCDA16C50705}"/>
              </a:ext>
            </a:extLst>
          </p:cNvPr>
          <p:cNvSpPr/>
          <p:nvPr/>
        </p:nvSpPr>
        <p:spPr>
          <a:xfrm>
            <a:off x="2116449" y="2272794"/>
            <a:ext cx="5242068" cy="2623237"/>
          </a:xfrm>
          <a:prstGeom prst="roundRect">
            <a:avLst>
              <a:gd name="adj" fmla="val 9071"/>
            </a:avLst>
          </a:prstGeom>
          <a:solidFill>
            <a:srgbClr val="DBFFB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4FA0622-34BA-496B-A843-7F5773089B5A}"/>
              </a:ext>
            </a:extLst>
          </p:cNvPr>
          <p:cNvSpPr txBox="1"/>
          <p:nvPr/>
        </p:nvSpPr>
        <p:spPr>
          <a:xfrm>
            <a:off x="2375433" y="2580902"/>
            <a:ext cx="4983084"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機械や器具に関わること</a:t>
            </a:r>
          </a:p>
        </p:txBody>
      </p:sp>
      <p:sp>
        <p:nvSpPr>
          <p:cNvPr id="25" name="テキスト ボックス 24">
            <a:extLst>
              <a:ext uri="{FF2B5EF4-FFF2-40B4-BE49-F238E27FC236}">
                <a16:creationId xmlns:a16="http://schemas.microsoft.com/office/drawing/2014/main" id="{DD9B0744-5D04-4167-AAA7-7B5975E12929}"/>
              </a:ext>
            </a:extLst>
          </p:cNvPr>
          <p:cNvSpPr txBox="1"/>
          <p:nvPr/>
        </p:nvSpPr>
        <p:spPr>
          <a:xfrm>
            <a:off x="2370607" y="3127684"/>
            <a:ext cx="4590633"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30" name="テキスト ボックス 29">
            <a:extLst>
              <a:ext uri="{FF2B5EF4-FFF2-40B4-BE49-F238E27FC236}">
                <a16:creationId xmlns:a16="http://schemas.microsoft.com/office/drawing/2014/main" id="{2A4A1152-64A0-464A-809A-C685A02E0271}"/>
              </a:ext>
            </a:extLst>
          </p:cNvPr>
          <p:cNvSpPr txBox="1"/>
          <p:nvPr/>
        </p:nvSpPr>
        <p:spPr>
          <a:xfrm>
            <a:off x="2370607" y="4169086"/>
            <a:ext cx="4853102" cy="477348"/>
          </a:xfrm>
          <a:prstGeom prst="rect">
            <a:avLst/>
          </a:prstGeom>
          <a:noFill/>
        </p:spPr>
        <p:txBody>
          <a:bodyPr wrap="square" rtlCol="0">
            <a:spAutoFit/>
          </a:bodyPr>
          <a:lstStyle/>
          <a:p>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人に関わること</a:t>
            </a:r>
          </a:p>
        </p:txBody>
      </p:sp>
      <p:sp>
        <p:nvSpPr>
          <p:cNvPr id="15" name="テキスト ボックス 14">
            <a:extLst>
              <a:ext uri="{FF2B5EF4-FFF2-40B4-BE49-F238E27FC236}">
                <a16:creationId xmlns:a16="http://schemas.microsoft.com/office/drawing/2014/main" id="{D6EB2969-0C08-447D-9C81-2260517D69B2}"/>
              </a:ext>
            </a:extLst>
          </p:cNvPr>
          <p:cNvSpPr txBox="1"/>
          <p:nvPr/>
        </p:nvSpPr>
        <p:spPr>
          <a:xfrm>
            <a:off x="2833313" y="1943441"/>
            <a:ext cx="3651364" cy="477348"/>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事故の要因の種類</a:t>
            </a:r>
          </a:p>
        </p:txBody>
      </p:sp>
      <p:sp>
        <p:nvSpPr>
          <p:cNvPr id="17" name="テキスト ボックス 16">
            <a:extLst>
              <a:ext uri="{FF2B5EF4-FFF2-40B4-BE49-F238E27FC236}">
                <a16:creationId xmlns:a16="http://schemas.microsoft.com/office/drawing/2014/main" id="{BCEF4F9F-85D4-4932-9549-1A3396D2C5B6}"/>
              </a:ext>
            </a:extLst>
          </p:cNvPr>
          <p:cNvSpPr txBox="1"/>
          <p:nvPr/>
        </p:nvSpPr>
        <p:spPr>
          <a:xfrm>
            <a:off x="2370607" y="3652899"/>
            <a:ext cx="4729247"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作業・管理に関わること</a:t>
            </a:r>
          </a:p>
        </p:txBody>
      </p:sp>
      <p:pic>
        <p:nvPicPr>
          <p:cNvPr id="11" name="図 10">
            <a:extLst>
              <a:ext uri="{FF2B5EF4-FFF2-40B4-BE49-F238E27FC236}">
                <a16:creationId xmlns:a16="http://schemas.microsoft.com/office/drawing/2014/main" id="{9EDED611-0C38-516C-B22D-7316E81F57AA}"/>
              </a:ext>
            </a:extLst>
          </p:cNvPr>
          <p:cNvPicPr>
            <a:picLocks noChangeAspect="1"/>
          </p:cNvPicPr>
          <p:nvPr/>
        </p:nvPicPr>
        <p:blipFill>
          <a:blip r:embed="rId3"/>
          <a:stretch>
            <a:fillRect/>
          </a:stretch>
        </p:blipFill>
        <p:spPr>
          <a:xfrm>
            <a:off x="7566178" y="1977695"/>
            <a:ext cx="1310420" cy="3181218"/>
          </a:xfrm>
          <a:prstGeom prst="rect">
            <a:avLst/>
          </a:prstGeom>
        </p:spPr>
      </p:pic>
      <p:cxnSp>
        <p:nvCxnSpPr>
          <p:cNvPr id="7" name="直線コネクタ 6">
            <a:extLst>
              <a:ext uri="{FF2B5EF4-FFF2-40B4-BE49-F238E27FC236}">
                <a16:creationId xmlns:a16="http://schemas.microsoft.com/office/drawing/2014/main" id="{1F2D0C9B-F25F-A41D-2FAA-2DF0989B7EAB}"/>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2">
            <a:extLst>
              <a:ext uri="{FF2B5EF4-FFF2-40B4-BE49-F238E27FC236}">
                <a16:creationId xmlns:a16="http://schemas.microsoft.com/office/drawing/2014/main" id="{0B940D87-6B2A-4774-93A9-94FB997F4B33}"/>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5252DD6-EB8B-E539-44DF-716547EEA27E}"/>
              </a:ext>
            </a:extLst>
          </p:cNvPr>
          <p:cNvPicPr>
            <a:picLocks noChangeAspect="1"/>
          </p:cNvPicPr>
          <p:nvPr/>
        </p:nvPicPr>
        <p:blipFill>
          <a:blip r:embed="rId4"/>
          <a:stretch>
            <a:fillRect/>
          </a:stretch>
        </p:blipFill>
        <p:spPr>
          <a:xfrm>
            <a:off x="119133" y="2026993"/>
            <a:ext cx="1971675" cy="1447800"/>
          </a:xfrm>
          <a:prstGeom prst="rect">
            <a:avLst/>
          </a:prstGeom>
        </p:spPr>
      </p:pic>
      <p:sp>
        <p:nvSpPr>
          <p:cNvPr id="14" name="十字形 13">
            <a:extLst>
              <a:ext uri="{FF2B5EF4-FFF2-40B4-BE49-F238E27FC236}">
                <a16:creationId xmlns:a16="http://schemas.microsoft.com/office/drawing/2014/main" id="{B98BB8F9-7DAB-5400-0A28-E071898E9EAF}"/>
              </a:ext>
            </a:extLst>
          </p:cNvPr>
          <p:cNvSpPr/>
          <p:nvPr/>
        </p:nvSpPr>
        <p:spPr>
          <a:xfrm rot="18861984">
            <a:off x="575651" y="5598260"/>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十字形 18">
            <a:extLst>
              <a:ext uri="{FF2B5EF4-FFF2-40B4-BE49-F238E27FC236}">
                <a16:creationId xmlns:a16="http://schemas.microsoft.com/office/drawing/2014/main" id="{888D9E05-7CDA-4C8C-AF3A-A9FA1B91F101}"/>
              </a:ext>
            </a:extLst>
          </p:cNvPr>
          <p:cNvSpPr/>
          <p:nvPr/>
        </p:nvSpPr>
        <p:spPr>
          <a:xfrm rot="18861984">
            <a:off x="351817" y="1859221"/>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十字形 19">
            <a:extLst>
              <a:ext uri="{FF2B5EF4-FFF2-40B4-BE49-F238E27FC236}">
                <a16:creationId xmlns:a16="http://schemas.microsoft.com/office/drawing/2014/main" id="{E627529B-4AC7-0C09-0E8B-CEF18CB9E478}"/>
              </a:ext>
            </a:extLst>
          </p:cNvPr>
          <p:cNvSpPr/>
          <p:nvPr/>
        </p:nvSpPr>
        <p:spPr>
          <a:xfrm rot="18861984">
            <a:off x="7901875" y="5103626"/>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B1F653F4-6A93-8666-C0DA-E3B0FD25F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52" y="3678334"/>
            <a:ext cx="1339483" cy="1936199"/>
          </a:xfrm>
          <a:prstGeom prst="rect">
            <a:avLst/>
          </a:prstGeom>
          <a:ln>
            <a:noFill/>
          </a:ln>
          <a:effectLst>
            <a:softEdge rad="112500"/>
          </a:effectLst>
        </p:spPr>
      </p:pic>
    </p:spTree>
    <p:extLst>
      <p:ext uri="{BB962C8B-B14F-4D97-AF65-F5344CB8AC3E}">
        <p14:creationId xmlns:p14="http://schemas.microsoft.com/office/powerpoint/2010/main" val="16499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5" grpId="0"/>
      <p:bldP spid="30" grpId="0"/>
      <p:bldP spid="15" grpId="0" animBg="1"/>
      <p:bldP spid="17" grpId="0"/>
      <p:bldP spid="14"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2" name="Rectangle 11"/>
          <p:cNvSpPr>
            <a:spLocks noChangeArrowheads="1"/>
          </p:cNvSpPr>
          <p:nvPr/>
        </p:nvSpPr>
        <p:spPr bwMode="auto">
          <a:xfrm>
            <a:off x="529456" y="1461181"/>
            <a:ext cx="7852396" cy="978584"/>
          </a:xfrm>
          <a:prstGeom prst="rect">
            <a:avLst/>
          </a:prstGeom>
          <a:noFill/>
          <a:ln w="12700">
            <a:noFill/>
            <a:miter lim="800000"/>
            <a:headEnd type="none" w="sm" len="sm"/>
            <a:tailEnd type="none" w="sm" len="sm"/>
          </a:ln>
          <a:effectLst/>
        </p:spPr>
        <p:txBody>
          <a:bodyPr wrap="square" tIns="118800" bIns="118800">
            <a:spAutoFit/>
          </a:bodyPr>
          <a:lstStyle/>
          <a:p>
            <a:pPr>
              <a:spcBef>
                <a:spcPts val="0"/>
              </a:spcBef>
            </a:pPr>
            <a:r>
              <a:rPr kumimoji="0" lang="en-US" altLang="ja-JP"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lang="ja-JP" altLang="en-US" sz="2400" dirty="0">
                <a:effectLst/>
                <a:latin typeface="UD デジタル 教科書体 NK-R" panose="02020400000000000000" pitchFamily="18" charset="-128"/>
                <a:ea typeface="UD デジタル 教科書体 NK-R" panose="02020400000000000000" pitchFamily="18" charset="-128"/>
              </a:rPr>
              <a:t>農道から脱輪して田植え直後の水田へ転落転倒し、トラクタの下敷きになった、６０歳代男性</a:t>
            </a:r>
            <a:r>
              <a:rPr kumimoji="0"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lang="ja-JP" altLang="en-US" sz="2400" dirty="0">
                <a:solidFill>
                  <a:srgbClr val="FF0000"/>
                </a:solidFill>
                <a:effectLst/>
                <a:latin typeface="UD デジタル 教科書体 NK-R" panose="02020400000000000000" pitchFamily="18" charset="-128"/>
                <a:ea typeface="UD デジタル 教科書体 NK-R" panose="02020400000000000000" pitchFamily="18" charset="-128"/>
              </a:rPr>
              <a:t>溺死</a:t>
            </a:r>
            <a:endParaRPr lang="en-US" altLang="ja-JP" sz="2400" dirty="0">
              <a:solidFill>
                <a:srgbClr val="FF0000"/>
              </a:solidFill>
              <a:effectLst/>
              <a:latin typeface="UD デジタル 教科書体 NK-R" panose="02020400000000000000" pitchFamily="18" charset="-128"/>
              <a:ea typeface="UD デジタル 教科書体 NK-R" panose="02020400000000000000" pitchFamily="18" charset="-128"/>
            </a:endParaRPr>
          </a:p>
        </p:txBody>
      </p:sp>
      <p:pic>
        <p:nvPicPr>
          <p:cNvPr id="11" name="図 10"/>
          <p:cNvPicPr/>
          <p:nvPr/>
        </p:nvPicPr>
        <p:blipFill>
          <a:blip r:embed="rId3" cstate="print"/>
          <a:srcRect/>
          <a:stretch>
            <a:fillRect/>
          </a:stretch>
        </p:blipFill>
        <p:spPr bwMode="auto">
          <a:xfrm>
            <a:off x="337171" y="2791953"/>
            <a:ext cx="4049486" cy="3026000"/>
          </a:xfrm>
          <a:prstGeom prst="rect">
            <a:avLst/>
          </a:prstGeom>
          <a:noFill/>
          <a:ln w="9525">
            <a:noFill/>
            <a:miter lim="800000"/>
            <a:headEnd/>
            <a:tailEnd/>
          </a:ln>
        </p:spPr>
      </p:pic>
      <p:sp>
        <p:nvSpPr>
          <p:cNvPr id="15" name="AutoShape 3"/>
          <p:cNvSpPr>
            <a:spLocks noChangeArrowheads="1"/>
          </p:cNvSpPr>
          <p:nvPr/>
        </p:nvSpPr>
        <p:spPr bwMode="auto">
          <a:xfrm>
            <a:off x="320286" y="6087684"/>
            <a:ext cx="2906256" cy="503609"/>
          </a:xfrm>
          <a:prstGeom prst="wedgeRectCallout">
            <a:avLst>
              <a:gd name="adj1" fmla="val -21466"/>
              <a:gd name="adj2" fmla="val -240698"/>
            </a:avLst>
          </a:prstGeom>
          <a:solidFill>
            <a:schemeClr val="accent4">
              <a:lumMod val="20000"/>
              <a:lumOff val="80000"/>
            </a:schemeClr>
          </a:solidFill>
          <a:ln w="19050">
            <a:solidFill>
              <a:srgbClr val="000000"/>
            </a:solidFill>
            <a:miter lim="800000"/>
            <a:headEnd/>
            <a:tailEnd/>
          </a:ln>
          <a:effectLst/>
        </p:spPr>
        <p:txBody>
          <a:bodyPr/>
          <a:lstStyle/>
          <a:p>
            <a:pPr algn="ctr" eaLnBrk="1" hangingPunct="1"/>
            <a:r>
              <a:rPr lang="ja-JP" altLang="en-US" sz="2400" dirty="0">
                <a:solidFill>
                  <a:srgbClr val="000000"/>
                </a:solidFill>
                <a:effectLst/>
                <a:latin typeface="Arial" pitchFamily="34" charset="0"/>
                <a:ea typeface="HGP創英角ｺﾞｼｯｸUB" panose="020B0900000000000000" pitchFamily="50" charset="-128"/>
              </a:rPr>
              <a:t>傾斜</a:t>
            </a:r>
            <a:r>
              <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rPr>
              <a:t>30°</a:t>
            </a:r>
            <a:r>
              <a:rPr lang="ja-JP" altLang="en-US" sz="2400" dirty="0">
                <a:solidFill>
                  <a:srgbClr val="000000"/>
                </a:solidFill>
                <a:effectLst/>
                <a:latin typeface="Arial" pitchFamily="34" charset="0"/>
                <a:ea typeface="HGP創英角ｺﾞｼｯｸUB" panose="020B0900000000000000" pitchFamily="50" charset="-128"/>
              </a:rPr>
              <a:t>高さ約１ｍ</a:t>
            </a:r>
          </a:p>
        </p:txBody>
      </p:sp>
      <p:sp>
        <p:nvSpPr>
          <p:cNvPr id="14" name="AutoShape 3"/>
          <p:cNvSpPr>
            <a:spLocks noChangeArrowheads="1"/>
          </p:cNvSpPr>
          <p:nvPr/>
        </p:nvSpPr>
        <p:spPr bwMode="auto">
          <a:xfrm>
            <a:off x="1683232" y="2707801"/>
            <a:ext cx="2772422" cy="895778"/>
          </a:xfrm>
          <a:prstGeom prst="wedgeRectCallout">
            <a:avLst>
              <a:gd name="adj1" fmla="val 6770"/>
              <a:gd name="adj2" fmla="val 201466"/>
            </a:avLst>
          </a:prstGeom>
          <a:solidFill>
            <a:schemeClr val="accent4">
              <a:lumMod val="20000"/>
              <a:lumOff val="80000"/>
            </a:schemeClr>
          </a:solidFill>
          <a:ln w="19050">
            <a:solidFill>
              <a:srgbClr val="000000"/>
            </a:solidFill>
            <a:miter lim="800000"/>
            <a:headEnd/>
            <a:tailEnd/>
          </a:ln>
          <a:effectLst/>
        </p:spPr>
        <p:txBody>
          <a:bodyPr/>
          <a:lstStyle/>
          <a:p>
            <a:pPr algn="ctr" eaLnBrk="1" hangingPunct="1"/>
            <a:r>
              <a:rPr lang="ja-JP" altLang="en-US" sz="2400" dirty="0">
                <a:solidFill>
                  <a:srgbClr val="000000"/>
                </a:solidFill>
                <a:effectLst/>
                <a:latin typeface="HGP創英角ｺﾞｼｯｸUB" panose="020B0900000000000000" pitchFamily="50" charset="-128"/>
                <a:ea typeface="HGP創英角ｺﾞｼｯｸUB" panose="020B0900000000000000" pitchFamily="50" charset="-128"/>
              </a:rPr>
              <a:t>道幅：２</a:t>
            </a:r>
            <a:r>
              <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2400" dirty="0">
                <a:solidFill>
                  <a:srgbClr val="000000"/>
                </a:solidFill>
                <a:effectLst/>
                <a:latin typeface="HGP創英角ｺﾞｼｯｸUB" panose="020B0900000000000000" pitchFamily="50" charset="-128"/>
                <a:ea typeface="HGP創英角ｺﾞｼｯｸUB" panose="020B0900000000000000" pitchFamily="50" charset="-128"/>
              </a:rPr>
              <a:t>５ｍ（砂利）</a:t>
            </a:r>
            <a:endPar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路肩を含むと５ｍ</a:t>
            </a:r>
            <a:endPar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sp>
        <p:nvSpPr>
          <p:cNvPr id="2" name="フリーフォーム 1"/>
          <p:cNvSpPr/>
          <p:nvPr/>
        </p:nvSpPr>
        <p:spPr>
          <a:xfrm>
            <a:off x="1773414" y="4626433"/>
            <a:ext cx="2682240" cy="1046480"/>
          </a:xfrm>
          <a:custGeom>
            <a:avLst/>
            <a:gdLst>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767840 w 2682240"/>
              <a:gd name="connsiteY20" fmla="*/ 751840 h 1046480"/>
              <a:gd name="connsiteX21" fmla="*/ 1696720 w 2682240"/>
              <a:gd name="connsiteY21" fmla="*/ 731520 h 1046480"/>
              <a:gd name="connsiteX22" fmla="*/ 1666240 w 2682240"/>
              <a:gd name="connsiteY22" fmla="*/ 711200 h 1046480"/>
              <a:gd name="connsiteX23" fmla="*/ 1635760 w 2682240"/>
              <a:gd name="connsiteY23" fmla="*/ 701040 h 1046480"/>
              <a:gd name="connsiteX24" fmla="*/ 1605280 w 2682240"/>
              <a:gd name="connsiteY24" fmla="*/ 680720 h 1046480"/>
              <a:gd name="connsiteX25" fmla="*/ 1574800 w 2682240"/>
              <a:gd name="connsiteY25" fmla="*/ 670560 h 1046480"/>
              <a:gd name="connsiteX26" fmla="*/ 1493520 w 2682240"/>
              <a:gd name="connsiteY26" fmla="*/ 629920 h 1046480"/>
              <a:gd name="connsiteX27" fmla="*/ 1432560 w 2682240"/>
              <a:gd name="connsiteY27" fmla="*/ 609600 h 1046480"/>
              <a:gd name="connsiteX28" fmla="*/ 1361440 w 2682240"/>
              <a:gd name="connsiteY28" fmla="*/ 579120 h 1046480"/>
              <a:gd name="connsiteX29" fmla="*/ 1290320 w 2682240"/>
              <a:gd name="connsiteY29" fmla="*/ 538480 h 1046480"/>
              <a:gd name="connsiteX30" fmla="*/ 1249680 w 2682240"/>
              <a:gd name="connsiteY30" fmla="*/ 508000 h 1046480"/>
              <a:gd name="connsiteX31" fmla="*/ 1219200 w 2682240"/>
              <a:gd name="connsiteY31" fmla="*/ 487680 h 1046480"/>
              <a:gd name="connsiteX32" fmla="*/ 1178560 w 2682240"/>
              <a:gd name="connsiteY32" fmla="*/ 467360 h 1046480"/>
              <a:gd name="connsiteX33" fmla="*/ 1148080 w 2682240"/>
              <a:gd name="connsiteY33" fmla="*/ 436880 h 1046480"/>
              <a:gd name="connsiteX34" fmla="*/ 1087120 w 2682240"/>
              <a:gd name="connsiteY34" fmla="*/ 396240 h 1046480"/>
              <a:gd name="connsiteX35" fmla="*/ 1056640 w 2682240"/>
              <a:gd name="connsiteY35" fmla="*/ 375920 h 1046480"/>
              <a:gd name="connsiteX36" fmla="*/ 1026160 w 2682240"/>
              <a:gd name="connsiteY36" fmla="*/ 355600 h 1046480"/>
              <a:gd name="connsiteX37" fmla="*/ 995680 w 2682240"/>
              <a:gd name="connsiteY37" fmla="*/ 325120 h 1046480"/>
              <a:gd name="connsiteX38" fmla="*/ 934720 w 2682240"/>
              <a:gd name="connsiteY38" fmla="*/ 284480 h 1046480"/>
              <a:gd name="connsiteX39" fmla="*/ 914400 w 2682240"/>
              <a:gd name="connsiteY39" fmla="*/ 254000 h 1046480"/>
              <a:gd name="connsiteX40" fmla="*/ 853440 w 2682240"/>
              <a:gd name="connsiteY40" fmla="*/ 203200 h 1046480"/>
              <a:gd name="connsiteX41" fmla="*/ 772160 w 2682240"/>
              <a:gd name="connsiteY41" fmla="*/ 132080 h 1046480"/>
              <a:gd name="connsiteX42" fmla="*/ 701040 w 2682240"/>
              <a:gd name="connsiteY42" fmla="*/ 91440 h 1046480"/>
              <a:gd name="connsiteX43" fmla="*/ 660400 w 2682240"/>
              <a:gd name="connsiteY43" fmla="*/ 71120 h 1046480"/>
              <a:gd name="connsiteX44" fmla="*/ 629920 w 2682240"/>
              <a:gd name="connsiteY44" fmla="*/ 40640 h 1046480"/>
              <a:gd name="connsiteX45" fmla="*/ 579120 w 2682240"/>
              <a:gd name="connsiteY45" fmla="*/ 30480 h 1046480"/>
              <a:gd name="connsiteX46" fmla="*/ 467360 w 2682240"/>
              <a:gd name="connsiteY46" fmla="*/ 0 h 1046480"/>
              <a:gd name="connsiteX47" fmla="*/ 193040 w 2682240"/>
              <a:gd name="connsiteY47" fmla="*/ 10160 h 1046480"/>
              <a:gd name="connsiteX48" fmla="*/ 132080 w 2682240"/>
              <a:gd name="connsiteY48" fmla="*/ 30480 h 1046480"/>
              <a:gd name="connsiteX49" fmla="*/ 71120 w 2682240"/>
              <a:gd name="connsiteY49" fmla="*/ 60960 h 1046480"/>
              <a:gd name="connsiteX50" fmla="*/ 40640 w 2682240"/>
              <a:gd name="connsiteY50" fmla="*/ 81280 h 1046480"/>
              <a:gd name="connsiteX51" fmla="*/ 0 w 2682240"/>
              <a:gd name="connsiteY5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696720 w 2682240"/>
              <a:gd name="connsiteY20" fmla="*/ 731520 h 1046480"/>
              <a:gd name="connsiteX21" fmla="*/ 1666240 w 2682240"/>
              <a:gd name="connsiteY21" fmla="*/ 711200 h 1046480"/>
              <a:gd name="connsiteX22" fmla="*/ 1635760 w 2682240"/>
              <a:gd name="connsiteY22" fmla="*/ 701040 h 1046480"/>
              <a:gd name="connsiteX23" fmla="*/ 1605280 w 2682240"/>
              <a:gd name="connsiteY23" fmla="*/ 680720 h 1046480"/>
              <a:gd name="connsiteX24" fmla="*/ 1574800 w 2682240"/>
              <a:gd name="connsiteY24" fmla="*/ 670560 h 1046480"/>
              <a:gd name="connsiteX25" fmla="*/ 1493520 w 2682240"/>
              <a:gd name="connsiteY25" fmla="*/ 629920 h 1046480"/>
              <a:gd name="connsiteX26" fmla="*/ 1432560 w 2682240"/>
              <a:gd name="connsiteY26" fmla="*/ 609600 h 1046480"/>
              <a:gd name="connsiteX27" fmla="*/ 1361440 w 2682240"/>
              <a:gd name="connsiteY27" fmla="*/ 579120 h 1046480"/>
              <a:gd name="connsiteX28" fmla="*/ 1290320 w 2682240"/>
              <a:gd name="connsiteY28" fmla="*/ 538480 h 1046480"/>
              <a:gd name="connsiteX29" fmla="*/ 1249680 w 2682240"/>
              <a:gd name="connsiteY29" fmla="*/ 508000 h 1046480"/>
              <a:gd name="connsiteX30" fmla="*/ 1219200 w 2682240"/>
              <a:gd name="connsiteY30" fmla="*/ 487680 h 1046480"/>
              <a:gd name="connsiteX31" fmla="*/ 1178560 w 2682240"/>
              <a:gd name="connsiteY31" fmla="*/ 467360 h 1046480"/>
              <a:gd name="connsiteX32" fmla="*/ 1148080 w 2682240"/>
              <a:gd name="connsiteY32" fmla="*/ 436880 h 1046480"/>
              <a:gd name="connsiteX33" fmla="*/ 1087120 w 2682240"/>
              <a:gd name="connsiteY33" fmla="*/ 396240 h 1046480"/>
              <a:gd name="connsiteX34" fmla="*/ 1056640 w 2682240"/>
              <a:gd name="connsiteY34" fmla="*/ 375920 h 1046480"/>
              <a:gd name="connsiteX35" fmla="*/ 1026160 w 2682240"/>
              <a:gd name="connsiteY35" fmla="*/ 355600 h 1046480"/>
              <a:gd name="connsiteX36" fmla="*/ 995680 w 2682240"/>
              <a:gd name="connsiteY36" fmla="*/ 325120 h 1046480"/>
              <a:gd name="connsiteX37" fmla="*/ 934720 w 2682240"/>
              <a:gd name="connsiteY37" fmla="*/ 284480 h 1046480"/>
              <a:gd name="connsiteX38" fmla="*/ 914400 w 2682240"/>
              <a:gd name="connsiteY38" fmla="*/ 254000 h 1046480"/>
              <a:gd name="connsiteX39" fmla="*/ 853440 w 2682240"/>
              <a:gd name="connsiteY39" fmla="*/ 203200 h 1046480"/>
              <a:gd name="connsiteX40" fmla="*/ 772160 w 2682240"/>
              <a:gd name="connsiteY40" fmla="*/ 132080 h 1046480"/>
              <a:gd name="connsiteX41" fmla="*/ 701040 w 2682240"/>
              <a:gd name="connsiteY41" fmla="*/ 91440 h 1046480"/>
              <a:gd name="connsiteX42" fmla="*/ 660400 w 2682240"/>
              <a:gd name="connsiteY42" fmla="*/ 71120 h 1046480"/>
              <a:gd name="connsiteX43" fmla="*/ 629920 w 2682240"/>
              <a:gd name="connsiteY43" fmla="*/ 40640 h 1046480"/>
              <a:gd name="connsiteX44" fmla="*/ 579120 w 2682240"/>
              <a:gd name="connsiteY44" fmla="*/ 30480 h 1046480"/>
              <a:gd name="connsiteX45" fmla="*/ 467360 w 2682240"/>
              <a:gd name="connsiteY45" fmla="*/ 0 h 1046480"/>
              <a:gd name="connsiteX46" fmla="*/ 193040 w 2682240"/>
              <a:gd name="connsiteY46" fmla="*/ 10160 h 1046480"/>
              <a:gd name="connsiteX47" fmla="*/ 132080 w 2682240"/>
              <a:gd name="connsiteY47" fmla="*/ 30480 h 1046480"/>
              <a:gd name="connsiteX48" fmla="*/ 71120 w 2682240"/>
              <a:gd name="connsiteY48" fmla="*/ 60960 h 1046480"/>
              <a:gd name="connsiteX49" fmla="*/ 40640 w 2682240"/>
              <a:gd name="connsiteY49" fmla="*/ 81280 h 1046480"/>
              <a:gd name="connsiteX50" fmla="*/ 0 w 2682240"/>
              <a:gd name="connsiteY5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40640 w 2682240"/>
              <a:gd name="connsiteY48" fmla="*/ 81280 h 1046480"/>
              <a:gd name="connsiteX49" fmla="*/ 0 w 2682240"/>
              <a:gd name="connsiteY4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0 w 2682240"/>
              <a:gd name="connsiteY4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26160 w 2682240"/>
              <a:gd name="connsiteY33" fmla="*/ 355600 h 1046480"/>
              <a:gd name="connsiteX34" fmla="*/ 995680 w 2682240"/>
              <a:gd name="connsiteY34" fmla="*/ 325120 h 1046480"/>
              <a:gd name="connsiteX35" fmla="*/ 934720 w 2682240"/>
              <a:gd name="connsiteY35" fmla="*/ 284480 h 1046480"/>
              <a:gd name="connsiteX36" fmla="*/ 914400 w 2682240"/>
              <a:gd name="connsiteY36" fmla="*/ 254000 h 1046480"/>
              <a:gd name="connsiteX37" fmla="*/ 853440 w 2682240"/>
              <a:gd name="connsiteY37" fmla="*/ 203200 h 1046480"/>
              <a:gd name="connsiteX38" fmla="*/ 772160 w 2682240"/>
              <a:gd name="connsiteY38" fmla="*/ 132080 h 1046480"/>
              <a:gd name="connsiteX39" fmla="*/ 701040 w 2682240"/>
              <a:gd name="connsiteY39" fmla="*/ 91440 h 1046480"/>
              <a:gd name="connsiteX40" fmla="*/ 660400 w 2682240"/>
              <a:gd name="connsiteY40" fmla="*/ 71120 h 1046480"/>
              <a:gd name="connsiteX41" fmla="*/ 629920 w 2682240"/>
              <a:gd name="connsiteY41" fmla="*/ 40640 h 1046480"/>
              <a:gd name="connsiteX42" fmla="*/ 579120 w 2682240"/>
              <a:gd name="connsiteY42" fmla="*/ 30480 h 1046480"/>
              <a:gd name="connsiteX43" fmla="*/ 467360 w 2682240"/>
              <a:gd name="connsiteY43" fmla="*/ 0 h 1046480"/>
              <a:gd name="connsiteX44" fmla="*/ 193040 w 2682240"/>
              <a:gd name="connsiteY44" fmla="*/ 10160 h 1046480"/>
              <a:gd name="connsiteX45" fmla="*/ 132080 w 2682240"/>
              <a:gd name="connsiteY45" fmla="*/ 30480 h 1046480"/>
              <a:gd name="connsiteX46" fmla="*/ 71120 w 2682240"/>
              <a:gd name="connsiteY46" fmla="*/ 60960 h 1046480"/>
              <a:gd name="connsiteX47" fmla="*/ 0 w 2682240"/>
              <a:gd name="connsiteY4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087120 w 2682240"/>
              <a:gd name="connsiteY31" fmla="*/ 396240 h 1046480"/>
              <a:gd name="connsiteX32" fmla="*/ 1026160 w 2682240"/>
              <a:gd name="connsiteY32" fmla="*/ 355600 h 1046480"/>
              <a:gd name="connsiteX33" fmla="*/ 995680 w 2682240"/>
              <a:gd name="connsiteY33" fmla="*/ 325120 h 1046480"/>
              <a:gd name="connsiteX34" fmla="*/ 934720 w 2682240"/>
              <a:gd name="connsiteY34" fmla="*/ 284480 h 1046480"/>
              <a:gd name="connsiteX35" fmla="*/ 914400 w 2682240"/>
              <a:gd name="connsiteY35" fmla="*/ 254000 h 1046480"/>
              <a:gd name="connsiteX36" fmla="*/ 853440 w 2682240"/>
              <a:gd name="connsiteY36" fmla="*/ 203200 h 1046480"/>
              <a:gd name="connsiteX37" fmla="*/ 772160 w 2682240"/>
              <a:gd name="connsiteY37" fmla="*/ 132080 h 1046480"/>
              <a:gd name="connsiteX38" fmla="*/ 701040 w 2682240"/>
              <a:gd name="connsiteY38" fmla="*/ 91440 h 1046480"/>
              <a:gd name="connsiteX39" fmla="*/ 660400 w 2682240"/>
              <a:gd name="connsiteY39" fmla="*/ 71120 h 1046480"/>
              <a:gd name="connsiteX40" fmla="*/ 629920 w 2682240"/>
              <a:gd name="connsiteY40" fmla="*/ 40640 h 1046480"/>
              <a:gd name="connsiteX41" fmla="*/ 579120 w 2682240"/>
              <a:gd name="connsiteY41" fmla="*/ 30480 h 1046480"/>
              <a:gd name="connsiteX42" fmla="*/ 467360 w 2682240"/>
              <a:gd name="connsiteY42" fmla="*/ 0 h 1046480"/>
              <a:gd name="connsiteX43" fmla="*/ 193040 w 2682240"/>
              <a:gd name="connsiteY43" fmla="*/ 10160 h 1046480"/>
              <a:gd name="connsiteX44" fmla="*/ 132080 w 2682240"/>
              <a:gd name="connsiteY44" fmla="*/ 30480 h 1046480"/>
              <a:gd name="connsiteX45" fmla="*/ 71120 w 2682240"/>
              <a:gd name="connsiteY45" fmla="*/ 60960 h 1046480"/>
              <a:gd name="connsiteX46" fmla="*/ 0 w 2682240"/>
              <a:gd name="connsiteY4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19200 w 2682240"/>
              <a:gd name="connsiteY28" fmla="*/ 487680 h 1046480"/>
              <a:gd name="connsiteX29" fmla="*/ 1178560 w 2682240"/>
              <a:gd name="connsiteY29" fmla="*/ 467360 h 1046480"/>
              <a:gd name="connsiteX30" fmla="*/ 1087120 w 2682240"/>
              <a:gd name="connsiteY30" fmla="*/ 396240 h 1046480"/>
              <a:gd name="connsiteX31" fmla="*/ 1026160 w 2682240"/>
              <a:gd name="connsiteY31" fmla="*/ 355600 h 1046480"/>
              <a:gd name="connsiteX32" fmla="*/ 995680 w 2682240"/>
              <a:gd name="connsiteY32" fmla="*/ 325120 h 1046480"/>
              <a:gd name="connsiteX33" fmla="*/ 934720 w 2682240"/>
              <a:gd name="connsiteY33" fmla="*/ 284480 h 1046480"/>
              <a:gd name="connsiteX34" fmla="*/ 914400 w 2682240"/>
              <a:gd name="connsiteY34" fmla="*/ 254000 h 1046480"/>
              <a:gd name="connsiteX35" fmla="*/ 853440 w 2682240"/>
              <a:gd name="connsiteY35" fmla="*/ 203200 h 1046480"/>
              <a:gd name="connsiteX36" fmla="*/ 772160 w 2682240"/>
              <a:gd name="connsiteY36" fmla="*/ 132080 h 1046480"/>
              <a:gd name="connsiteX37" fmla="*/ 701040 w 2682240"/>
              <a:gd name="connsiteY37" fmla="*/ 91440 h 1046480"/>
              <a:gd name="connsiteX38" fmla="*/ 660400 w 2682240"/>
              <a:gd name="connsiteY38" fmla="*/ 71120 h 1046480"/>
              <a:gd name="connsiteX39" fmla="*/ 629920 w 2682240"/>
              <a:gd name="connsiteY39" fmla="*/ 40640 h 1046480"/>
              <a:gd name="connsiteX40" fmla="*/ 579120 w 2682240"/>
              <a:gd name="connsiteY40" fmla="*/ 30480 h 1046480"/>
              <a:gd name="connsiteX41" fmla="*/ 467360 w 2682240"/>
              <a:gd name="connsiteY41" fmla="*/ 0 h 1046480"/>
              <a:gd name="connsiteX42" fmla="*/ 193040 w 2682240"/>
              <a:gd name="connsiteY42" fmla="*/ 10160 h 1046480"/>
              <a:gd name="connsiteX43" fmla="*/ 132080 w 2682240"/>
              <a:gd name="connsiteY43" fmla="*/ 30480 h 1046480"/>
              <a:gd name="connsiteX44" fmla="*/ 71120 w 2682240"/>
              <a:gd name="connsiteY44" fmla="*/ 60960 h 1046480"/>
              <a:gd name="connsiteX45" fmla="*/ 0 w 2682240"/>
              <a:gd name="connsiteY45"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574800 w 2682240"/>
              <a:gd name="connsiteY22" fmla="*/ 670560 h 1046480"/>
              <a:gd name="connsiteX23" fmla="*/ 1493520 w 2682240"/>
              <a:gd name="connsiteY23" fmla="*/ 629920 h 1046480"/>
              <a:gd name="connsiteX24" fmla="*/ 1432560 w 2682240"/>
              <a:gd name="connsiteY24" fmla="*/ 609600 h 1046480"/>
              <a:gd name="connsiteX25" fmla="*/ 1361440 w 2682240"/>
              <a:gd name="connsiteY25" fmla="*/ 579120 h 1046480"/>
              <a:gd name="connsiteX26" fmla="*/ 1290320 w 2682240"/>
              <a:gd name="connsiteY26" fmla="*/ 538480 h 1046480"/>
              <a:gd name="connsiteX27" fmla="*/ 1219200 w 2682240"/>
              <a:gd name="connsiteY27" fmla="*/ 487680 h 1046480"/>
              <a:gd name="connsiteX28" fmla="*/ 1178560 w 2682240"/>
              <a:gd name="connsiteY28" fmla="*/ 467360 h 1046480"/>
              <a:gd name="connsiteX29" fmla="*/ 1087120 w 2682240"/>
              <a:gd name="connsiteY29" fmla="*/ 396240 h 1046480"/>
              <a:gd name="connsiteX30" fmla="*/ 1026160 w 2682240"/>
              <a:gd name="connsiteY30" fmla="*/ 355600 h 1046480"/>
              <a:gd name="connsiteX31" fmla="*/ 995680 w 2682240"/>
              <a:gd name="connsiteY31" fmla="*/ 325120 h 1046480"/>
              <a:gd name="connsiteX32" fmla="*/ 934720 w 2682240"/>
              <a:gd name="connsiteY32" fmla="*/ 284480 h 1046480"/>
              <a:gd name="connsiteX33" fmla="*/ 914400 w 2682240"/>
              <a:gd name="connsiteY33" fmla="*/ 254000 h 1046480"/>
              <a:gd name="connsiteX34" fmla="*/ 853440 w 2682240"/>
              <a:gd name="connsiteY34" fmla="*/ 203200 h 1046480"/>
              <a:gd name="connsiteX35" fmla="*/ 772160 w 2682240"/>
              <a:gd name="connsiteY35" fmla="*/ 132080 h 1046480"/>
              <a:gd name="connsiteX36" fmla="*/ 701040 w 2682240"/>
              <a:gd name="connsiteY36" fmla="*/ 91440 h 1046480"/>
              <a:gd name="connsiteX37" fmla="*/ 660400 w 2682240"/>
              <a:gd name="connsiteY37" fmla="*/ 71120 h 1046480"/>
              <a:gd name="connsiteX38" fmla="*/ 629920 w 2682240"/>
              <a:gd name="connsiteY38" fmla="*/ 40640 h 1046480"/>
              <a:gd name="connsiteX39" fmla="*/ 579120 w 2682240"/>
              <a:gd name="connsiteY39" fmla="*/ 30480 h 1046480"/>
              <a:gd name="connsiteX40" fmla="*/ 467360 w 2682240"/>
              <a:gd name="connsiteY40" fmla="*/ 0 h 1046480"/>
              <a:gd name="connsiteX41" fmla="*/ 193040 w 2682240"/>
              <a:gd name="connsiteY41" fmla="*/ 10160 h 1046480"/>
              <a:gd name="connsiteX42" fmla="*/ 132080 w 2682240"/>
              <a:gd name="connsiteY42" fmla="*/ 30480 h 1046480"/>
              <a:gd name="connsiteX43" fmla="*/ 71120 w 2682240"/>
              <a:gd name="connsiteY43" fmla="*/ 60960 h 1046480"/>
              <a:gd name="connsiteX44" fmla="*/ 0 w 2682240"/>
              <a:gd name="connsiteY44"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574800 w 2682240"/>
              <a:gd name="connsiteY21" fmla="*/ 670560 h 1046480"/>
              <a:gd name="connsiteX22" fmla="*/ 1493520 w 2682240"/>
              <a:gd name="connsiteY22" fmla="*/ 629920 h 1046480"/>
              <a:gd name="connsiteX23" fmla="*/ 1432560 w 2682240"/>
              <a:gd name="connsiteY23" fmla="*/ 609600 h 1046480"/>
              <a:gd name="connsiteX24" fmla="*/ 1361440 w 2682240"/>
              <a:gd name="connsiteY24" fmla="*/ 579120 h 1046480"/>
              <a:gd name="connsiteX25" fmla="*/ 1290320 w 2682240"/>
              <a:gd name="connsiteY25" fmla="*/ 538480 h 1046480"/>
              <a:gd name="connsiteX26" fmla="*/ 1219200 w 2682240"/>
              <a:gd name="connsiteY26" fmla="*/ 487680 h 1046480"/>
              <a:gd name="connsiteX27" fmla="*/ 1178560 w 2682240"/>
              <a:gd name="connsiteY27" fmla="*/ 467360 h 1046480"/>
              <a:gd name="connsiteX28" fmla="*/ 1087120 w 2682240"/>
              <a:gd name="connsiteY28" fmla="*/ 396240 h 1046480"/>
              <a:gd name="connsiteX29" fmla="*/ 1026160 w 2682240"/>
              <a:gd name="connsiteY29" fmla="*/ 355600 h 1046480"/>
              <a:gd name="connsiteX30" fmla="*/ 995680 w 2682240"/>
              <a:gd name="connsiteY30" fmla="*/ 325120 h 1046480"/>
              <a:gd name="connsiteX31" fmla="*/ 934720 w 2682240"/>
              <a:gd name="connsiteY31" fmla="*/ 284480 h 1046480"/>
              <a:gd name="connsiteX32" fmla="*/ 914400 w 2682240"/>
              <a:gd name="connsiteY32" fmla="*/ 254000 h 1046480"/>
              <a:gd name="connsiteX33" fmla="*/ 853440 w 2682240"/>
              <a:gd name="connsiteY33" fmla="*/ 203200 h 1046480"/>
              <a:gd name="connsiteX34" fmla="*/ 772160 w 2682240"/>
              <a:gd name="connsiteY34" fmla="*/ 132080 h 1046480"/>
              <a:gd name="connsiteX35" fmla="*/ 701040 w 2682240"/>
              <a:gd name="connsiteY35" fmla="*/ 91440 h 1046480"/>
              <a:gd name="connsiteX36" fmla="*/ 660400 w 2682240"/>
              <a:gd name="connsiteY36" fmla="*/ 71120 h 1046480"/>
              <a:gd name="connsiteX37" fmla="*/ 629920 w 2682240"/>
              <a:gd name="connsiteY37" fmla="*/ 40640 h 1046480"/>
              <a:gd name="connsiteX38" fmla="*/ 579120 w 2682240"/>
              <a:gd name="connsiteY38" fmla="*/ 30480 h 1046480"/>
              <a:gd name="connsiteX39" fmla="*/ 467360 w 2682240"/>
              <a:gd name="connsiteY39" fmla="*/ 0 h 1046480"/>
              <a:gd name="connsiteX40" fmla="*/ 193040 w 2682240"/>
              <a:gd name="connsiteY40" fmla="*/ 10160 h 1046480"/>
              <a:gd name="connsiteX41" fmla="*/ 132080 w 2682240"/>
              <a:gd name="connsiteY41" fmla="*/ 30480 h 1046480"/>
              <a:gd name="connsiteX42" fmla="*/ 71120 w 2682240"/>
              <a:gd name="connsiteY42" fmla="*/ 60960 h 1046480"/>
              <a:gd name="connsiteX43" fmla="*/ 0 w 2682240"/>
              <a:gd name="connsiteY43"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574800 w 2682240"/>
              <a:gd name="connsiteY20" fmla="*/ 670560 h 1046480"/>
              <a:gd name="connsiteX21" fmla="*/ 1493520 w 2682240"/>
              <a:gd name="connsiteY21" fmla="*/ 629920 h 1046480"/>
              <a:gd name="connsiteX22" fmla="*/ 1432560 w 2682240"/>
              <a:gd name="connsiteY22" fmla="*/ 609600 h 1046480"/>
              <a:gd name="connsiteX23" fmla="*/ 1361440 w 2682240"/>
              <a:gd name="connsiteY23" fmla="*/ 579120 h 1046480"/>
              <a:gd name="connsiteX24" fmla="*/ 1290320 w 2682240"/>
              <a:gd name="connsiteY24" fmla="*/ 538480 h 1046480"/>
              <a:gd name="connsiteX25" fmla="*/ 1219200 w 2682240"/>
              <a:gd name="connsiteY25" fmla="*/ 487680 h 1046480"/>
              <a:gd name="connsiteX26" fmla="*/ 1178560 w 2682240"/>
              <a:gd name="connsiteY26" fmla="*/ 467360 h 1046480"/>
              <a:gd name="connsiteX27" fmla="*/ 1087120 w 2682240"/>
              <a:gd name="connsiteY27" fmla="*/ 396240 h 1046480"/>
              <a:gd name="connsiteX28" fmla="*/ 1026160 w 2682240"/>
              <a:gd name="connsiteY28" fmla="*/ 355600 h 1046480"/>
              <a:gd name="connsiteX29" fmla="*/ 995680 w 2682240"/>
              <a:gd name="connsiteY29" fmla="*/ 325120 h 1046480"/>
              <a:gd name="connsiteX30" fmla="*/ 934720 w 2682240"/>
              <a:gd name="connsiteY30" fmla="*/ 284480 h 1046480"/>
              <a:gd name="connsiteX31" fmla="*/ 914400 w 2682240"/>
              <a:gd name="connsiteY31" fmla="*/ 254000 h 1046480"/>
              <a:gd name="connsiteX32" fmla="*/ 853440 w 2682240"/>
              <a:gd name="connsiteY32" fmla="*/ 203200 h 1046480"/>
              <a:gd name="connsiteX33" fmla="*/ 772160 w 2682240"/>
              <a:gd name="connsiteY33" fmla="*/ 132080 h 1046480"/>
              <a:gd name="connsiteX34" fmla="*/ 701040 w 2682240"/>
              <a:gd name="connsiteY34" fmla="*/ 91440 h 1046480"/>
              <a:gd name="connsiteX35" fmla="*/ 660400 w 2682240"/>
              <a:gd name="connsiteY35" fmla="*/ 71120 h 1046480"/>
              <a:gd name="connsiteX36" fmla="*/ 629920 w 2682240"/>
              <a:gd name="connsiteY36" fmla="*/ 40640 h 1046480"/>
              <a:gd name="connsiteX37" fmla="*/ 579120 w 2682240"/>
              <a:gd name="connsiteY37" fmla="*/ 30480 h 1046480"/>
              <a:gd name="connsiteX38" fmla="*/ 467360 w 2682240"/>
              <a:gd name="connsiteY38" fmla="*/ 0 h 1046480"/>
              <a:gd name="connsiteX39" fmla="*/ 193040 w 2682240"/>
              <a:gd name="connsiteY39" fmla="*/ 10160 h 1046480"/>
              <a:gd name="connsiteX40" fmla="*/ 132080 w 2682240"/>
              <a:gd name="connsiteY40" fmla="*/ 30480 h 1046480"/>
              <a:gd name="connsiteX41" fmla="*/ 71120 w 2682240"/>
              <a:gd name="connsiteY41" fmla="*/ 60960 h 1046480"/>
              <a:gd name="connsiteX42" fmla="*/ 0 w 2682240"/>
              <a:gd name="connsiteY42"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889760 w 2682240"/>
              <a:gd name="connsiteY16" fmla="*/ 812800 h 1046480"/>
              <a:gd name="connsiteX17" fmla="*/ 1828800 w 2682240"/>
              <a:gd name="connsiteY17" fmla="*/ 782320 h 1046480"/>
              <a:gd name="connsiteX18" fmla="*/ 1696720 w 2682240"/>
              <a:gd name="connsiteY18" fmla="*/ 731520 h 1046480"/>
              <a:gd name="connsiteX19" fmla="*/ 1574800 w 2682240"/>
              <a:gd name="connsiteY19" fmla="*/ 670560 h 1046480"/>
              <a:gd name="connsiteX20" fmla="*/ 1493520 w 2682240"/>
              <a:gd name="connsiteY20" fmla="*/ 629920 h 1046480"/>
              <a:gd name="connsiteX21" fmla="*/ 1432560 w 2682240"/>
              <a:gd name="connsiteY21" fmla="*/ 609600 h 1046480"/>
              <a:gd name="connsiteX22" fmla="*/ 1361440 w 2682240"/>
              <a:gd name="connsiteY22" fmla="*/ 579120 h 1046480"/>
              <a:gd name="connsiteX23" fmla="*/ 1290320 w 2682240"/>
              <a:gd name="connsiteY23" fmla="*/ 538480 h 1046480"/>
              <a:gd name="connsiteX24" fmla="*/ 1219200 w 2682240"/>
              <a:gd name="connsiteY24" fmla="*/ 487680 h 1046480"/>
              <a:gd name="connsiteX25" fmla="*/ 1178560 w 2682240"/>
              <a:gd name="connsiteY25" fmla="*/ 467360 h 1046480"/>
              <a:gd name="connsiteX26" fmla="*/ 1087120 w 2682240"/>
              <a:gd name="connsiteY26" fmla="*/ 396240 h 1046480"/>
              <a:gd name="connsiteX27" fmla="*/ 1026160 w 2682240"/>
              <a:gd name="connsiteY27" fmla="*/ 355600 h 1046480"/>
              <a:gd name="connsiteX28" fmla="*/ 995680 w 2682240"/>
              <a:gd name="connsiteY28" fmla="*/ 325120 h 1046480"/>
              <a:gd name="connsiteX29" fmla="*/ 934720 w 2682240"/>
              <a:gd name="connsiteY29" fmla="*/ 284480 h 1046480"/>
              <a:gd name="connsiteX30" fmla="*/ 914400 w 2682240"/>
              <a:gd name="connsiteY30" fmla="*/ 254000 h 1046480"/>
              <a:gd name="connsiteX31" fmla="*/ 853440 w 2682240"/>
              <a:gd name="connsiteY31" fmla="*/ 203200 h 1046480"/>
              <a:gd name="connsiteX32" fmla="*/ 772160 w 2682240"/>
              <a:gd name="connsiteY32" fmla="*/ 132080 h 1046480"/>
              <a:gd name="connsiteX33" fmla="*/ 701040 w 2682240"/>
              <a:gd name="connsiteY33" fmla="*/ 91440 h 1046480"/>
              <a:gd name="connsiteX34" fmla="*/ 660400 w 2682240"/>
              <a:gd name="connsiteY34" fmla="*/ 71120 h 1046480"/>
              <a:gd name="connsiteX35" fmla="*/ 629920 w 2682240"/>
              <a:gd name="connsiteY35" fmla="*/ 40640 h 1046480"/>
              <a:gd name="connsiteX36" fmla="*/ 579120 w 2682240"/>
              <a:gd name="connsiteY36" fmla="*/ 30480 h 1046480"/>
              <a:gd name="connsiteX37" fmla="*/ 467360 w 2682240"/>
              <a:gd name="connsiteY37" fmla="*/ 0 h 1046480"/>
              <a:gd name="connsiteX38" fmla="*/ 193040 w 2682240"/>
              <a:gd name="connsiteY38" fmla="*/ 10160 h 1046480"/>
              <a:gd name="connsiteX39" fmla="*/ 132080 w 2682240"/>
              <a:gd name="connsiteY39" fmla="*/ 30480 h 1046480"/>
              <a:gd name="connsiteX40" fmla="*/ 71120 w 2682240"/>
              <a:gd name="connsiteY40" fmla="*/ 60960 h 1046480"/>
              <a:gd name="connsiteX41" fmla="*/ 0 w 2682240"/>
              <a:gd name="connsiteY4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889760 w 2682240"/>
              <a:gd name="connsiteY15" fmla="*/ 812800 h 1046480"/>
              <a:gd name="connsiteX16" fmla="*/ 1828800 w 2682240"/>
              <a:gd name="connsiteY16" fmla="*/ 782320 h 1046480"/>
              <a:gd name="connsiteX17" fmla="*/ 1696720 w 2682240"/>
              <a:gd name="connsiteY17" fmla="*/ 731520 h 1046480"/>
              <a:gd name="connsiteX18" fmla="*/ 1574800 w 2682240"/>
              <a:gd name="connsiteY18" fmla="*/ 670560 h 1046480"/>
              <a:gd name="connsiteX19" fmla="*/ 1493520 w 2682240"/>
              <a:gd name="connsiteY19" fmla="*/ 629920 h 1046480"/>
              <a:gd name="connsiteX20" fmla="*/ 1432560 w 2682240"/>
              <a:gd name="connsiteY20" fmla="*/ 609600 h 1046480"/>
              <a:gd name="connsiteX21" fmla="*/ 1361440 w 2682240"/>
              <a:gd name="connsiteY21" fmla="*/ 579120 h 1046480"/>
              <a:gd name="connsiteX22" fmla="*/ 1290320 w 2682240"/>
              <a:gd name="connsiteY22" fmla="*/ 538480 h 1046480"/>
              <a:gd name="connsiteX23" fmla="*/ 1219200 w 2682240"/>
              <a:gd name="connsiteY23" fmla="*/ 487680 h 1046480"/>
              <a:gd name="connsiteX24" fmla="*/ 1178560 w 2682240"/>
              <a:gd name="connsiteY24" fmla="*/ 467360 h 1046480"/>
              <a:gd name="connsiteX25" fmla="*/ 1087120 w 2682240"/>
              <a:gd name="connsiteY25" fmla="*/ 396240 h 1046480"/>
              <a:gd name="connsiteX26" fmla="*/ 1026160 w 2682240"/>
              <a:gd name="connsiteY26" fmla="*/ 355600 h 1046480"/>
              <a:gd name="connsiteX27" fmla="*/ 995680 w 2682240"/>
              <a:gd name="connsiteY27" fmla="*/ 325120 h 1046480"/>
              <a:gd name="connsiteX28" fmla="*/ 934720 w 2682240"/>
              <a:gd name="connsiteY28" fmla="*/ 284480 h 1046480"/>
              <a:gd name="connsiteX29" fmla="*/ 914400 w 2682240"/>
              <a:gd name="connsiteY29" fmla="*/ 254000 h 1046480"/>
              <a:gd name="connsiteX30" fmla="*/ 853440 w 2682240"/>
              <a:gd name="connsiteY30" fmla="*/ 203200 h 1046480"/>
              <a:gd name="connsiteX31" fmla="*/ 772160 w 2682240"/>
              <a:gd name="connsiteY31" fmla="*/ 132080 h 1046480"/>
              <a:gd name="connsiteX32" fmla="*/ 701040 w 2682240"/>
              <a:gd name="connsiteY32" fmla="*/ 91440 h 1046480"/>
              <a:gd name="connsiteX33" fmla="*/ 660400 w 2682240"/>
              <a:gd name="connsiteY33" fmla="*/ 71120 h 1046480"/>
              <a:gd name="connsiteX34" fmla="*/ 629920 w 2682240"/>
              <a:gd name="connsiteY34" fmla="*/ 40640 h 1046480"/>
              <a:gd name="connsiteX35" fmla="*/ 579120 w 2682240"/>
              <a:gd name="connsiteY35" fmla="*/ 30480 h 1046480"/>
              <a:gd name="connsiteX36" fmla="*/ 467360 w 2682240"/>
              <a:gd name="connsiteY36" fmla="*/ 0 h 1046480"/>
              <a:gd name="connsiteX37" fmla="*/ 193040 w 2682240"/>
              <a:gd name="connsiteY37" fmla="*/ 10160 h 1046480"/>
              <a:gd name="connsiteX38" fmla="*/ 132080 w 2682240"/>
              <a:gd name="connsiteY38" fmla="*/ 30480 h 1046480"/>
              <a:gd name="connsiteX39" fmla="*/ 71120 w 2682240"/>
              <a:gd name="connsiteY39" fmla="*/ 60960 h 1046480"/>
              <a:gd name="connsiteX40" fmla="*/ 0 w 2682240"/>
              <a:gd name="connsiteY4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21840 w 2682240"/>
              <a:gd name="connsiteY13" fmla="*/ 853440 h 1046480"/>
              <a:gd name="connsiteX14" fmla="*/ 1889760 w 2682240"/>
              <a:gd name="connsiteY14" fmla="*/ 812800 h 1046480"/>
              <a:gd name="connsiteX15" fmla="*/ 1828800 w 2682240"/>
              <a:gd name="connsiteY15" fmla="*/ 782320 h 1046480"/>
              <a:gd name="connsiteX16" fmla="*/ 1696720 w 2682240"/>
              <a:gd name="connsiteY16" fmla="*/ 731520 h 1046480"/>
              <a:gd name="connsiteX17" fmla="*/ 1574800 w 2682240"/>
              <a:gd name="connsiteY17" fmla="*/ 670560 h 1046480"/>
              <a:gd name="connsiteX18" fmla="*/ 1493520 w 2682240"/>
              <a:gd name="connsiteY18" fmla="*/ 629920 h 1046480"/>
              <a:gd name="connsiteX19" fmla="*/ 1432560 w 2682240"/>
              <a:gd name="connsiteY19" fmla="*/ 609600 h 1046480"/>
              <a:gd name="connsiteX20" fmla="*/ 1361440 w 2682240"/>
              <a:gd name="connsiteY20" fmla="*/ 579120 h 1046480"/>
              <a:gd name="connsiteX21" fmla="*/ 1290320 w 2682240"/>
              <a:gd name="connsiteY21" fmla="*/ 538480 h 1046480"/>
              <a:gd name="connsiteX22" fmla="*/ 1219200 w 2682240"/>
              <a:gd name="connsiteY22" fmla="*/ 487680 h 1046480"/>
              <a:gd name="connsiteX23" fmla="*/ 1178560 w 2682240"/>
              <a:gd name="connsiteY23" fmla="*/ 467360 h 1046480"/>
              <a:gd name="connsiteX24" fmla="*/ 1087120 w 2682240"/>
              <a:gd name="connsiteY24" fmla="*/ 396240 h 1046480"/>
              <a:gd name="connsiteX25" fmla="*/ 1026160 w 2682240"/>
              <a:gd name="connsiteY25" fmla="*/ 355600 h 1046480"/>
              <a:gd name="connsiteX26" fmla="*/ 995680 w 2682240"/>
              <a:gd name="connsiteY26" fmla="*/ 325120 h 1046480"/>
              <a:gd name="connsiteX27" fmla="*/ 934720 w 2682240"/>
              <a:gd name="connsiteY27" fmla="*/ 284480 h 1046480"/>
              <a:gd name="connsiteX28" fmla="*/ 914400 w 2682240"/>
              <a:gd name="connsiteY28" fmla="*/ 254000 h 1046480"/>
              <a:gd name="connsiteX29" fmla="*/ 853440 w 2682240"/>
              <a:gd name="connsiteY29" fmla="*/ 203200 h 1046480"/>
              <a:gd name="connsiteX30" fmla="*/ 772160 w 2682240"/>
              <a:gd name="connsiteY30" fmla="*/ 132080 h 1046480"/>
              <a:gd name="connsiteX31" fmla="*/ 701040 w 2682240"/>
              <a:gd name="connsiteY31" fmla="*/ 91440 h 1046480"/>
              <a:gd name="connsiteX32" fmla="*/ 660400 w 2682240"/>
              <a:gd name="connsiteY32" fmla="*/ 71120 h 1046480"/>
              <a:gd name="connsiteX33" fmla="*/ 629920 w 2682240"/>
              <a:gd name="connsiteY33" fmla="*/ 40640 h 1046480"/>
              <a:gd name="connsiteX34" fmla="*/ 579120 w 2682240"/>
              <a:gd name="connsiteY34" fmla="*/ 30480 h 1046480"/>
              <a:gd name="connsiteX35" fmla="*/ 467360 w 2682240"/>
              <a:gd name="connsiteY35" fmla="*/ 0 h 1046480"/>
              <a:gd name="connsiteX36" fmla="*/ 193040 w 2682240"/>
              <a:gd name="connsiteY36" fmla="*/ 10160 h 1046480"/>
              <a:gd name="connsiteX37" fmla="*/ 132080 w 2682240"/>
              <a:gd name="connsiteY37" fmla="*/ 30480 h 1046480"/>
              <a:gd name="connsiteX38" fmla="*/ 71120 w 2682240"/>
              <a:gd name="connsiteY38" fmla="*/ 60960 h 1046480"/>
              <a:gd name="connsiteX39" fmla="*/ 0 w 2682240"/>
              <a:gd name="connsiteY3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6568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153920 w 2682240"/>
              <a:gd name="connsiteY9" fmla="*/ 904240 h 1046480"/>
              <a:gd name="connsiteX10" fmla="*/ 2092960 w 2682240"/>
              <a:gd name="connsiteY10" fmla="*/ 883920 h 1046480"/>
              <a:gd name="connsiteX11" fmla="*/ 2021840 w 2682240"/>
              <a:gd name="connsiteY11" fmla="*/ 853440 h 1046480"/>
              <a:gd name="connsiteX12" fmla="*/ 1889760 w 2682240"/>
              <a:gd name="connsiteY12" fmla="*/ 812800 h 1046480"/>
              <a:gd name="connsiteX13" fmla="*/ 1828800 w 2682240"/>
              <a:gd name="connsiteY13" fmla="*/ 782320 h 1046480"/>
              <a:gd name="connsiteX14" fmla="*/ 1696720 w 2682240"/>
              <a:gd name="connsiteY14" fmla="*/ 731520 h 1046480"/>
              <a:gd name="connsiteX15" fmla="*/ 1574800 w 2682240"/>
              <a:gd name="connsiteY15" fmla="*/ 670560 h 1046480"/>
              <a:gd name="connsiteX16" fmla="*/ 1493520 w 2682240"/>
              <a:gd name="connsiteY16" fmla="*/ 629920 h 1046480"/>
              <a:gd name="connsiteX17" fmla="*/ 1432560 w 2682240"/>
              <a:gd name="connsiteY17" fmla="*/ 609600 h 1046480"/>
              <a:gd name="connsiteX18" fmla="*/ 1361440 w 2682240"/>
              <a:gd name="connsiteY18" fmla="*/ 579120 h 1046480"/>
              <a:gd name="connsiteX19" fmla="*/ 1290320 w 2682240"/>
              <a:gd name="connsiteY19" fmla="*/ 538480 h 1046480"/>
              <a:gd name="connsiteX20" fmla="*/ 1219200 w 2682240"/>
              <a:gd name="connsiteY20" fmla="*/ 487680 h 1046480"/>
              <a:gd name="connsiteX21" fmla="*/ 1178560 w 2682240"/>
              <a:gd name="connsiteY21" fmla="*/ 467360 h 1046480"/>
              <a:gd name="connsiteX22" fmla="*/ 1087120 w 2682240"/>
              <a:gd name="connsiteY22" fmla="*/ 396240 h 1046480"/>
              <a:gd name="connsiteX23" fmla="*/ 1026160 w 2682240"/>
              <a:gd name="connsiteY23" fmla="*/ 355600 h 1046480"/>
              <a:gd name="connsiteX24" fmla="*/ 995680 w 2682240"/>
              <a:gd name="connsiteY24" fmla="*/ 325120 h 1046480"/>
              <a:gd name="connsiteX25" fmla="*/ 934720 w 2682240"/>
              <a:gd name="connsiteY25" fmla="*/ 284480 h 1046480"/>
              <a:gd name="connsiteX26" fmla="*/ 914400 w 2682240"/>
              <a:gd name="connsiteY26" fmla="*/ 254000 h 1046480"/>
              <a:gd name="connsiteX27" fmla="*/ 853440 w 2682240"/>
              <a:gd name="connsiteY27" fmla="*/ 203200 h 1046480"/>
              <a:gd name="connsiteX28" fmla="*/ 772160 w 2682240"/>
              <a:gd name="connsiteY28" fmla="*/ 132080 h 1046480"/>
              <a:gd name="connsiteX29" fmla="*/ 701040 w 2682240"/>
              <a:gd name="connsiteY29" fmla="*/ 91440 h 1046480"/>
              <a:gd name="connsiteX30" fmla="*/ 660400 w 2682240"/>
              <a:gd name="connsiteY30" fmla="*/ 71120 h 1046480"/>
              <a:gd name="connsiteX31" fmla="*/ 629920 w 2682240"/>
              <a:gd name="connsiteY31" fmla="*/ 40640 h 1046480"/>
              <a:gd name="connsiteX32" fmla="*/ 579120 w 2682240"/>
              <a:gd name="connsiteY32" fmla="*/ 30480 h 1046480"/>
              <a:gd name="connsiteX33" fmla="*/ 467360 w 2682240"/>
              <a:gd name="connsiteY33" fmla="*/ 0 h 1046480"/>
              <a:gd name="connsiteX34" fmla="*/ 193040 w 2682240"/>
              <a:gd name="connsiteY34" fmla="*/ 10160 h 1046480"/>
              <a:gd name="connsiteX35" fmla="*/ 132080 w 2682240"/>
              <a:gd name="connsiteY35" fmla="*/ 30480 h 1046480"/>
              <a:gd name="connsiteX36" fmla="*/ 71120 w 2682240"/>
              <a:gd name="connsiteY36" fmla="*/ 60960 h 1046480"/>
              <a:gd name="connsiteX37" fmla="*/ 0 w 2682240"/>
              <a:gd name="connsiteY3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06320 w 2682240"/>
              <a:gd name="connsiteY6" fmla="*/ 944880 h 1046480"/>
              <a:gd name="connsiteX7" fmla="*/ 2275840 w 2682240"/>
              <a:gd name="connsiteY7" fmla="*/ 934720 h 1046480"/>
              <a:gd name="connsiteX8" fmla="*/ 2153920 w 2682240"/>
              <a:gd name="connsiteY8" fmla="*/ 904240 h 1046480"/>
              <a:gd name="connsiteX9" fmla="*/ 2092960 w 2682240"/>
              <a:gd name="connsiteY9" fmla="*/ 883920 h 1046480"/>
              <a:gd name="connsiteX10" fmla="*/ 2021840 w 2682240"/>
              <a:gd name="connsiteY10" fmla="*/ 853440 h 1046480"/>
              <a:gd name="connsiteX11" fmla="*/ 1889760 w 2682240"/>
              <a:gd name="connsiteY11" fmla="*/ 812800 h 1046480"/>
              <a:gd name="connsiteX12" fmla="*/ 1828800 w 2682240"/>
              <a:gd name="connsiteY12" fmla="*/ 782320 h 1046480"/>
              <a:gd name="connsiteX13" fmla="*/ 1696720 w 2682240"/>
              <a:gd name="connsiteY13" fmla="*/ 731520 h 1046480"/>
              <a:gd name="connsiteX14" fmla="*/ 1574800 w 2682240"/>
              <a:gd name="connsiteY14" fmla="*/ 670560 h 1046480"/>
              <a:gd name="connsiteX15" fmla="*/ 1493520 w 2682240"/>
              <a:gd name="connsiteY15" fmla="*/ 629920 h 1046480"/>
              <a:gd name="connsiteX16" fmla="*/ 1432560 w 2682240"/>
              <a:gd name="connsiteY16" fmla="*/ 609600 h 1046480"/>
              <a:gd name="connsiteX17" fmla="*/ 1361440 w 2682240"/>
              <a:gd name="connsiteY17" fmla="*/ 579120 h 1046480"/>
              <a:gd name="connsiteX18" fmla="*/ 1290320 w 2682240"/>
              <a:gd name="connsiteY18" fmla="*/ 538480 h 1046480"/>
              <a:gd name="connsiteX19" fmla="*/ 1219200 w 2682240"/>
              <a:gd name="connsiteY19" fmla="*/ 487680 h 1046480"/>
              <a:gd name="connsiteX20" fmla="*/ 1178560 w 2682240"/>
              <a:gd name="connsiteY20" fmla="*/ 467360 h 1046480"/>
              <a:gd name="connsiteX21" fmla="*/ 1087120 w 2682240"/>
              <a:gd name="connsiteY21" fmla="*/ 396240 h 1046480"/>
              <a:gd name="connsiteX22" fmla="*/ 1026160 w 2682240"/>
              <a:gd name="connsiteY22" fmla="*/ 355600 h 1046480"/>
              <a:gd name="connsiteX23" fmla="*/ 995680 w 2682240"/>
              <a:gd name="connsiteY23" fmla="*/ 325120 h 1046480"/>
              <a:gd name="connsiteX24" fmla="*/ 934720 w 2682240"/>
              <a:gd name="connsiteY24" fmla="*/ 284480 h 1046480"/>
              <a:gd name="connsiteX25" fmla="*/ 914400 w 2682240"/>
              <a:gd name="connsiteY25" fmla="*/ 254000 h 1046480"/>
              <a:gd name="connsiteX26" fmla="*/ 853440 w 2682240"/>
              <a:gd name="connsiteY26" fmla="*/ 203200 h 1046480"/>
              <a:gd name="connsiteX27" fmla="*/ 772160 w 2682240"/>
              <a:gd name="connsiteY27" fmla="*/ 132080 h 1046480"/>
              <a:gd name="connsiteX28" fmla="*/ 701040 w 2682240"/>
              <a:gd name="connsiteY28" fmla="*/ 91440 h 1046480"/>
              <a:gd name="connsiteX29" fmla="*/ 660400 w 2682240"/>
              <a:gd name="connsiteY29" fmla="*/ 71120 h 1046480"/>
              <a:gd name="connsiteX30" fmla="*/ 629920 w 2682240"/>
              <a:gd name="connsiteY30" fmla="*/ 40640 h 1046480"/>
              <a:gd name="connsiteX31" fmla="*/ 579120 w 2682240"/>
              <a:gd name="connsiteY31" fmla="*/ 30480 h 1046480"/>
              <a:gd name="connsiteX32" fmla="*/ 467360 w 2682240"/>
              <a:gd name="connsiteY32" fmla="*/ 0 h 1046480"/>
              <a:gd name="connsiteX33" fmla="*/ 193040 w 2682240"/>
              <a:gd name="connsiteY33" fmla="*/ 10160 h 1046480"/>
              <a:gd name="connsiteX34" fmla="*/ 132080 w 2682240"/>
              <a:gd name="connsiteY34" fmla="*/ 30480 h 1046480"/>
              <a:gd name="connsiteX35" fmla="*/ 71120 w 2682240"/>
              <a:gd name="connsiteY35" fmla="*/ 60960 h 1046480"/>
              <a:gd name="connsiteX36" fmla="*/ 0 w 2682240"/>
              <a:gd name="connsiteY3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458720 w 2682240"/>
              <a:gd name="connsiteY3" fmla="*/ 995680 h 1046480"/>
              <a:gd name="connsiteX4" fmla="*/ 2407920 w 2682240"/>
              <a:gd name="connsiteY4" fmla="*/ 985520 h 1046480"/>
              <a:gd name="connsiteX5" fmla="*/ 2306320 w 2682240"/>
              <a:gd name="connsiteY5" fmla="*/ 944880 h 1046480"/>
              <a:gd name="connsiteX6" fmla="*/ 2275840 w 2682240"/>
              <a:gd name="connsiteY6" fmla="*/ 934720 h 1046480"/>
              <a:gd name="connsiteX7" fmla="*/ 2153920 w 2682240"/>
              <a:gd name="connsiteY7" fmla="*/ 904240 h 1046480"/>
              <a:gd name="connsiteX8" fmla="*/ 2092960 w 2682240"/>
              <a:gd name="connsiteY8" fmla="*/ 883920 h 1046480"/>
              <a:gd name="connsiteX9" fmla="*/ 2021840 w 2682240"/>
              <a:gd name="connsiteY9" fmla="*/ 853440 h 1046480"/>
              <a:gd name="connsiteX10" fmla="*/ 1889760 w 2682240"/>
              <a:gd name="connsiteY10" fmla="*/ 812800 h 1046480"/>
              <a:gd name="connsiteX11" fmla="*/ 1828800 w 2682240"/>
              <a:gd name="connsiteY11" fmla="*/ 782320 h 1046480"/>
              <a:gd name="connsiteX12" fmla="*/ 1696720 w 2682240"/>
              <a:gd name="connsiteY12" fmla="*/ 731520 h 1046480"/>
              <a:gd name="connsiteX13" fmla="*/ 1574800 w 2682240"/>
              <a:gd name="connsiteY13" fmla="*/ 670560 h 1046480"/>
              <a:gd name="connsiteX14" fmla="*/ 1493520 w 2682240"/>
              <a:gd name="connsiteY14" fmla="*/ 629920 h 1046480"/>
              <a:gd name="connsiteX15" fmla="*/ 1432560 w 2682240"/>
              <a:gd name="connsiteY15" fmla="*/ 609600 h 1046480"/>
              <a:gd name="connsiteX16" fmla="*/ 1361440 w 2682240"/>
              <a:gd name="connsiteY16" fmla="*/ 579120 h 1046480"/>
              <a:gd name="connsiteX17" fmla="*/ 1290320 w 2682240"/>
              <a:gd name="connsiteY17" fmla="*/ 538480 h 1046480"/>
              <a:gd name="connsiteX18" fmla="*/ 1219200 w 2682240"/>
              <a:gd name="connsiteY18" fmla="*/ 487680 h 1046480"/>
              <a:gd name="connsiteX19" fmla="*/ 1178560 w 2682240"/>
              <a:gd name="connsiteY19" fmla="*/ 467360 h 1046480"/>
              <a:gd name="connsiteX20" fmla="*/ 1087120 w 2682240"/>
              <a:gd name="connsiteY20" fmla="*/ 396240 h 1046480"/>
              <a:gd name="connsiteX21" fmla="*/ 1026160 w 2682240"/>
              <a:gd name="connsiteY21" fmla="*/ 355600 h 1046480"/>
              <a:gd name="connsiteX22" fmla="*/ 995680 w 2682240"/>
              <a:gd name="connsiteY22" fmla="*/ 325120 h 1046480"/>
              <a:gd name="connsiteX23" fmla="*/ 934720 w 2682240"/>
              <a:gd name="connsiteY23" fmla="*/ 284480 h 1046480"/>
              <a:gd name="connsiteX24" fmla="*/ 914400 w 2682240"/>
              <a:gd name="connsiteY24" fmla="*/ 254000 h 1046480"/>
              <a:gd name="connsiteX25" fmla="*/ 853440 w 2682240"/>
              <a:gd name="connsiteY25" fmla="*/ 203200 h 1046480"/>
              <a:gd name="connsiteX26" fmla="*/ 772160 w 2682240"/>
              <a:gd name="connsiteY26" fmla="*/ 132080 h 1046480"/>
              <a:gd name="connsiteX27" fmla="*/ 701040 w 2682240"/>
              <a:gd name="connsiteY27" fmla="*/ 91440 h 1046480"/>
              <a:gd name="connsiteX28" fmla="*/ 660400 w 2682240"/>
              <a:gd name="connsiteY28" fmla="*/ 71120 h 1046480"/>
              <a:gd name="connsiteX29" fmla="*/ 629920 w 2682240"/>
              <a:gd name="connsiteY29" fmla="*/ 40640 h 1046480"/>
              <a:gd name="connsiteX30" fmla="*/ 579120 w 2682240"/>
              <a:gd name="connsiteY30" fmla="*/ 30480 h 1046480"/>
              <a:gd name="connsiteX31" fmla="*/ 467360 w 2682240"/>
              <a:gd name="connsiteY31" fmla="*/ 0 h 1046480"/>
              <a:gd name="connsiteX32" fmla="*/ 193040 w 2682240"/>
              <a:gd name="connsiteY32" fmla="*/ 10160 h 1046480"/>
              <a:gd name="connsiteX33" fmla="*/ 132080 w 2682240"/>
              <a:gd name="connsiteY33" fmla="*/ 30480 h 1046480"/>
              <a:gd name="connsiteX34" fmla="*/ 71120 w 2682240"/>
              <a:gd name="connsiteY34" fmla="*/ 60960 h 1046480"/>
              <a:gd name="connsiteX35" fmla="*/ 0 w 2682240"/>
              <a:gd name="connsiteY35"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407920 w 2682240"/>
              <a:gd name="connsiteY3" fmla="*/ 985520 h 1046480"/>
              <a:gd name="connsiteX4" fmla="*/ 2306320 w 2682240"/>
              <a:gd name="connsiteY4" fmla="*/ 944880 h 1046480"/>
              <a:gd name="connsiteX5" fmla="*/ 2275840 w 2682240"/>
              <a:gd name="connsiteY5" fmla="*/ 934720 h 1046480"/>
              <a:gd name="connsiteX6" fmla="*/ 2153920 w 2682240"/>
              <a:gd name="connsiteY6" fmla="*/ 904240 h 1046480"/>
              <a:gd name="connsiteX7" fmla="*/ 2092960 w 2682240"/>
              <a:gd name="connsiteY7" fmla="*/ 883920 h 1046480"/>
              <a:gd name="connsiteX8" fmla="*/ 2021840 w 2682240"/>
              <a:gd name="connsiteY8" fmla="*/ 853440 h 1046480"/>
              <a:gd name="connsiteX9" fmla="*/ 1889760 w 2682240"/>
              <a:gd name="connsiteY9" fmla="*/ 812800 h 1046480"/>
              <a:gd name="connsiteX10" fmla="*/ 1828800 w 2682240"/>
              <a:gd name="connsiteY10" fmla="*/ 782320 h 1046480"/>
              <a:gd name="connsiteX11" fmla="*/ 1696720 w 2682240"/>
              <a:gd name="connsiteY11" fmla="*/ 731520 h 1046480"/>
              <a:gd name="connsiteX12" fmla="*/ 1574800 w 2682240"/>
              <a:gd name="connsiteY12" fmla="*/ 670560 h 1046480"/>
              <a:gd name="connsiteX13" fmla="*/ 1493520 w 2682240"/>
              <a:gd name="connsiteY13" fmla="*/ 629920 h 1046480"/>
              <a:gd name="connsiteX14" fmla="*/ 1432560 w 2682240"/>
              <a:gd name="connsiteY14" fmla="*/ 609600 h 1046480"/>
              <a:gd name="connsiteX15" fmla="*/ 1361440 w 2682240"/>
              <a:gd name="connsiteY15" fmla="*/ 579120 h 1046480"/>
              <a:gd name="connsiteX16" fmla="*/ 1290320 w 2682240"/>
              <a:gd name="connsiteY16" fmla="*/ 538480 h 1046480"/>
              <a:gd name="connsiteX17" fmla="*/ 1219200 w 2682240"/>
              <a:gd name="connsiteY17" fmla="*/ 487680 h 1046480"/>
              <a:gd name="connsiteX18" fmla="*/ 1178560 w 2682240"/>
              <a:gd name="connsiteY18" fmla="*/ 467360 h 1046480"/>
              <a:gd name="connsiteX19" fmla="*/ 1087120 w 2682240"/>
              <a:gd name="connsiteY19" fmla="*/ 396240 h 1046480"/>
              <a:gd name="connsiteX20" fmla="*/ 1026160 w 2682240"/>
              <a:gd name="connsiteY20" fmla="*/ 355600 h 1046480"/>
              <a:gd name="connsiteX21" fmla="*/ 995680 w 2682240"/>
              <a:gd name="connsiteY21" fmla="*/ 325120 h 1046480"/>
              <a:gd name="connsiteX22" fmla="*/ 934720 w 2682240"/>
              <a:gd name="connsiteY22" fmla="*/ 284480 h 1046480"/>
              <a:gd name="connsiteX23" fmla="*/ 914400 w 2682240"/>
              <a:gd name="connsiteY23" fmla="*/ 254000 h 1046480"/>
              <a:gd name="connsiteX24" fmla="*/ 853440 w 2682240"/>
              <a:gd name="connsiteY24" fmla="*/ 203200 h 1046480"/>
              <a:gd name="connsiteX25" fmla="*/ 772160 w 2682240"/>
              <a:gd name="connsiteY25" fmla="*/ 132080 h 1046480"/>
              <a:gd name="connsiteX26" fmla="*/ 701040 w 2682240"/>
              <a:gd name="connsiteY26" fmla="*/ 91440 h 1046480"/>
              <a:gd name="connsiteX27" fmla="*/ 660400 w 2682240"/>
              <a:gd name="connsiteY27" fmla="*/ 71120 h 1046480"/>
              <a:gd name="connsiteX28" fmla="*/ 629920 w 2682240"/>
              <a:gd name="connsiteY28" fmla="*/ 40640 h 1046480"/>
              <a:gd name="connsiteX29" fmla="*/ 579120 w 2682240"/>
              <a:gd name="connsiteY29" fmla="*/ 30480 h 1046480"/>
              <a:gd name="connsiteX30" fmla="*/ 467360 w 2682240"/>
              <a:gd name="connsiteY30" fmla="*/ 0 h 1046480"/>
              <a:gd name="connsiteX31" fmla="*/ 193040 w 2682240"/>
              <a:gd name="connsiteY31" fmla="*/ 10160 h 1046480"/>
              <a:gd name="connsiteX32" fmla="*/ 132080 w 2682240"/>
              <a:gd name="connsiteY32" fmla="*/ 30480 h 1046480"/>
              <a:gd name="connsiteX33" fmla="*/ 71120 w 2682240"/>
              <a:gd name="connsiteY33" fmla="*/ 60960 h 1046480"/>
              <a:gd name="connsiteX34" fmla="*/ 0 w 2682240"/>
              <a:gd name="connsiteY34"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275840 w 2682240"/>
              <a:gd name="connsiteY4" fmla="*/ 934720 h 1046480"/>
              <a:gd name="connsiteX5" fmla="*/ 2153920 w 2682240"/>
              <a:gd name="connsiteY5" fmla="*/ 904240 h 1046480"/>
              <a:gd name="connsiteX6" fmla="*/ 2092960 w 2682240"/>
              <a:gd name="connsiteY6" fmla="*/ 883920 h 1046480"/>
              <a:gd name="connsiteX7" fmla="*/ 2021840 w 2682240"/>
              <a:gd name="connsiteY7" fmla="*/ 853440 h 1046480"/>
              <a:gd name="connsiteX8" fmla="*/ 1889760 w 2682240"/>
              <a:gd name="connsiteY8" fmla="*/ 812800 h 1046480"/>
              <a:gd name="connsiteX9" fmla="*/ 1828800 w 2682240"/>
              <a:gd name="connsiteY9" fmla="*/ 782320 h 1046480"/>
              <a:gd name="connsiteX10" fmla="*/ 1696720 w 2682240"/>
              <a:gd name="connsiteY10" fmla="*/ 731520 h 1046480"/>
              <a:gd name="connsiteX11" fmla="*/ 1574800 w 2682240"/>
              <a:gd name="connsiteY11" fmla="*/ 670560 h 1046480"/>
              <a:gd name="connsiteX12" fmla="*/ 1493520 w 2682240"/>
              <a:gd name="connsiteY12" fmla="*/ 629920 h 1046480"/>
              <a:gd name="connsiteX13" fmla="*/ 1432560 w 2682240"/>
              <a:gd name="connsiteY13" fmla="*/ 609600 h 1046480"/>
              <a:gd name="connsiteX14" fmla="*/ 1361440 w 2682240"/>
              <a:gd name="connsiteY14" fmla="*/ 579120 h 1046480"/>
              <a:gd name="connsiteX15" fmla="*/ 1290320 w 2682240"/>
              <a:gd name="connsiteY15" fmla="*/ 538480 h 1046480"/>
              <a:gd name="connsiteX16" fmla="*/ 1219200 w 2682240"/>
              <a:gd name="connsiteY16" fmla="*/ 487680 h 1046480"/>
              <a:gd name="connsiteX17" fmla="*/ 1178560 w 2682240"/>
              <a:gd name="connsiteY17" fmla="*/ 467360 h 1046480"/>
              <a:gd name="connsiteX18" fmla="*/ 1087120 w 2682240"/>
              <a:gd name="connsiteY18" fmla="*/ 396240 h 1046480"/>
              <a:gd name="connsiteX19" fmla="*/ 1026160 w 2682240"/>
              <a:gd name="connsiteY19" fmla="*/ 355600 h 1046480"/>
              <a:gd name="connsiteX20" fmla="*/ 995680 w 2682240"/>
              <a:gd name="connsiteY20" fmla="*/ 325120 h 1046480"/>
              <a:gd name="connsiteX21" fmla="*/ 934720 w 2682240"/>
              <a:gd name="connsiteY21" fmla="*/ 284480 h 1046480"/>
              <a:gd name="connsiteX22" fmla="*/ 914400 w 2682240"/>
              <a:gd name="connsiteY22" fmla="*/ 254000 h 1046480"/>
              <a:gd name="connsiteX23" fmla="*/ 853440 w 2682240"/>
              <a:gd name="connsiteY23" fmla="*/ 203200 h 1046480"/>
              <a:gd name="connsiteX24" fmla="*/ 772160 w 2682240"/>
              <a:gd name="connsiteY24" fmla="*/ 132080 h 1046480"/>
              <a:gd name="connsiteX25" fmla="*/ 701040 w 2682240"/>
              <a:gd name="connsiteY25" fmla="*/ 91440 h 1046480"/>
              <a:gd name="connsiteX26" fmla="*/ 660400 w 2682240"/>
              <a:gd name="connsiteY26" fmla="*/ 71120 h 1046480"/>
              <a:gd name="connsiteX27" fmla="*/ 629920 w 2682240"/>
              <a:gd name="connsiteY27" fmla="*/ 40640 h 1046480"/>
              <a:gd name="connsiteX28" fmla="*/ 579120 w 2682240"/>
              <a:gd name="connsiteY28" fmla="*/ 30480 h 1046480"/>
              <a:gd name="connsiteX29" fmla="*/ 467360 w 2682240"/>
              <a:gd name="connsiteY29" fmla="*/ 0 h 1046480"/>
              <a:gd name="connsiteX30" fmla="*/ 193040 w 2682240"/>
              <a:gd name="connsiteY30" fmla="*/ 10160 h 1046480"/>
              <a:gd name="connsiteX31" fmla="*/ 132080 w 2682240"/>
              <a:gd name="connsiteY31" fmla="*/ 30480 h 1046480"/>
              <a:gd name="connsiteX32" fmla="*/ 71120 w 2682240"/>
              <a:gd name="connsiteY32" fmla="*/ 60960 h 1046480"/>
              <a:gd name="connsiteX33" fmla="*/ 0 w 2682240"/>
              <a:gd name="connsiteY33"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153920 w 2682240"/>
              <a:gd name="connsiteY4" fmla="*/ 904240 h 1046480"/>
              <a:gd name="connsiteX5" fmla="*/ 2092960 w 2682240"/>
              <a:gd name="connsiteY5" fmla="*/ 883920 h 1046480"/>
              <a:gd name="connsiteX6" fmla="*/ 2021840 w 2682240"/>
              <a:gd name="connsiteY6" fmla="*/ 853440 h 1046480"/>
              <a:gd name="connsiteX7" fmla="*/ 1889760 w 2682240"/>
              <a:gd name="connsiteY7" fmla="*/ 812800 h 1046480"/>
              <a:gd name="connsiteX8" fmla="*/ 1828800 w 2682240"/>
              <a:gd name="connsiteY8" fmla="*/ 782320 h 1046480"/>
              <a:gd name="connsiteX9" fmla="*/ 1696720 w 2682240"/>
              <a:gd name="connsiteY9" fmla="*/ 731520 h 1046480"/>
              <a:gd name="connsiteX10" fmla="*/ 1574800 w 2682240"/>
              <a:gd name="connsiteY10" fmla="*/ 670560 h 1046480"/>
              <a:gd name="connsiteX11" fmla="*/ 1493520 w 2682240"/>
              <a:gd name="connsiteY11" fmla="*/ 629920 h 1046480"/>
              <a:gd name="connsiteX12" fmla="*/ 1432560 w 2682240"/>
              <a:gd name="connsiteY12" fmla="*/ 609600 h 1046480"/>
              <a:gd name="connsiteX13" fmla="*/ 1361440 w 2682240"/>
              <a:gd name="connsiteY13" fmla="*/ 579120 h 1046480"/>
              <a:gd name="connsiteX14" fmla="*/ 1290320 w 2682240"/>
              <a:gd name="connsiteY14" fmla="*/ 538480 h 1046480"/>
              <a:gd name="connsiteX15" fmla="*/ 1219200 w 2682240"/>
              <a:gd name="connsiteY15" fmla="*/ 487680 h 1046480"/>
              <a:gd name="connsiteX16" fmla="*/ 1178560 w 2682240"/>
              <a:gd name="connsiteY16" fmla="*/ 467360 h 1046480"/>
              <a:gd name="connsiteX17" fmla="*/ 1087120 w 2682240"/>
              <a:gd name="connsiteY17" fmla="*/ 396240 h 1046480"/>
              <a:gd name="connsiteX18" fmla="*/ 1026160 w 2682240"/>
              <a:gd name="connsiteY18" fmla="*/ 355600 h 1046480"/>
              <a:gd name="connsiteX19" fmla="*/ 995680 w 2682240"/>
              <a:gd name="connsiteY19" fmla="*/ 325120 h 1046480"/>
              <a:gd name="connsiteX20" fmla="*/ 934720 w 2682240"/>
              <a:gd name="connsiteY20" fmla="*/ 284480 h 1046480"/>
              <a:gd name="connsiteX21" fmla="*/ 914400 w 2682240"/>
              <a:gd name="connsiteY21" fmla="*/ 254000 h 1046480"/>
              <a:gd name="connsiteX22" fmla="*/ 853440 w 2682240"/>
              <a:gd name="connsiteY22" fmla="*/ 203200 h 1046480"/>
              <a:gd name="connsiteX23" fmla="*/ 772160 w 2682240"/>
              <a:gd name="connsiteY23" fmla="*/ 132080 h 1046480"/>
              <a:gd name="connsiteX24" fmla="*/ 701040 w 2682240"/>
              <a:gd name="connsiteY24" fmla="*/ 91440 h 1046480"/>
              <a:gd name="connsiteX25" fmla="*/ 660400 w 2682240"/>
              <a:gd name="connsiteY25" fmla="*/ 71120 h 1046480"/>
              <a:gd name="connsiteX26" fmla="*/ 629920 w 2682240"/>
              <a:gd name="connsiteY26" fmla="*/ 40640 h 1046480"/>
              <a:gd name="connsiteX27" fmla="*/ 579120 w 2682240"/>
              <a:gd name="connsiteY27" fmla="*/ 30480 h 1046480"/>
              <a:gd name="connsiteX28" fmla="*/ 467360 w 2682240"/>
              <a:gd name="connsiteY28" fmla="*/ 0 h 1046480"/>
              <a:gd name="connsiteX29" fmla="*/ 193040 w 2682240"/>
              <a:gd name="connsiteY29" fmla="*/ 10160 h 1046480"/>
              <a:gd name="connsiteX30" fmla="*/ 132080 w 2682240"/>
              <a:gd name="connsiteY30" fmla="*/ 30480 h 1046480"/>
              <a:gd name="connsiteX31" fmla="*/ 71120 w 2682240"/>
              <a:gd name="connsiteY31" fmla="*/ 60960 h 1046480"/>
              <a:gd name="connsiteX32" fmla="*/ 0 w 2682240"/>
              <a:gd name="connsiteY32"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153920 w 2682240"/>
              <a:gd name="connsiteY3" fmla="*/ 904240 h 1046480"/>
              <a:gd name="connsiteX4" fmla="*/ 2092960 w 2682240"/>
              <a:gd name="connsiteY4" fmla="*/ 883920 h 1046480"/>
              <a:gd name="connsiteX5" fmla="*/ 2021840 w 2682240"/>
              <a:gd name="connsiteY5" fmla="*/ 853440 h 1046480"/>
              <a:gd name="connsiteX6" fmla="*/ 1889760 w 2682240"/>
              <a:gd name="connsiteY6" fmla="*/ 812800 h 1046480"/>
              <a:gd name="connsiteX7" fmla="*/ 1828800 w 2682240"/>
              <a:gd name="connsiteY7" fmla="*/ 782320 h 1046480"/>
              <a:gd name="connsiteX8" fmla="*/ 1696720 w 2682240"/>
              <a:gd name="connsiteY8" fmla="*/ 731520 h 1046480"/>
              <a:gd name="connsiteX9" fmla="*/ 1574800 w 2682240"/>
              <a:gd name="connsiteY9" fmla="*/ 670560 h 1046480"/>
              <a:gd name="connsiteX10" fmla="*/ 1493520 w 2682240"/>
              <a:gd name="connsiteY10" fmla="*/ 629920 h 1046480"/>
              <a:gd name="connsiteX11" fmla="*/ 1432560 w 2682240"/>
              <a:gd name="connsiteY11" fmla="*/ 609600 h 1046480"/>
              <a:gd name="connsiteX12" fmla="*/ 1361440 w 2682240"/>
              <a:gd name="connsiteY12" fmla="*/ 579120 h 1046480"/>
              <a:gd name="connsiteX13" fmla="*/ 1290320 w 2682240"/>
              <a:gd name="connsiteY13" fmla="*/ 538480 h 1046480"/>
              <a:gd name="connsiteX14" fmla="*/ 1219200 w 2682240"/>
              <a:gd name="connsiteY14" fmla="*/ 487680 h 1046480"/>
              <a:gd name="connsiteX15" fmla="*/ 1178560 w 2682240"/>
              <a:gd name="connsiteY15" fmla="*/ 467360 h 1046480"/>
              <a:gd name="connsiteX16" fmla="*/ 1087120 w 2682240"/>
              <a:gd name="connsiteY16" fmla="*/ 396240 h 1046480"/>
              <a:gd name="connsiteX17" fmla="*/ 1026160 w 2682240"/>
              <a:gd name="connsiteY17" fmla="*/ 355600 h 1046480"/>
              <a:gd name="connsiteX18" fmla="*/ 995680 w 2682240"/>
              <a:gd name="connsiteY18" fmla="*/ 325120 h 1046480"/>
              <a:gd name="connsiteX19" fmla="*/ 934720 w 2682240"/>
              <a:gd name="connsiteY19" fmla="*/ 284480 h 1046480"/>
              <a:gd name="connsiteX20" fmla="*/ 914400 w 2682240"/>
              <a:gd name="connsiteY20" fmla="*/ 254000 h 1046480"/>
              <a:gd name="connsiteX21" fmla="*/ 853440 w 2682240"/>
              <a:gd name="connsiteY21" fmla="*/ 203200 h 1046480"/>
              <a:gd name="connsiteX22" fmla="*/ 772160 w 2682240"/>
              <a:gd name="connsiteY22" fmla="*/ 132080 h 1046480"/>
              <a:gd name="connsiteX23" fmla="*/ 701040 w 2682240"/>
              <a:gd name="connsiteY23" fmla="*/ 91440 h 1046480"/>
              <a:gd name="connsiteX24" fmla="*/ 660400 w 2682240"/>
              <a:gd name="connsiteY24" fmla="*/ 71120 h 1046480"/>
              <a:gd name="connsiteX25" fmla="*/ 629920 w 2682240"/>
              <a:gd name="connsiteY25" fmla="*/ 40640 h 1046480"/>
              <a:gd name="connsiteX26" fmla="*/ 579120 w 2682240"/>
              <a:gd name="connsiteY26" fmla="*/ 30480 h 1046480"/>
              <a:gd name="connsiteX27" fmla="*/ 467360 w 2682240"/>
              <a:gd name="connsiteY27" fmla="*/ 0 h 1046480"/>
              <a:gd name="connsiteX28" fmla="*/ 193040 w 2682240"/>
              <a:gd name="connsiteY28" fmla="*/ 10160 h 1046480"/>
              <a:gd name="connsiteX29" fmla="*/ 132080 w 2682240"/>
              <a:gd name="connsiteY29" fmla="*/ 30480 h 1046480"/>
              <a:gd name="connsiteX30" fmla="*/ 71120 w 2682240"/>
              <a:gd name="connsiteY30" fmla="*/ 60960 h 1046480"/>
              <a:gd name="connsiteX31" fmla="*/ 0 w 2682240"/>
              <a:gd name="connsiteY3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92960 w 2682240"/>
              <a:gd name="connsiteY3" fmla="*/ 883920 h 1046480"/>
              <a:gd name="connsiteX4" fmla="*/ 2021840 w 2682240"/>
              <a:gd name="connsiteY4" fmla="*/ 853440 h 1046480"/>
              <a:gd name="connsiteX5" fmla="*/ 1889760 w 2682240"/>
              <a:gd name="connsiteY5" fmla="*/ 812800 h 1046480"/>
              <a:gd name="connsiteX6" fmla="*/ 1828800 w 2682240"/>
              <a:gd name="connsiteY6" fmla="*/ 782320 h 1046480"/>
              <a:gd name="connsiteX7" fmla="*/ 1696720 w 2682240"/>
              <a:gd name="connsiteY7" fmla="*/ 731520 h 1046480"/>
              <a:gd name="connsiteX8" fmla="*/ 1574800 w 2682240"/>
              <a:gd name="connsiteY8" fmla="*/ 670560 h 1046480"/>
              <a:gd name="connsiteX9" fmla="*/ 1493520 w 2682240"/>
              <a:gd name="connsiteY9" fmla="*/ 629920 h 1046480"/>
              <a:gd name="connsiteX10" fmla="*/ 1432560 w 2682240"/>
              <a:gd name="connsiteY10" fmla="*/ 609600 h 1046480"/>
              <a:gd name="connsiteX11" fmla="*/ 1361440 w 2682240"/>
              <a:gd name="connsiteY11" fmla="*/ 579120 h 1046480"/>
              <a:gd name="connsiteX12" fmla="*/ 1290320 w 2682240"/>
              <a:gd name="connsiteY12" fmla="*/ 538480 h 1046480"/>
              <a:gd name="connsiteX13" fmla="*/ 1219200 w 2682240"/>
              <a:gd name="connsiteY13" fmla="*/ 487680 h 1046480"/>
              <a:gd name="connsiteX14" fmla="*/ 1178560 w 2682240"/>
              <a:gd name="connsiteY14" fmla="*/ 467360 h 1046480"/>
              <a:gd name="connsiteX15" fmla="*/ 1087120 w 2682240"/>
              <a:gd name="connsiteY15" fmla="*/ 396240 h 1046480"/>
              <a:gd name="connsiteX16" fmla="*/ 1026160 w 2682240"/>
              <a:gd name="connsiteY16" fmla="*/ 355600 h 1046480"/>
              <a:gd name="connsiteX17" fmla="*/ 995680 w 2682240"/>
              <a:gd name="connsiteY17" fmla="*/ 325120 h 1046480"/>
              <a:gd name="connsiteX18" fmla="*/ 934720 w 2682240"/>
              <a:gd name="connsiteY18" fmla="*/ 284480 h 1046480"/>
              <a:gd name="connsiteX19" fmla="*/ 914400 w 2682240"/>
              <a:gd name="connsiteY19" fmla="*/ 254000 h 1046480"/>
              <a:gd name="connsiteX20" fmla="*/ 853440 w 2682240"/>
              <a:gd name="connsiteY20" fmla="*/ 203200 h 1046480"/>
              <a:gd name="connsiteX21" fmla="*/ 772160 w 2682240"/>
              <a:gd name="connsiteY21" fmla="*/ 132080 h 1046480"/>
              <a:gd name="connsiteX22" fmla="*/ 701040 w 2682240"/>
              <a:gd name="connsiteY22" fmla="*/ 91440 h 1046480"/>
              <a:gd name="connsiteX23" fmla="*/ 660400 w 2682240"/>
              <a:gd name="connsiteY23" fmla="*/ 71120 h 1046480"/>
              <a:gd name="connsiteX24" fmla="*/ 629920 w 2682240"/>
              <a:gd name="connsiteY24" fmla="*/ 40640 h 1046480"/>
              <a:gd name="connsiteX25" fmla="*/ 579120 w 2682240"/>
              <a:gd name="connsiteY25" fmla="*/ 30480 h 1046480"/>
              <a:gd name="connsiteX26" fmla="*/ 467360 w 2682240"/>
              <a:gd name="connsiteY26" fmla="*/ 0 h 1046480"/>
              <a:gd name="connsiteX27" fmla="*/ 193040 w 2682240"/>
              <a:gd name="connsiteY27" fmla="*/ 10160 h 1046480"/>
              <a:gd name="connsiteX28" fmla="*/ 132080 w 2682240"/>
              <a:gd name="connsiteY28" fmla="*/ 30480 h 1046480"/>
              <a:gd name="connsiteX29" fmla="*/ 71120 w 2682240"/>
              <a:gd name="connsiteY29" fmla="*/ 60960 h 1046480"/>
              <a:gd name="connsiteX30" fmla="*/ 0 w 2682240"/>
              <a:gd name="connsiteY3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21840 w 2682240"/>
              <a:gd name="connsiteY3" fmla="*/ 853440 h 1046480"/>
              <a:gd name="connsiteX4" fmla="*/ 1889760 w 2682240"/>
              <a:gd name="connsiteY4" fmla="*/ 812800 h 1046480"/>
              <a:gd name="connsiteX5" fmla="*/ 1828800 w 2682240"/>
              <a:gd name="connsiteY5" fmla="*/ 782320 h 1046480"/>
              <a:gd name="connsiteX6" fmla="*/ 1696720 w 2682240"/>
              <a:gd name="connsiteY6" fmla="*/ 731520 h 1046480"/>
              <a:gd name="connsiteX7" fmla="*/ 1574800 w 2682240"/>
              <a:gd name="connsiteY7" fmla="*/ 670560 h 1046480"/>
              <a:gd name="connsiteX8" fmla="*/ 1493520 w 2682240"/>
              <a:gd name="connsiteY8" fmla="*/ 629920 h 1046480"/>
              <a:gd name="connsiteX9" fmla="*/ 1432560 w 2682240"/>
              <a:gd name="connsiteY9" fmla="*/ 609600 h 1046480"/>
              <a:gd name="connsiteX10" fmla="*/ 1361440 w 2682240"/>
              <a:gd name="connsiteY10" fmla="*/ 579120 h 1046480"/>
              <a:gd name="connsiteX11" fmla="*/ 1290320 w 2682240"/>
              <a:gd name="connsiteY11" fmla="*/ 538480 h 1046480"/>
              <a:gd name="connsiteX12" fmla="*/ 1219200 w 2682240"/>
              <a:gd name="connsiteY12" fmla="*/ 487680 h 1046480"/>
              <a:gd name="connsiteX13" fmla="*/ 1178560 w 2682240"/>
              <a:gd name="connsiteY13" fmla="*/ 467360 h 1046480"/>
              <a:gd name="connsiteX14" fmla="*/ 1087120 w 2682240"/>
              <a:gd name="connsiteY14" fmla="*/ 396240 h 1046480"/>
              <a:gd name="connsiteX15" fmla="*/ 1026160 w 2682240"/>
              <a:gd name="connsiteY15" fmla="*/ 355600 h 1046480"/>
              <a:gd name="connsiteX16" fmla="*/ 995680 w 2682240"/>
              <a:gd name="connsiteY16" fmla="*/ 325120 h 1046480"/>
              <a:gd name="connsiteX17" fmla="*/ 934720 w 2682240"/>
              <a:gd name="connsiteY17" fmla="*/ 284480 h 1046480"/>
              <a:gd name="connsiteX18" fmla="*/ 914400 w 2682240"/>
              <a:gd name="connsiteY18" fmla="*/ 254000 h 1046480"/>
              <a:gd name="connsiteX19" fmla="*/ 853440 w 2682240"/>
              <a:gd name="connsiteY19" fmla="*/ 203200 h 1046480"/>
              <a:gd name="connsiteX20" fmla="*/ 772160 w 2682240"/>
              <a:gd name="connsiteY20" fmla="*/ 132080 h 1046480"/>
              <a:gd name="connsiteX21" fmla="*/ 701040 w 2682240"/>
              <a:gd name="connsiteY21" fmla="*/ 91440 h 1046480"/>
              <a:gd name="connsiteX22" fmla="*/ 660400 w 2682240"/>
              <a:gd name="connsiteY22" fmla="*/ 71120 h 1046480"/>
              <a:gd name="connsiteX23" fmla="*/ 629920 w 2682240"/>
              <a:gd name="connsiteY23" fmla="*/ 40640 h 1046480"/>
              <a:gd name="connsiteX24" fmla="*/ 579120 w 2682240"/>
              <a:gd name="connsiteY24" fmla="*/ 30480 h 1046480"/>
              <a:gd name="connsiteX25" fmla="*/ 467360 w 2682240"/>
              <a:gd name="connsiteY25" fmla="*/ 0 h 1046480"/>
              <a:gd name="connsiteX26" fmla="*/ 193040 w 2682240"/>
              <a:gd name="connsiteY26" fmla="*/ 10160 h 1046480"/>
              <a:gd name="connsiteX27" fmla="*/ 132080 w 2682240"/>
              <a:gd name="connsiteY27" fmla="*/ 30480 h 1046480"/>
              <a:gd name="connsiteX28" fmla="*/ 71120 w 2682240"/>
              <a:gd name="connsiteY28" fmla="*/ 60960 h 1046480"/>
              <a:gd name="connsiteX29" fmla="*/ 0 w 2682240"/>
              <a:gd name="connsiteY2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828800 w 2682240"/>
              <a:gd name="connsiteY4" fmla="*/ 782320 h 1046480"/>
              <a:gd name="connsiteX5" fmla="*/ 1696720 w 2682240"/>
              <a:gd name="connsiteY5" fmla="*/ 731520 h 1046480"/>
              <a:gd name="connsiteX6" fmla="*/ 1574800 w 2682240"/>
              <a:gd name="connsiteY6" fmla="*/ 670560 h 1046480"/>
              <a:gd name="connsiteX7" fmla="*/ 1493520 w 2682240"/>
              <a:gd name="connsiteY7" fmla="*/ 629920 h 1046480"/>
              <a:gd name="connsiteX8" fmla="*/ 1432560 w 2682240"/>
              <a:gd name="connsiteY8" fmla="*/ 609600 h 1046480"/>
              <a:gd name="connsiteX9" fmla="*/ 1361440 w 2682240"/>
              <a:gd name="connsiteY9" fmla="*/ 579120 h 1046480"/>
              <a:gd name="connsiteX10" fmla="*/ 1290320 w 2682240"/>
              <a:gd name="connsiteY10" fmla="*/ 538480 h 1046480"/>
              <a:gd name="connsiteX11" fmla="*/ 1219200 w 2682240"/>
              <a:gd name="connsiteY11" fmla="*/ 487680 h 1046480"/>
              <a:gd name="connsiteX12" fmla="*/ 1178560 w 2682240"/>
              <a:gd name="connsiteY12" fmla="*/ 467360 h 1046480"/>
              <a:gd name="connsiteX13" fmla="*/ 1087120 w 2682240"/>
              <a:gd name="connsiteY13" fmla="*/ 396240 h 1046480"/>
              <a:gd name="connsiteX14" fmla="*/ 1026160 w 2682240"/>
              <a:gd name="connsiteY14" fmla="*/ 355600 h 1046480"/>
              <a:gd name="connsiteX15" fmla="*/ 995680 w 2682240"/>
              <a:gd name="connsiteY15" fmla="*/ 325120 h 1046480"/>
              <a:gd name="connsiteX16" fmla="*/ 934720 w 2682240"/>
              <a:gd name="connsiteY16" fmla="*/ 284480 h 1046480"/>
              <a:gd name="connsiteX17" fmla="*/ 914400 w 2682240"/>
              <a:gd name="connsiteY17" fmla="*/ 254000 h 1046480"/>
              <a:gd name="connsiteX18" fmla="*/ 853440 w 2682240"/>
              <a:gd name="connsiteY18" fmla="*/ 203200 h 1046480"/>
              <a:gd name="connsiteX19" fmla="*/ 772160 w 2682240"/>
              <a:gd name="connsiteY19" fmla="*/ 132080 h 1046480"/>
              <a:gd name="connsiteX20" fmla="*/ 701040 w 2682240"/>
              <a:gd name="connsiteY20" fmla="*/ 91440 h 1046480"/>
              <a:gd name="connsiteX21" fmla="*/ 660400 w 2682240"/>
              <a:gd name="connsiteY21" fmla="*/ 71120 h 1046480"/>
              <a:gd name="connsiteX22" fmla="*/ 629920 w 2682240"/>
              <a:gd name="connsiteY22" fmla="*/ 40640 h 1046480"/>
              <a:gd name="connsiteX23" fmla="*/ 579120 w 2682240"/>
              <a:gd name="connsiteY23" fmla="*/ 30480 h 1046480"/>
              <a:gd name="connsiteX24" fmla="*/ 467360 w 2682240"/>
              <a:gd name="connsiteY24" fmla="*/ 0 h 1046480"/>
              <a:gd name="connsiteX25" fmla="*/ 193040 w 2682240"/>
              <a:gd name="connsiteY25" fmla="*/ 10160 h 1046480"/>
              <a:gd name="connsiteX26" fmla="*/ 132080 w 2682240"/>
              <a:gd name="connsiteY26" fmla="*/ 30480 h 1046480"/>
              <a:gd name="connsiteX27" fmla="*/ 71120 w 2682240"/>
              <a:gd name="connsiteY27" fmla="*/ 60960 h 1046480"/>
              <a:gd name="connsiteX28" fmla="*/ 0 w 2682240"/>
              <a:gd name="connsiteY2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93520 w 2682240"/>
              <a:gd name="connsiteY6" fmla="*/ 629920 h 1046480"/>
              <a:gd name="connsiteX7" fmla="*/ 1432560 w 2682240"/>
              <a:gd name="connsiteY7" fmla="*/ 609600 h 1046480"/>
              <a:gd name="connsiteX8" fmla="*/ 1361440 w 2682240"/>
              <a:gd name="connsiteY8" fmla="*/ 579120 h 1046480"/>
              <a:gd name="connsiteX9" fmla="*/ 1290320 w 2682240"/>
              <a:gd name="connsiteY9" fmla="*/ 538480 h 1046480"/>
              <a:gd name="connsiteX10" fmla="*/ 1219200 w 2682240"/>
              <a:gd name="connsiteY10" fmla="*/ 487680 h 1046480"/>
              <a:gd name="connsiteX11" fmla="*/ 1178560 w 2682240"/>
              <a:gd name="connsiteY11" fmla="*/ 467360 h 1046480"/>
              <a:gd name="connsiteX12" fmla="*/ 1087120 w 2682240"/>
              <a:gd name="connsiteY12" fmla="*/ 396240 h 1046480"/>
              <a:gd name="connsiteX13" fmla="*/ 1026160 w 2682240"/>
              <a:gd name="connsiteY13" fmla="*/ 355600 h 1046480"/>
              <a:gd name="connsiteX14" fmla="*/ 995680 w 2682240"/>
              <a:gd name="connsiteY14" fmla="*/ 325120 h 1046480"/>
              <a:gd name="connsiteX15" fmla="*/ 934720 w 2682240"/>
              <a:gd name="connsiteY15" fmla="*/ 284480 h 1046480"/>
              <a:gd name="connsiteX16" fmla="*/ 914400 w 2682240"/>
              <a:gd name="connsiteY16" fmla="*/ 254000 h 1046480"/>
              <a:gd name="connsiteX17" fmla="*/ 853440 w 2682240"/>
              <a:gd name="connsiteY17" fmla="*/ 203200 h 1046480"/>
              <a:gd name="connsiteX18" fmla="*/ 772160 w 2682240"/>
              <a:gd name="connsiteY18" fmla="*/ 132080 h 1046480"/>
              <a:gd name="connsiteX19" fmla="*/ 701040 w 2682240"/>
              <a:gd name="connsiteY19" fmla="*/ 91440 h 1046480"/>
              <a:gd name="connsiteX20" fmla="*/ 660400 w 2682240"/>
              <a:gd name="connsiteY20" fmla="*/ 71120 h 1046480"/>
              <a:gd name="connsiteX21" fmla="*/ 629920 w 2682240"/>
              <a:gd name="connsiteY21" fmla="*/ 40640 h 1046480"/>
              <a:gd name="connsiteX22" fmla="*/ 579120 w 2682240"/>
              <a:gd name="connsiteY22" fmla="*/ 30480 h 1046480"/>
              <a:gd name="connsiteX23" fmla="*/ 467360 w 2682240"/>
              <a:gd name="connsiteY23" fmla="*/ 0 h 1046480"/>
              <a:gd name="connsiteX24" fmla="*/ 193040 w 2682240"/>
              <a:gd name="connsiteY24" fmla="*/ 10160 h 1046480"/>
              <a:gd name="connsiteX25" fmla="*/ 132080 w 2682240"/>
              <a:gd name="connsiteY25" fmla="*/ 30480 h 1046480"/>
              <a:gd name="connsiteX26" fmla="*/ 71120 w 2682240"/>
              <a:gd name="connsiteY26" fmla="*/ 60960 h 1046480"/>
              <a:gd name="connsiteX27" fmla="*/ 0 w 2682240"/>
              <a:gd name="connsiteY2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32560 w 2682240"/>
              <a:gd name="connsiteY6" fmla="*/ 609600 h 1046480"/>
              <a:gd name="connsiteX7" fmla="*/ 1361440 w 2682240"/>
              <a:gd name="connsiteY7" fmla="*/ 579120 h 1046480"/>
              <a:gd name="connsiteX8" fmla="*/ 1290320 w 2682240"/>
              <a:gd name="connsiteY8" fmla="*/ 538480 h 1046480"/>
              <a:gd name="connsiteX9" fmla="*/ 1219200 w 2682240"/>
              <a:gd name="connsiteY9" fmla="*/ 487680 h 1046480"/>
              <a:gd name="connsiteX10" fmla="*/ 1178560 w 2682240"/>
              <a:gd name="connsiteY10" fmla="*/ 467360 h 1046480"/>
              <a:gd name="connsiteX11" fmla="*/ 1087120 w 2682240"/>
              <a:gd name="connsiteY11" fmla="*/ 396240 h 1046480"/>
              <a:gd name="connsiteX12" fmla="*/ 1026160 w 2682240"/>
              <a:gd name="connsiteY12" fmla="*/ 355600 h 1046480"/>
              <a:gd name="connsiteX13" fmla="*/ 995680 w 2682240"/>
              <a:gd name="connsiteY13" fmla="*/ 325120 h 1046480"/>
              <a:gd name="connsiteX14" fmla="*/ 934720 w 2682240"/>
              <a:gd name="connsiteY14" fmla="*/ 284480 h 1046480"/>
              <a:gd name="connsiteX15" fmla="*/ 914400 w 2682240"/>
              <a:gd name="connsiteY15" fmla="*/ 254000 h 1046480"/>
              <a:gd name="connsiteX16" fmla="*/ 853440 w 2682240"/>
              <a:gd name="connsiteY16" fmla="*/ 203200 h 1046480"/>
              <a:gd name="connsiteX17" fmla="*/ 772160 w 2682240"/>
              <a:gd name="connsiteY17" fmla="*/ 132080 h 1046480"/>
              <a:gd name="connsiteX18" fmla="*/ 701040 w 2682240"/>
              <a:gd name="connsiteY18" fmla="*/ 91440 h 1046480"/>
              <a:gd name="connsiteX19" fmla="*/ 660400 w 2682240"/>
              <a:gd name="connsiteY19" fmla="*/ 71120 h 1046480"/>
              <a:gd name="connsiteX20" fmla="*/ 629920 w 2682240"/>
              <a:gd name="connsiteY20" fmla="*/ 40640 h 1046480"/>
              <a:gd name="connsiteX21" fmla="*/ 579120 w 2682240"/>
              <a:gd name="connsiteY21" fmla="*/ 30480 h 1046480"/>
              <a:gd name="connsiteX22" fmla="*/ 467360 w 2682240"/>
              <a:gd name="connsiteY22" fmla="*/ 0 h 1046480"/>
              <a:gd name="connsiteX23" fmla="*/ 193040 w 2682240"/>
              <a:gd name="connsiteY23" fmla="*/ 10160 h 1046480"/>
              <a:gd name="connsiteX24" fmla="*/ 132080 w 2682240"/>
              <a:gd name="connsiteY24" fmla="*/ 30480 h 1046480"/>
              <a:gd name="connsiteX25" fmla="*/ 71120 w 2682240"/>
              <a:gd name="connsiteY25" fmla="*/ 60960 h 1046480"/>
              <a:gd name="connsiteX26" fmla="*/ 0 w 2682240"/>
              <a:gd name="connsiteY26"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219200 w 2682240"/>
              <a:gd name="connsiteY8" fmla="*/ 487680 h 1046480"/>
              <a:gd name="connsiteX9" fmla="*/ 1178560 w 2682240"/>
              <a:gd name="connsiteY9" fmla="*/ 467360 h 1046480"/>
              <a:gd name="connsiteX10" fmla="*/ 1087120 w 2682240"/>
              <a:gd name="connsiteY10" fmla="*/ 396240 h 1046480"/>
              <a:gd name="connsiteX11" fmla="*/ 1026160 w 2682240"/>
              <a:gd name="connsiteY11" fmla="*/ 355600 h 1046480"/>
              <a:gd name="connsiteX12" fmla="*/ 995680 w 2682240"/>
              <a:gd name="connsiteY12" fmla="*/ 325120 h 1046480"/>
              <a:gd name="connsiteX13" fmla="*/ 934720 w 2682240"/>
              <a:gd name="connsiteY13" fmla="*/ 284480 h 1046480"/>
              <a:gd name="connsiteX14" fmla="*/ 914400 w 2682240"/>
              <a:gd name="connsiteY14" fmla="*/ 254000 h 1046480"/>
              <a:gd name="connsiteX15" fmla="*/ 853440 w 2682240"/>
              <a:gd name="connsiteY15" fmla="*/ 203200 h 1046480"/>
              <a:gd name="connsiteX16" fmla="*/ 772160 w 2682240"/>
              <a:gd name="connsiteY16" fmla="*/ 132080 h 1046480"/>
              <a:gd name="connsiteX17" fmla="*/ 701040 w 2682240"/>
              <a:gd name="connsiteY17" fmla="*/ 91440 h 1046480"/>
              <a:gd name="connsiteX18" fmla="*/ 660400 w 2682240"/>
              <a:gd name="connsiteY18" fmla="*/ 71120 h 1046480"/>
              <a:gd name="connsiteX19" fmla="*/ 629920 w 2682240"/>
              <a:gd name="connsiteY19" fmla="*/ 40640 h 1046480"/>
              <a:gd name="connsiteX20" fmla="*/ 579120 w 2682240"/>
              <a:gd name="connsiteY20" fmla="*/ 30480 h 1046480"/>
              <a:gd name="connsiteX21" fmla="*/ 467360 w 2682240"/>
              <a:gd name="connsiteY21" fmla="*/ 0 h 1046480"/>
              <a:gd name="connsiteX22" fmla="*/ 193040 w 2682240"/>
              <a:gd name="connsiteY22" fmla="*/ 10160 h 1046480"/>
              <a:gd name="connsiteX23" fmla="*/ 132080 w 2682240"/>
              <a:gd name="connsiteY23" fmla="*/ 30480 h 1046480"/>
              <a:gd name="connsiteX24" fmla="*/ 71120 w 2682240"/>
              <a:gd name="connsiteY24" fmla="*/ 60960 h 1046480"/>
              <a:gd name="connsiteX25" fmla="*/ 0 w 2682240"/>
              <a:gd name="connsiteY25"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178560 w 2682240"/>
              <a:gd name="connsiteY8" fmla="*/ 467360 h 1046480"/>
              <a:gd name="connsiteX9" fmla="*/ 1087120 w 2682240"/>
              <a:gd name="connsiteY9" fmla="*/ 396240 h 1046480"/>
              <a:gd name="connsiteX10" fmla="*/ 1026160 w 2682240"/>
              <a:gd name="connsiteY10" fmla="*/ 355600 h 1046480"/>
              <a:gd name="connsiteX11" fmla="*/ 995680 w 2682240"/>
              <a:gd name="connsiteY11" fmla="*/ 325120 h 1046480"/>
              <a:gd name="connsiteX12" fmla="*/ 934720 w 2682240"/>
              <a:gd name="connsiteY12" fmla="*/ 284480 h 1046480"/>
              <a:gd name="connsiteX13" fmla="*/ 914400 w 2682240"/>
              <a:gd name="connsiteY13" fmla="*/ 254000 h 1046480"/>
              <a:gd name="connsiteX14" fmla="*/ 853440 w 2682240"/>
              <a:gd name="connsiteY14" fmla="*/ 203200 h 1046480"/>
              <a:gd name="connsiteX15" fmla="*/ 772160 w 2682240"/>
              <a:gd name="connsiteY15" fmla="*/ 132080 h 1046480"/>
              <a:gd name="connsiteX16" fmla="*/ 701040 w 2682240"/>
              <a:gd name="connsiteY16" fmla="*/ 91440 h 1046480"/>
              <a:gd name="connsiteX17" fmla="*/ 660400 w 2682240"/>
              <a:gd name="connsiteY17" fmla="*/ 71120 h 1046480"/>
              <a:gd name="connsiteX18" fmla="*/ 629920 w 2682240"/>
              <a:gd name="connsiteY18" fmla="*/ 40640 h 1046480"/>
              <a:gd name="connsiteX19" fmla="*/ 579120 w 2682240"/>
              <a:gd name="connsiteY19" fmla="*/ 30480 h 1046480"/>
              <a:gd name="connsiteX20" fmla="*/ 467360 w 2682240"/>
              <a:gd name="connsiteY20" fmla="*/ 0 h 1046480"/>
              <a:gd name="connsiteX21" fmla="*/ 193040 w 2682240"/>
              <a:gd name="connsiteY21" fmla="*/ 10160 h 1046480"/>
              <a:gd name="connsiteX22" fmla="*/ 132080 w 2682240"/>
              <a:gd name="connsiteY22" fmla="*/ 30480 h 1046480"/>
              <a:gd name="connsiteX23" fmla="*/ 71120 w 2682240"/>
              <a:gd name="connsiteY23" fmla="*/ 60960 h 1046480"/>
              <a:gd name="connsiteX24" fmla="*/ 0 w 2682240"/>
              <a:gd name="connsiteY24"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95680 w 2682240"/>
              <a:gd name="connsiteY10" fmla="*/ 325120 h 1046480"/>
              <a:gd name="connsiteX11" fmla="*/ 934720 w 2682240"/>
              <a:gd name="connsiteY11" fmla="*/ 284480 h 1046480"/>
              <a:gd name="connsiteX12" fmla="*/ 914400 w 2682240"/>
              <a:gd name="connsiteY12" fmla="*/ 254000 h 1046480"/>
              <a:gd name="connsiteX13" fmla="*/ 853440 w 2682240"/>
              <a:gd name="connsiteY13" fmla="*/ 203200 h 1046480"/>
              <a:gd name="connsiteX14" fmla="*/ 772160 w 2682240"/>
              <a:gd name="connsiteY14" fmla="*/ 132080 h 1046480"/>
              <a:gd name="connsiteX15" fmla="*/ 701040 w 2682240"/>
              <a:gd name="connsiteY15" fmla="*/ 91440 h 1046480"/>
              <a:gd name="connsiteX16" fmla="*/ 660400 w 2682240"/>
              <a:gd name="connsiteY16" fmla="*/ 71120 h 1046480"/>
              <a:gd name="connsiteX17" fmla="*/ 629920 w 2682240"/>
              <a:gd name="connsiteY17" fmla="*/ 40640 h 1046480"/>
              <a:gd name="connsiteX18" fmla="*/ 579120 w 2682240"/>
              <a:gd name="connsiteY18" fmla="*/ 30480 h 1046480"/>
              <a:gd name="connsiteX19" fmla="*/ 467360 w 2682240"/>
              <a:gd name="connsiteY19" fmla="*/ 0 h 1046480"/>
              <a:gd name="connsiteX20" fmla="*/ 193040 w 2682240"/>
              <a:gd name="connsiteY20" fmla="*/ 10160 h 1046480"/>
              <a:gd name="connsiteX21" fmla="*/ 132080 w 2682240"/>
              <a:gd name="connsiteY21" fmla="*/ 30480 h 1046480"/>
              <a:gd name="connsiteX22" fmla="*/ 71120 w 2682240"/>
              <a:gd name="connsiteY22" fmla="*/ 60960 h 1046480"/>
              <a:gd name="connsiteX23" fmla="*/ 0 w 2682240"/>
              <a:gd name="connsiteY23"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34720 w 2682240"/>
              <a:gd name="connsiteY10" fmla="*/ 284480 h 1046480"/>
              <a:gd name="connsiteX11" fmla="*/ 914400 w 2682240"/>
              <a:gd name="connsiteY11" fmla="*/ 254000 h 1046480"/>
              <a:gd name="connsiteX12" fmla="*/ 853440 w 2682240"/>
              <a:gd name="connsiteY12" fmla="*/ 203200 h 1046480"/>
              <a:gd name="connsiteX13" fmla="*/ 772160 w 2682240"/>
              <a:gd name="connsiteY13" fmla="*/ 132080 h 1046480"/>
              <a:gd name="connsiteX14" fmla="*/ 701040 w 2682240"/>
              <a:gd name="connsiteY14" fmla="*/ 91440 h 1046480"/>
              <a:gd name="connsiteX15" fmla="*/ 660400 w 2682240"/>
              <a:gd name="connsiteY15" fmla="*/ 71120 h 1046480"/>
              <a:gd name="connsiteX16" fmla="*/ 629920 w 2682240"/>
              <a:gd name="connsiteY16" fmla="*/ 40640 h 1046480"/>
              <a:gd name="connsiteX17" fmla="*/ 579120 w 2682240"/>
              <a:gd name="connsiteY17" fmla="*/ 30480 h 1046480"/>
              <a:gd name="connsiteX18" fmla="*/ 467360 w 2682240"/>
              <a:gd name="connsiteY18" fmla="*/ 0 h 1046480"/>
              <a:gd name="connsiteX19" fmla="*/ 193040 w 2682240"/>
              <a:gd name="connsiteY19" fmla="*/ 10160 h 1046480"/>
              <a:gd name="connsiteX20" fmla="*/ 132080 w 2682240"/>
              <a:gd name="connsiteY20" fmla="*/ 30480 h 1046480"/>
              <a:gd name="connsiteX21" fmla="*/ 71120 w 2682240"/>
              <a:gd name="connsiteY21" fmla="*/ 60960 h 1046480"/>
              <a:gd name="connsiteX22" fmla="*/ 0 w 2682240"/>
              <a:gd name="connsiteY22"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914400 w 2682240"/>
              <a:gd name="connsiteY10" fmla="*/ 254000 h 1046480"/>
              <a:gd name="connsiteX11" fmla="*/ 853440 w 2682240"/>
              <a:gd name="connsiteY11" fmla="*/ 203200 h 1046480"/>
              <a:gd name="connsiteX12" fmla="*/ 772160 w 2682240"/>
              <a:gd name="connsiteY12" fmla="*/ 132080 h 1046480"/>
              <a:gd name="connsiteX13" fmla="*/ 701040 w 2682240"/>
              <a:gd name="connsiteY13" fmla="*/ 91440 h 1046480"/>
              <a:gd name="connsiteX14" fmla="*/ 660400 w 2682240"/>
              <a:gd name="connsiteY14" fmla="*/ 71120 h 1046480"/>
              <a:gd name="connsiteX15" fmla="*/ 629920 w 2682240"/>
              <a:gd name="connsiteY15" fmla="*/ 40640 h 1046480"/>
              <a:gd name="connsiteX16" fmla="*/ 579120 w 2682240"/>
              <a:gd name="connsiteY16" fmla="*/ 30480 h 1046480"/>
              <a:gd name="connsiteX17" fmla="*/ 467360 w 2682240"/>
              <a:gd name="connsiteY17" fmla="*/ 0 h 1046480"/>
              <a:gd name="connsiteX18" fmla="*/ 193040 w 2682240"/>
              <a:gd name="connsiteY18" fmla="*/ 10160 h 1046480"/>
              <a:gd name="connsiteX19" fmla="*/ 132080 w 2682240"/>
              <a:gd name="connsiteY19" fmla="*/ 30480 h 1046480"/>
              <a:gd name="connsiteX20" fmla="*/ 71120 w 2682240"/>
              <a:gd name="connsiteY20" fmla="*/ 60960 h 1046480"/>
              <a:gd name="connsiteX21" fmla="*/ 0 w 2682240"/>
              <a:gd name="connsiteY2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60400 w 2682240"/>
              <a:gd name="connsiteY13" fmla="*/ 71120 h 1046480"/>
              <a:gd name="connsiteX14" fmla="*/ 629920 w 2682240"/>
              <a:gd name="connsiteY14" fmla="*/ 40640 h 1046480"/>
              <a:gd name="connsiteX15" fmla="*/ 579120 w 2682240"/>
              <a:gd name="connsiteY15" fmla="*/ 30480 h 1046480"/>
              <a:gd name="connsiteX16" fmla="*/ 467360 w 2682240"/>
              <a:gd name="connsiteY16" fmla="*/ 0 h 1046480"/>
              <a:gd name="connsiteX17" fmla="*/ 193040 w 2682240"/>
              <a:gd name="connsiteY17" fmla="*/ 10160 h 1046480"/>
              <a:gd name="connsiteX18" fmla="*/ 132080 w 2682240"/>
              <a:gd name="connsiteY18" fmla="*/ 30480 h 1046480"/>
              <a:gd name="connsiteX19" fmla="*/ 71120 w 2682240"/>
              <a:gd name="connsiteY19" fmla="*/ 60960 h 1046480"/>
              <a:gd name="connsiteX20" fmla="*/ 0 w 2682240"/>
              <a:gd name="connsiteY2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29920 w 2682240"/>
              <a:gd name="connsiteY13" fmla="*/ 40640 h 1046480"/>
              <a:gd name="connsiteX14" fmla="*/ 579120 w 2682240"/>
              <a:gd name="connsiteY14" fmla="*/ 30480 h 1046480"/>
              <a:gd name="connsiteX15" fmla="*/ 467360 w 2682240"/>
              <a:gd name="connsiteY15" fmla="*/ 0 h 1046480"/>
              <a:gd name="connsiteX16" fmla="*/ 193040 w 2682240"/>
              <a:gd name="connsiteY16" fmla="*/ 10160 h 1046480"/>
              <a:gd name="connsiteX17" fmla="*/ 132080 w 2682240"/>
              <a:gd name="connsiteY17" fmla="*/ 30480 h 1046480"/>
              <a:gd name="connsiteX18" fmla="*/ 71120 w 2682240"/>
              <a:gd name="connsiteY18" fmla="*/ 60960 h 1046480"/>
              <a:gd name="connsiteX19" fmla="*/ 0 w 2682240"/>
              <a:gd name="connsiteY1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132080 w 2682240"/>
              <a:gd name="connsiteY16" fmla="*/ 30480 h 1046480"/>
              <a:gd name="connsiteX17" fmla="*/ 71120 w 2682240"/>
              <a:gd name="connsiteY17" fmla="*/ 60960 h 1046480"/>
              <a:gd name="connsiteX18" fmla="*/ 0 w 2682240"/>
              <a:gd name="connsiteY1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71120 w 2682240"/>
              <a:gd name="connsiteY16" fmla="*/ 60960 h 1046480"/>
              <a:gd name="connsiteX17" fmla="*/ 0 w 2682240"/>
              <a:gd name="connsiteY1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0 w 2682240"/>
              <a:gd name="connsiteY16" fmla="*/ 10160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240" h="1046480">
                <a:moveTo>
                  <a:pt x="2682240" y="1046480"/>
                </a:moveTo>
                <a:cubicBezTo>
                  <a:pt x="2635673" y="1035897"/>
                  <a:pt x="2546773" y="1019387"/>
                  <a:pt x="2458720" y="995680"/>
                </a:cubicBezTo>
                <a:cubicBezTo>
                  <a:pt x="2370667" y="971973"/>
                  <a:pt x="2248747" y="934720"/>
                  <a:pt x="2153920" y="904240"/>
                </a:cubicBezTo>
                <a:cubicBezTo>
                  <a:pt x="2059093" y="873760"/>
                  <a:pt x="1965960" y="841587"/>
                  <a:pt x="1889760" y="812800"/>
                </a:cubicBezTo>
                <a:cubicBezTo>
                  <a:pt x="1813560" y="784013"/>
                  <a:pt x="1749213" y="755227"/>
                  <a:pt x="1696720" y="731520"/>
                </a:cubicBezTo>
                <a:cubicBezTo>
                  <a:pt x="1644227" y="707813"/>
                  <a:pt x="1630680" y="695960"/>
                  <a:pt x="1574800" y="670560"/>
                </a:cubicBezTo>
                <a:cubicBezTo>
                  <a:pt x="1518920" y="645160"/>
                  <a:pt x="1427480" y="612987"/>
                  <a:pt x="1361440" y="579120"/>
                </a:cubicBezTo>
                <a:cubicBezTo>
                  <a:pt x="1295400" y="545253"/>
                  <a:pt x="1234440" y="504613"/>
                  <a:pt x="1178560" y="467360"/>
                </a:cubicBezTo>
                <a:cubicBezTo>
                  <a:pt x="1122680" y="430107"/>
                  <a:pt x="1066800" y="386080"/>
                  <a:pt x="1026160" y="355600"/>
                </a:cubicBezTo>
                <a:cubicBezTo>
                  <a:pt x="985520" y="325120"/>
                  <a:pt x="963507" y="309880"/>
                  <a:pt x="934720" y="284480"/>
                </a:cubicBezTo>
                <a:cubicBezTo>
                  <a:pt x="905933" y="259080"/>
                  <a:pt x="880533" y="228600"/>
                  <a:pt x="853440" y="203200"/>
                </a:cubicBezTo>
                <a:cubicBezTo>
                  <a:pt x="826347" y="177800"/>
                  <a:pt x="855375" y="173688"/>
                  <a:pt x="772160" y="132080"/>
                </a:cubicBezTo>
                <a:cubicBezTo>
                  <a:pt x="649350" y="70675"/>
                  <a:pt x="733213" y="108373"/>
                  <a:pt x="701040" y="91440"/>
                </a:cubicBezTo>
                <a:cubicBezTo>
                  <a:pt x="668867" y="74507"/>
                  <a:pt x="618067" y="45720"/>
                  <a:pt x="579120" y="30480"/>
                </a:cubicBezTo>
                <a:cubicBezTo>
                  <a:pt x="540173" y="15240"/>
                  <a:pt x="517743" y="16794"/>
                  <a:pt x="467360" y="0"/>
                </a:cubicBezTo>
                <a:lnTo>
                  <a:pt x="193040" y="10160"/>
                </a:lnTo>
                <a:cubicBezTo>
                  <a:pt x="115147" y="27093"/>
                  <a:pt x="40217" y="82550"/>
                  <a:pt x="0" y="101600"/>
                </a:cubicBezTo>
              </a:path>
            </a:pathLst>
          </a:custGeom>
          <a:noFill/>
          <a:ln w="63500">
            <a:solidFill>
              <a:schemeClr val="bg1"/>
            </a:solidFill>
            <a:tailEnd type="arrow"/>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p:nvPr/>
        </p:nvPicPr>
        <p:blipFill rotWithShape="1">
          <a:blip r:embed="rId4" cstate="print"/>
          <a:srcRect l="5161" t="16753" r="19414" b="10135"/>
          <a:stretch/>
        </p:blipFill>
        <p:spPr bwMode="auto">
          <a:xfrm>
            <a:off x="4577574" y="2791953"/>
            <a:ext cx="4240403" cy="3026000"/>
          </a:xfrm>
          <a:prstGeom prst="rect">
            <a:avLst/>
          </a:prstGeom>
          <a:noFill/>
          <a:ln w="9525">
            <a:noFill/>
            <a:miter lim="800000"/>
            <a:headEnd/>
            <a:tailEnd/>
          </a:ln>
        </p:spPr>
      </p:pic>
      <p:sp>
        <p:nvSpPr>
          <p:cNvPr id="18" name="Rectangle 11"/>
          <p:cNvSpPr>
            <a:spLocks noChangeArrowheads="1"/>
          </p:cNvSpPr>
          <p:nvPr/>
        </p:nvSpPr>
        <p:spPr bwMode="auto">
          <a:xfrm>
            <a:off x="4597834" y="5920485"/>
            <a:ext cx="3956041" cy="547697"/>
          </a:xfrm>
          <a:prstGeom prst="rect">
            <a:avLst/>
          </a:prstGeom>
          <a:noFill/>
          <a:ln w="12700">
            <a:noFill/>
            <a:miter lim="800000"/>
            <a:headEnd type="none" w="sm" len="sm"/>
            <a:tailEnd type="none" w="sm" len="sm"/>
          </a:ln>
          <a:effectLst/>
        </p:spPr>
        <p:txBody>
          <a:bodyPr wrap="square" tIns="118800" bIns="118800">
            <a:spAutoFit/>
          </a:bodyPr>
          <a:lstStyle/>
          <a:p>
            <a:pPr algn="ctr">
              <a:spcBef>
                <a:spcPts val="0"/>
              </a:spcBef>
            </a:pPr>
            <a:r>
              <a:rPr lang="ja-JP" altLang="en-US" sz="2000" dirty="0">
                <a:effectLst/>
                <a:latin typeface="HGP創英角ｺﾞｼｯｸUB" panose="020B0900000000000000" pitchFamily="50" charset="-128"/>
                <a:ea typeface="HGP創英角ｺﾞｼｯｸUB" panose="020B0900000000000000" pitchFamily="50" charset="-128"/>
              </a:rPr>
              <a:t>転倒したトラクタ</a:t>
            </a:r>
            <a:endParaRPr lang="en-US" altLang="ja-JP" sz="2000" dirty="0">
              <a:effectLst/>
              <a:latin typeface="HGP創英角ｺﾞｼｯｸUB" panose="020B0900000000000000" pitchFamily="50" charset="-128"/>
              <a:ea typeface="HGP創英角ｺﾞｼｯｸUB" panose="020B0900000000000000" pitchFamily="50" charset="-128"/>
            </a:endParaRPr>
          </a:p>
        </p:txBody>
      </p:sp>
      <p:sp>
        <p:nvSpPr>
          <p:cNvPr id="3" name="Rectangle 3">
            <a:extLst>
              <a:ext uri="{FF2B5EF4-FFF2-40B4-BE49-F238E27FC236}">
                <a16:creationId xmlns:a16="http://schemas.microsoft.com/office/drawing/2014/main" id="{7E7BBF6C-385F-8BF0-0ABF-74E3557121B8}"/>
              </a:ext>
            </a:extLst>
          </p:cNvPr>
          <p:cNvSpPr>
            <a:spLocks noChangeArrowheads="1"/>
          </p:cNvSpPr>
          <p:nvPr/>
        </p:nvSpPr>
        <p:spPr bwMode="auto">
          <a:xfrm>
            <a:off x="982883" y="189971"/>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２：事故事例</a:t>
            </a:r>
          </a:p>
        </p:txBody>
      </p:sp>
      <p:sp>
        <p:nvSpPr>
          <p:cNvPr id="4" name="テキスト ボックス 3">
            <a:extLst>
              <a:ext uri="{FF2B5EF4-FFF2-40B4-BE49-F238E27FC236}">
                <a16:creationId xmlns:a16="http://schemas.microsoft.com/office/drawing/2014/main" id="{F5683D74-7DF3-1467-F858-7512E9667EFD}"/>
              </a:ext>
            </a:extLst>
          </p:cNvPr>
          <p:cNvSpPr txBox="1"/>
          <p:nvPr/>
        </p:nvSpPr>
        <p:spPr>
          <a:xfrm>
            <a:off x="742238" y="759142"/>
            <a:ext cx="807573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乗用型トラクターでは、このような事故が発生しています</a:t>
            </a:r>
            <a:r>
              <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以下、この事例につき前ページの４つの要因に関し分析します</a:t>
            </a:r>
            <a:endPar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5C8DE801-E833-BFAE-FB2C-DB31D56B46B3}"/>
              </a:ext>
            </a:extLst>
          </p:cNvPr>
          <p:cNvSpPr txBox="1"/>
          <p:nvPr/>
        </p:nvSpPr>
        <p:spPr>
          <a:xfrm>
            <a:off x="117763" y="710360"/>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cxnSp>
        <p:nvCxnSpPr>
          <p:cNvPr id="5" name="直線コネクタ 4">
            <a:extLst>
              <a:ext uri="{FF2B5EF4-FFF2-40B4-BE49-F238E27FC236}">
                <a16:creationId xmlns:a16="http://schemas.microsoft.com/office/drawing/2014/main" id="{8536CA56-70D0-F27A-BF76-217F105AA856}"/>
              </a:ext>
            </a:extLst>
          </p:cNvPr>
          <p:cNvCxnSpPr/>
          <p:nvPr/>
        </p:nvCxnSpPr>
        <p:spPr>
          <a:xfrm>
            <a:off x="420470" y="148625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2">
            <a:extLst>
              <a:ext uri="{FF2B5EF4-FFF2-40B4-BE49-F238E27FC236}">
                <a16:creationId xmlns:a16="http://schemas.microsoft.com/office/drawing/2014/main" id="{1A5732D8-D0C8-92E6-02E3-2A9319C0A159}"/>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395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51520" y="1478722"/>
            <a:ext cx="8712968" cy="461665"/>
          </a:xfrm>
          <a:prstGeom prst="rect">
            <a:avLst/>
          </a:prstGeom>
          <a:noFill/>
          <a:ln w="12700">
            <a:noFill/>
            <a:miter lim="800000"/>
            <a:headEnd type="none" w="sm" len="sm"/>
            <a:tailEnd type="none" w="sm" len="sm"/>
          </a:ln>
          <a:effectLst/>
        </p:spPr>
        <p:txBody>
          <a:bodyPr wrap="square" lIns="0"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安全フレームが付いていたが、倒したまま</a:t>
            </a:r>
            <a:r>
              <a:rPr lang="ja-JP" altLang="en-US" sz="2400" dirty="0">
                <a:latin typeface="HGP創英角ｺﾞｼｯｸUB" panose="020B0900000000000000" pitchFamily="50" charset="-128"/>
                <a:ea typeface="HGP創英角ｺﾞｼｯｸUB" panose="020B0900000000000000" pitchFamily="50" charset="-128"/>
              </a:rPr>
              <a:t>だった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（発生前）</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bwMode="auto">
          <a:xfrm>
            <a:off x="17951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grpSp>
        <p:nvGrpSpPr>
          <p:cNvPr id="8" name="グループ化 7">
            <a:extLst>
              <a:ext uri="{FF2B5EF4-FFF2-40B4-BE49-F238E27FC236}">
                <a16:creationId xmlns:a16="http://schemas.microsoft.com/office/drawing/2014/main" id="{C7A963AF-88D3-4888-B868-E04A5656794B}"/>
              </a:ext>
            </a:extLst>
          </p:cNvPr>
          <p:cNvGrpSpPr/>
          <p:nvPr/>
        </p:nvGrpSpPr>
        <p:grpSpPr>
          <a:xfrm>
            <a:off x="179511" y="2192145"/>
            <a:ext cx="8784977" cy="1860847"/>
            <a:chOff x="179511" y="2057400"/>
            <a:chExt cx="8784977" cy="1860847"/>
          </a:xfrm>
        </p:grpSpPr>
        <p:sp>
          <p:nvSpPr>
            <p:cNvPr id="14" name="Rectangle 9"/>
            <p:cNvSpPr>
              <a:spLocks noChangeArrowheads="1"/>
            </p:cNvSpPr>
            <p:nvPr/>
          </p:nvSpPr>
          <p:spPr bwMode="auto">
            <a:xfrm>
              <a:off x="179512" y="2564030"/>
              <a:ext cx="8784976" cy="1354217"/>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傾斜</a:t>
              </a:r>
              <a:r>
                <a:rPr lang="en-US" altLang="ja-JP" sz="2400" dirty="0">
                  <a:effectLst/>
                  <a:latin typeface="HGP創英角ｺﾞｼｯｸUB" panose="020B0900000000000000" pitchFamily="50" charset="-128"/>
                  <a:ea typeface="HGP創英角ｺﾞｼｯｸUB" panose="020B0900000000000000" pitchFamily="50" charset="-128"/>
                </a:rPr>
                <a:t>30°</a:t>
              </a:r>
              <a:r>
                <a:rPr lang="ja-JP" altLang="en-US" sz="2400" dirty="0">
                  <a:effectLst/>
                  <a:latin typeface="HGP創英角ｺﾞｼｯｸUB" panose="020B0900000000000000" pitchFamily="50" charset="-128"/>
                  <a:ea typeface="HGP創英角ｺﾞｼｯｸUB" panose="020B0900000000000000" pitchFamily="50" charset="-128"/>
                </a:rPr>
                <a:t>、高低差約１ｍの法面があり</a:t>
              </a:r>
              <a:r>
                <a:rPr lang="ja-JP" altLang="en-US" sz="2400" dirty="0">
                  <a:latin typeface="HGP創英角ｺﾞｼｯｸUB" panose="020B0900000000000000" pitchFamily="50" charset="-128"/>
                  <a:ea typeface="HGP創英角ｺﾞｼｯｸUB" panose="020B0900000000000000" pitchFamily="50" charset="-128"/>
                </a:rPr>
                <a:t>、ガードレールがなかった</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○路肩が見えやすく、当該トラクタには十分な道幅だった</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latin typeface="HGP創英角ｺﾞｼｯｸUB" panose="020B0900000000000000" pitchFamily="50" charset="-128"/>
                  <a:ea typeface="HGP創英角ｺﾞｼｯｸUB" panose="020B0900000000000000" pitchFamily="50" charset="-128"/>
                </a:rPr>
                <a:t>　○交通量は少なく、見通しも良い農道だった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（いずれも発生前）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13" name="角丸四角形 12"/>
            <p:cNvSpPr/>
            <p:nvPr/>
          </p:nvSpPr>
          <p:spPr bwMode="auto">
            <a:xfrm>
              <a:off x="179511" y="2057400"/>
              <a:ext cx="4040797"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grpSp>
      <p:sp>
        <p:nvSpPr>
          <p:cNvPr id="12" name="Rectangle 9">
            <a:extLst>
              <a:ext uri="{FF2B5EF4-FFF2-40B4-BE49-F238E27FC236}">
                <a16:creationId xmlns:a16="http://schemas.microsoft.com/office/drawing/2014/main" id="{BFD8AB1B-5EE2-4007-A80C-71078BA1E7BA}"/>
              </a:ext>
            </a:extLst>
          </p:cNvPr>
          <p:cNvSpPr>
            <a:spLocks noChangeArrowheads="1"/>
          </p:cNvSpPr>
          <p:nvPr/>
        </p:nvSpPr>
        <p:spPr bwMode="auto">
          <a:xfrm>
            <a:off x="339558" y="5934259"/>
            <a:ext cx="8500906" cy="461665"/>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何らかの原因で農道から脱輪してしまった（よそ見？）</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（発生時） </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6" name="Rectangle 9">
            <a:extLst>
              <a:ext uri="{FF2B5EF4-FFF2-40B4-BE49-F238E27FC236}">
                <a16:creationId xmlns:a16="http://schemas.microsoft.com/office/drawing/2014/main" id="{B597D53B-985B-4CD1-965A-23378F7186E5}"/>
              </a:ext>
            </a:extLst>
          </p:cNvPr>
          <p:cNvSpPr>
            <a:spLocks noChangeArrowheads="1"/>
          </p:cNvSpPr>
          <p:nvPr/>
        </p:nvSpPr>
        <p:spPr bwMode="auto">
          <a:xfrm>
            <a:off x="179511" y="4821230"/>
            <a:ext cx="8784976" cy="461665"/>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安全フレームの意味が理解されていなかった　　　　　</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（発生前）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2" name="Rectangle 3">
            <a:extLst>
              <a:ext uri="{FF2B5EF4-FFF2-40B4-BE49-F238E27FC236}">
                <a16:creationId xmlns:a16="http://schemas.microsoft.com/office/drawing/2014/main" id="{1C6366D3-818F-A2F9-754D-DBF6A73AF33B}"/>
              </a:ext>
            </a:extLst>
          </p:cNvPr>
          <p:cNvSpPr>
            <a:spLocks noChangeArrowheads="1"/>
          </p:cNvSpPr>
          <p:nvPr/>
        </p:nvSpPr>
        <p:spPr bwMode="auto">
          <a:xfrm>
            <a:off x="339556" y="135434"/>
            <a:ext cx="8111107"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３：事故事例の要因</a:t>
            </a:r>
          </a:p>
        </p:txBody>
      </p:sp>
      <p:sp>
        <p:nvSpPr>
          <p:cNvPr id="5" name="角丸四角形 8">
            <a:extLst>
              <a:ext uri="{FF2B5EF4-FFF2-40B4-BE49-F238E27FC236}">
                <a16:creationId xmlns:a16="http://schemas.microsoft.com/office/drawing/2014/main" id="{E7539E83-C935-F934-00F4-E1D54648B8D3}"/>
              </a:ext>
            </a:extLst>
          </p:cNvPr>
          <p:cNvSpPr/>
          <p:nvPr/>
        </p:nvSpPr>
        <p:spPr bwMode="auto">
          <a:xfrm>
            <a:off x="18987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17" name="角丸四角形 8">
            <a:extLst>
              <a:ext uri="{FF2B5EF4-FFF2-40B4-BE49-F238E27FC236}">
                <a16:creationId xmlns:a16="http://schemas.microsoft.com/office/drawing/2014/main" id="{0D9E4DC2-B09A-79DF-2BA9-4CC090FB9509}"/>
              </a:ext>
            </a:extLst>
          </p:cNvPr>
          <p:cNvSpPr/>
          <p:nvPr/>
        </p:nvSpPr>
        <p:spPr bwMode="auto">
          <a:xfrm>
            <a:off x="189872" y="5461002"/>
            <a:ext cx="3025603"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9" name="角丸四角形 12">
            <a:extLst>
              <a:ext uri="{FF2B5EF4-FFF2-40B4-BE49-F238E27FC236}">
                <a16:creationId xmlns:a16="http://schemas.microsoft.com/office/drawing/2014/main" id="{CF0489A3-B62B-C574-CB16-85412C911C1F}"/>
              </a:ext>
            </a:extLst>
          </p:cNvPr>
          <p:cNvSpPr/>
          <p:nvPr/>
        </p:nvSpPr>
        <p:spPr bwMode="auto">
          <a:xfrm>
            <a:off x="199607" y="4268349"/>
            <a:ext cx="3337101"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cxnSp>
        <p:nvCxnSpPr>
          <p:cNvPr id="11" name="直線コネクタ 10">
            <a:extLst>
              <a:ext uri="{FF2B5EF4-FFF2-40B4-BE49-F238E27FC236}">
                <a16:creationId xmlns:a16="http://schemas.microsoft.com/office/drawing/2014/main" id="{708A72D5-F206-6CDA-717B-80281A1CD3BA}"/>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AF7740AF-EB45-42CE-283F-A7CE8EF835CA}"/>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26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0" name="Rectangle 9"/>
          <p:cNvSpPr>
            <a:spLocks noChangeArrowheads="1"/>
          </p:cNvSpPr>
          <p:nvPr/>
        </p:nvSpPr>
        <p:spPr bwMode="auto">
          <a:xfrm>
            <a:off x="251520" y="1478722"/>
            <a:ext cx="8784976" cy="461665"/>
          </a:xfrm>
          <a:prstGeom prst="rect">
            <a:avLst/>
          </a:prstGeom>
          <a:noFill/>
          <a:ln w="12700">
            <a:noFill/>
            <a:miter lim="800000"/>
            <a:headEnd type="none" w="sm" len="sm"/>
            <a:tailEnd type="none" w="sm" len="sm"/>
          </a:ln>
          <a:effectLst/>
        </p:spPr>
        <p:txBody>
          <a:bodyPr wrap="square" lIns="0" rIns="0">
            <a:spAutoFit/>
          </a:bodyPr>
          <a:lstStyle/>
          <a:p>
            <a:r>
              <a:rPr lang="ja-JP" altLang="en-US" sz="2400" dirty="0">
                <a:effectLst/>
                <a:latin typeface="HGP創英角ｺﾞｼｯｸUB" panose="020B0900000000000000" pitchFamily="50" charset="-128"/>
                <a:ea typeface="HGP創英角ｺﾞｼｯｸUB" panose="020B0900000000000000" pitchFamily="50" charset="-128"/>
              </a:rPr>
              <a:t>　・</a:t>
            </a: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安全フレームを立てて、シートベルトを締めていれば助かったはず</a:t>
            </a:r>
            <a:endParaRPr lang="en-US" altLang="ja-JP" sz="2400" dirty="0">
              <a:solidFill>
                <a:srgbClr val="009900"/>
              </a:solidFill>
              <a:latin typeface="HGP創英角ｺﾞｼｯｸUB" panose="020B0900000000000000" pitchFamily="50" charset="-128"/>
              <a:ea typeface="HGP創英角ｺﾞｼｯｸUB" panose="020B0900000000000000" pitchFamily="50" charset="-128"/>
            </a:endParaRPr>
          </a:p>
        </p:txBody>
      </p:sp>
      <p:sp>
        <p:nvSpPr>
          <p:cNvPr id="14" name="Rectangle 9"/>
          <p:cNvSpPr>
            <a:spLocks noChangeArrowheads="1"/>
          </p:cNvSpPr>
          <p:nvPr/>
        </p:nvSpPr>
        <p:spPr bwMode="auto">
          <a:xfrm>
            <a:off x="179512" y="2514017"/>
            <a:ext cx="8784976" cy="1277273"/>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・一見、何の危険もないように見慣れた風景でも、トラクタが転倒</a:t>
            </a:r>
            <a:endParaRPr lang="en-US" altLang="ja-JP" sz="2400" dirty="0">
              <a:effectLst/>
              <a:latin typeface="HGP創英角ｺﾞｼｯｸUB" panose="020B0900000000000000" pitchFamily="50" charset="-128"/>
              <a:ea typeface="HGP創英角ｺﾞｼｯｸUB" panose="020B0900000000000000" pitchFamily="50" charset="-128"/>
            </a:endParaRPr>
          </a:p>
          <a:p>
            <a:pPr>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するには十分な危険が潜んでいることに気づく（気づいてもらう）　</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latin typeface="HGP創英角ｺﾞｼｯｸUB" panose="020B0900000000000000" pitchFamily="50" charset="-128"/>
                <a:ea typeface="HGP創英角ｺﾞｼｯｸUB" panose="020B0900000000000000" pitchFamily="50" charset="-128"/>
              </a:rPr>
              <a:t>　・路肩に等間隔に竿などを立てる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2" name="Rectangle 9">
            <a:extLst>
              <a:ext uri="{FF2B5EF4-FFF2-40B4-BE49-F238E27FC236}">
                <a16:creationId xmlns:a16="http://schemas.microsoft.com/office/drawing/2014/main" id="{BFD8AB1B-5EE2-4007-A80C-71078BA1E7BA}"/>
              </a:ext>
            </a:extLst>
          </p:cNvPr>
          <p:cNvSpPr>
            <a:spLocks noChangeArrowheads="1"/>
          </p:cNvSpPr>
          <p:nvPr/>
        </p:nvSpPr>
        <p:spPr bwMode="auto">
          <a:xfrm>
            <a:off x="209338" y="5909634"/>
            <a:ext cx="7949924" cy="461665"/>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・低速でも死亡事故は起きる、よそ見や「ながら運転」は厳禁</a:t>
            </a:r>
            <a:endParaRPr lang="en-US" altLang="ja-JP"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6" name="Rectangle 9">
            <a:extLst>
              <a:ext uri="{FF2B5EF4-FFF2-40B4-BE49-F238E27FC236}">
                <a16:creationId xmlns:a16="http://schemas.microsoft.com/office/drawing/2014/main" id="{B597D53B-985B-4CD1-965A-23378F7186E5}"/>
              </a:ext>
            </a:extLst>
          </p:cNvPr>
          <p:cNvSpPr>
            <a:spLocks noChangeArrowheads="1"/>
          </p:cNvSpPr>
          <p:nvPr/>
        </p:nvSpPr>
        <p:spPr bwMode="auto">
          <a:xfrm>
            <a:off x="198980" y="4454422"/>
            <a:ext cx="8784976" cy="830997"/>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・安全キャブ・フレーム、シートベルトの重要性を周囲から積極的に</a:t>
            </a:r>
            <a:endParaRPr lang="en-US" altLang="ja-JP" sz="2400" dirty="0">
              <a:effectLst/>
              <a:latin typeface="HGP創英角ｺﾞｼｯｸUB" panose="020B0900000000000000" pitchFamily="50" charset="-128"/>
              <a:ea typeface="HGP創英角ｺﾞｼｯｸUB" panose="020B0900000000000000" pitchFamily="50" charset="-128"/>
            </a:endParaRPr>
          </a:p>
          <a:p>
            <a:pPr>
              <a:buSzPct val="70000"/>
            </a:pPr>
            <a:r>
              <a:rPr lang="ja-JP" altLang="en-US" sz="2400" dirty="0">
                <a:effectLst/>
                <a:latin typeface="HGP創英角ｺﾞｼｯｸUB" panose="020B0900000000000000" pitchFamily="50" charset="-128"/>
                <a:ea typeface="HGP創英角ｺﾞｼｯｸUB" panose="020B0900000000000000" pitchFamily="50" charset="-128"/>
              </a:rPr>
              <a:t>　　呼びかける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2" name="Rectangle 3">
            <a:extLst>
              <a:ext uri="{FF2B5EF4-FFF2-40B4-BE49-F238E27FC236}">
                <a16:creationId xmlns:a16="http://schemas.microsoft.com/office/drawing/2014/main" id="{68CD0B93-6389-33AB-F65E-6B17C926794D}"/>
              </a:ext>
            </a:extLst>
          </p:cNvPr>
          <p:cNvSpPr>
            <a:spLocks noChangeArrowheads="1"/>
          </p:cNvSpPr>
          <p:nvPr/>
        </p:nvSpPr>
        <p:spPr bwMode="auto">
          <a:xfrm>
            <a:off x="179512" y="136925"/>
            <a:ext cx="8804444" cy="504825"/>
          </a:xfrm>
          <a:prstGeom prst="rect">
            <a:avLst/>
          </a:prstGeom>
          <a:noFill/>
          <a:ln w="9525">
            <a:noFill/>
            <a:miter lim="800000"/>
            <a:headEnd/>
            <a:tailEnd/>
          </a:ln>
        </p:spPr>
        <p:txBody>
          <a:bodyPr anchor="ctr"/>
          <a:lstStyle/>
          <a:p>
            <a:pPr algn="ctr">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４：</a:t>
            </a:r>
            <a:r>
              <a:rPr kumimoji="1" lang="ja-JP" altLang="en-US" sz="3200" b="0" i="0" u="none" strike="noStrike" kern="1200" cap="none" spc="0" normalizeH="0" baseline="0" noProof="0" dirty="0">
                <a:ln>
                  <a:noFill/>
                </a:ln>
                <a:solidFill>
                  <a:schemeClr val="accent1">
                    <a:lumMod val="50000"/>
                  </a:schemeClr>
                </a:solidFill>
                <a:uLnTx/>
                <a:uFillTx/>
                <a:latin typeface="HGP創英角ｺﾞｼｯｸUB" panose="020B0900000000000000" pitchFamily="50" charset="-128"/>
                <a:ea typeface="HGP創英角ｺﾞｼｯｸUB" panose="020B0900000000000000" pitchFamily="50" charset="-128"/>
                <a:cs typeface="+mj-cs"/>
              </a:rPr>
              <a:t>要因から導き出された対策</a:t>
            </a:r>
            <a:endPar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3" name="角丸四角形 8">
            <a:extLst>
              <a:ext uri="{FF2B5EF4-FFF2-40B4-BE49-F238E27FC236}">
                <a16:creationId xmlns:a16="http://schemas.microsoft.com/office/drawing/2014/main" id="{37058581-E595-5F85-C5AF-BAA7378CBC91}"/>
              </a:ext>
            </a:extLst>
          </p:cNvPr>
          <p:cNvSpPr/>
          <p:nvPr/>
        </p:nvSpPr>
        <p:spPr bwMode="auto">
          <a:xfrm>
            <a:off x="18987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7" name="角丸四角形 8">
            <a:extLst>
              <a:ext uri="{FF2B5EF4-FFF2-40B4-BE49-F238E27FC236}">
                <a16:creationId xmlns:a16="http://schemas.microsoft.com/office/drawing/2014/main" id="{3618CA04-EF4C-4507-B8FC-B143A11AAA60}"/>
              </a:ext>
            </a:extLst>
          </p:cNvPr>
          <p:cNvSpPr/>
          <p:nvPr/>
        </p:nvSpPr>
        <p:spPr bwMode="auto">
          <a:xfrm>
            <a:off x="219695" y="5379278"/>
            <a:ext cx="2242151"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5" name="角丸四角形 12">
            <a:extLst>
              <a:ext uri="{FF2B5EF4-FFF2-40B4-BE49-F238E27FC236}">
                <a16:creationId xmlns:a16="http://schemas.microsoft.com/office/drawing/2014/main" id="{90F81F3F-0981-2881-4D93-3627D6F8F004}"/>
              </a:ext>
            </a:extLst>
          </p:cNvPr>
          <p:cNvSpPr/>
          <p:nvPr/>
        </p:nvSpPr>
        <p:spPr bwMode="auto">
          <a:xfrm>
            <a:off x="209338" y="3950366"/>
            <a:ext cx="3327993"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17" name="角丸四角形 8">
            <a:extLst>
              <a:ext uri="{FF2B5EF4-FFF2-40B4-BE49-F238E27FC236}">
                <a16:creationId xmlns:a16="http://schemas.microsoft.com/office/drawing/2014/main" id="{05FDAFAA-DC91-03C7-1967-FB27B7C5EDA5}"/>
              </a:ext>
            </a:extLst>
          </p:cNvPr>
          <p:cNvSpPr/>
          <p:nvPr/>
        </p:nvSpPr>
        <p:spPr bwMode="auto">
          <a:xfrm>
            <a:off x="179512" y="2029470"/>
            <a:ext cx="396040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endPar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endParaRPr>
          </a:p>
        </p:txBody>
      </p:sp>
      <p:cxnSp>
        <p:nvCxnSpPr>
          <p:cNvPr id="4" name="直線コネクタ 3">
            <a:extLst>
              <a:ext uri="{FF2B5EF4-FFF2-40B4-BE49-F238E27FC236}">
                <a16:creationId xmlns:a16="http://schemas.microsoft.com/office/drawing/2014/main" id="{F29F303F-04D5-6C6D-6BC6-D87ABCF81E6E}"/>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2">
            <a:extLst>
              <a:ext uri="{FF2B5EF4-FFF2-40B4-BE49-F238E27FC236}">
                <a16:creationId xmlns:a16="http://schemas.microsoft.com/office/drawing/2014/main" id="{E29D7C59-F9A7-B9B6-B58F-183A778D7DAD}"/>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45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7"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BF99453-4EA7-D90A-C5E1-ADA6FFFBB334}"/>
              </a:ext>
            </a:extLst>
          </p:cNvPr>
          <p:cNvPicPr>
            <a:picLocks noChangeAspect="1"/>
          </p:cNvPicPr>
          <p:nvPr/>
        </p:nvPicPr>
        <p:blipFill>
          <a:blip r:embed="rId3"/>
          <a:stretch>
            <a:fillRect/>
          </a:stretch>
        </p:blipFill>
        <p:spPr>
          <a:xfrm>
            <a:off x="3910759" y="3761948"/>
            <a:ext cx="4524375" cy="2971800"/>
          </a:xfrm>
          <a:prstGeom prst="rect">
            <a:avLst/>
          </a:prstGeom>
        </p:spPr>
      </p:pic>
      <p:sp>
        <p:nvSpPr>
          <p:cNvPr id="196" name="テキスト ボックス 195">
            <a:extLst>
              <a:ext uri="{FF2B5EF4-FFF2-40B4-BE49-F238E27FC236}">
                <a16:creationId xmlns:a16="http://schemas.microsoft.com/office/drawing/2014/main" id="{164E7988-F977-4FBC-BD9F-6B96B11E76D9}"/>
              </a:ext>
            </a:extLst>
          </p:cNvPr>
          <p:cNvSpPr txBox="1"/>
          <p:nvPr/>
        </p:nvSpPr>
        <p:spPr>
          <a:xfrm>
            <a:off x="267419" y="1709595"/>
            <a:ext cx="8522898" cy="830997"/>
          </a:xfrm>
          <a:prstGeom prst="rect">
            <a:avLst/>
          </a:prstGeom>
          <a:noFill/>
        </p:spPr>
        <p:txBody>
          <a:bodyPr wrap="square" rtlCol="0">
            <a:spAutoFit/>
          </a:bodyPr>
          <a:lstStyle/>
          <a:p>
            <a:pPr marL="316531" indent="-316531" defTabSz="292180">
              <a:buFont typeface="Wingdings" panose="05000000000000000000" pitchFamily="2" charset="2"/>
              <a:buChar char="l"/>
              <a:defRPr/>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安全キャブ・フレームは転落・転倒時の</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衝撃を吸収する</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とともに、</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安全な空間</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を確保してくれます。</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1" name="グループ化 10">
            <a:extLst>
              <a:ext uri="{FF2B5EF4-FFF2-40B4-BE49-F238E27FC236}">
                <a16:creationId xmlns:a16="http://schemas.microsoft.com/office/drawing/2014/main" id="{73C78BD3-94CB-448F-B340-C5C6EBD70BDD}"/>
              </a:ext>
            </a:extLst>
          </p:cNvPr>
          <p:cNvGrpSpPr/>
          <p:nvPr/>
        </p:nvGrpSpPr>
        <p:grpSpPr>
          <a:xfrm>
            <a:off x="1218607" y="2552619"/>
            <a:ext cx="7744160" cy="461665"/>
            <a:chOff x="1262809" y="3755411"/>
            <a:chExt cx="7744160" cy="461665"/>
          </a:xfrm>
        </p:grpSpPr>
        <p:sp>
          <p:nvSpPr>
            <p:cNvPr id="12" name="テキスト ボックス 11">
              <a:extLst>
                <a:ext uri="{FF2B5EF4-FFF2-40B4-BE49-F238E27FC236}">
                  <a16:creationId xmlns:a16="http://schemas.microsoft.com/office/drawing/2014/main" id="{036036BE-5E0D-455B-9023-92FB1784AAE9}"/>
                </a:ext>
              </a:extLst>
            </p:cNvPr>
            <p:cNvSpPr txBox="1"/>
            <p:nvPr/>
          </p:nvSpPr>
          <p:spPr>
            <a:xfrm>
              <a:off x="1460042" y="3755411"/>
              <a:ext cx="7546927" cy="461665"/>
            </a:xfrm>
            <a:prstGeom prst="rect">
              <a:avLst/>
            </a:prstGeom>
            <a:noFill/>
          </p:spPr>
          <p:txBody>
            <a:bodyPr wrap="square" rtlCol="0">
              <a:spAutoFit/>
            </a:bodyPr>
            <a:lstStyle/>
            <a:p>
              <a:pP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倒した安全フレームは必ず立ててから乗りましょう</a:t>
              </a:r>
              <a:endParaRPr lang="en-US" altLang="ja-JP" sz="2400"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13" name="矢印: 折線 12">
              <a:extLst>
                <a:ext uri="{FF2B5EF4-FFF2-40B4-BE49-F238E27FC236}">
                  <a16:creationId xmlns:a16="http://schemas.microsoft.com/office/drawing/2014/main" id="{B83C6425-864F-4D66-A7C6-806079E32851}"/>
                </a:ext>
              </a:extLst>
            </p:cNvPr>
            <p:cNvSpPr/>
            <p:nvPr/>
          </p:nvSpPr>
          <p:spPr>
            <a:xfrm rot="16200000">
              <a:off x="1285739" y="3748832"/>
              <a:ext cx="347858" cy="393718"/>
            </a:xfrm>
            <a:prstGeom prst="bentArrow">
              <a:avLst>
                <a:gd name="adj1" fmla="val 35840"/>
                <a:gd name="adj2" fmla="val 38887"/>
                <a:gd name="adj3" fmla="val 45417"/>
                <a:gd name="adj4" fmla="val 43750"/>
              </a:avLst>
            </a:prstGeom>
            <a:solidFill>
              <a:srgbClr val="99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15" name="テキスト ボックス 14">
            <a:extLst>
              <a:ext uri="{FF2B5EF4-FFF2-40B4-BE49-F238E27FC236}">
                <a16:creationId xmlns:a16="http://schemas.microsoft.com/office/drawing/2014/main" id="{5E74F4BF-35C7-42CD-8EE3-738E109B7A29}"/>
              </a:ext>
            </a:extLst>
          </p:cNvPr>
          <p:cNvSpPr txBox="1"/>
          <p:nvPr/>
        </p:nvSpPr>
        <p:spPr>
          <a:xfrm>
            <a:off x="93518" y="1028700"/>
            <a:ext cx="9282134"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転落転倒事故に備えるためには、</a:t>
            </a:r>
            <a:r>
              <a:rPr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安全キャブ・フレームが必須</a:t>
            </a:r>
            <a:r>
              <a:rPr lang="ja-JP" altLang="en-US" sz="2400" dirty="0">
                <a:latin typeface="HGP創英角ｺﾞｼｯｸUB" panose="020B0900000000000000" pitchFamily="50" charset="-128"/>
                <a:ea typeface="HGP創英角ｺﾞｼｯｸUB" panose="020B0900000000000000" pitchFamily="50" charset="-128"/>
              </a:rPr>
              <a:t>です</a:t>
            </a:r>
          </a:p>
        </p:txBody>
      </p:sp>
      <p:sp>
        <p:nvSpPr>
          <p:cNvPr id="18" name="タイトル 1">
            <a:extLst>
              <a:ext uri="{FF2B5EF4-FFF2-40B4-BE49-F238E27FC236}">
                <a16:creationId xmlns:a16="http://schemas.microsoft.com/office/drawing/2014/main" id="{E8DF9027-CE22-46DE-A218-DB6656ED86CF}"/>
              </a:ext>
            </a:extLst>
          </p:cNvPr>
          <p:cNvSpPr txBox="1">
            <a:spLocks/>
          </p:cNvSpPr>
          <p:nvPr/>
        </p:nvSpPr>
        <p:spPr>
          <a:xfrm>
            <a:off x="1612326" y="109844"/>
            <a:ext cx="5694202" cy="648071"/>
          </a:xfrm>
          <a:prstGeom prst="rect">
            <a:avLst/>
          </a:prstGeom>
          <a:noFill/>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chemeClr val="accent1">
                    <a:lumMod val="50000"/>
                  </a:schemeClr>
                </a:solidFill>
                <a:uLnTx/>
                <a:uFillTx/>
                <a:latin typeface="HGP創英角ｺﾞｼｯｸUB" panose="020B0900000000000000" pitchFamily="50" charset="-128"/>
                <a:ea typeface="HGP創英角ｺﾞｼｯｸUB" panose="020B0900000000000000" pitchFamily="50" charset="-128"/>
                <a:cs typeface="+mj-cs"/>
              </a:rPr>
              <a:t>転落転倒事故から身を守るために</a:t>
            </a:r>
          </a:p>
        </p:txBody>
      </p:sp>
      <p:grpSp>
        <p:nvGrpSpPr>
          <p:cNvPr id="6" name="グループ化 5">
            <a:extLst>
              <a:ext uri="{FF2B5EF4-FFF2-40B4-BE49-F238E27FC236}">
                <a16:creationId xmlns:a16="http://schemas.microsoft.com/office/drawing/2014/main" id="{B9D0246E-F596-43DD-B294-00A9B34E3EEF}"/>
              </a:ext>
            </a:extLst>
          </p:cNvPr>
          <p:cNvGrpSpPr/>
          <p:nvPr/>
        </p:nvGrpSpPr>
        <p:grpSpPr>
          <a:xfrm>
            <a:off x="1218607" y="4145276"/>
            <a:ext cx="2628900" cy="1277043"/>
            <a:chOff x="1252904" y="4204989"/>
            <a:chExt cx="2628900" cy="1277043"/>
          </a:xfrm>
        </p:grpSpPr>
        <p:cxnSp>
          <p:nvCxnSpPr>
            <p:cNvPr id="3" name="直線コネクタ 2">
              <a:extLst>
                <a:ext uri="{FF2B5EF4-FFF2-40B4-BE49-F238E27FC236}">
                  <a16:creationId xmlns:a16="http://schemas.microsoft.com/office/drawing/2014/main" id="{1AA82496-CF48-4A76-9BC8-42E1D88936F4}"/>
                </a:ext>
              </a:extLst>
            </p:cNvPr>
            <p:cNvCxnSpPr>
              <a:cxnSpLocks/>
            </p:cNvCxnSpPr>
            <p:nvPr/>
          </p:nvCxnSpPr>
          <p:spPr>
            <a:xfrm>
              <a:off x="2558562" y="4204989"/>
              <a:ext cx="12397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吹き出し: 四角形 4">
              <a:extLst>
                <a:ext uri="{FF2B5EF4-FFF2-40B4-BE49-F238E27FC236}">
                  <a16:creationId xmlns:a16="http://schemas.microsoft.com/office/drawing/2014/main" id="{564BCB82-33DD-49B4-A520-D29DEC20D983}"/>
                </a:ext>
              </a:extLst>
            </p:cNvPr>
            <p:cNvSpPr/>
            <p:nvPr/>
          </p:nvSpPr>
          <p:spPr>
            <a:xfrm>
              <a:off x="1252904" y="4897715"/>
              <a:ext cx="2628900" cy="584317"/>
            </a:xfrm>
            <a:prstGeom prst="wedgeRectCallout">
              <a:avLst>
                <a:gd name="adj1" fmla="val 20973"/>
                <a:gd name="adj2" fmla="val -16621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rPr>
                <a:t>身を守る最後の砦</a:t>
              </a:r>
            </a:p>
          </p:txBody>
        </p:sp>
      </p:grpSp>
      <p:cxnSp>
        <p:nvCxnSpPr>
          <p:cNvPr id="14" name="直線コネクタ 13">
            <a:extLst>
              <a:ext uri="{FF2B5EF4-FFF2-40B4-BE49-F238E27FC236}">
                <a16:creationId xmlns:a16="http://schemas.microsoft.com/office/drawing/2014/main" id="{E1B68E10-7BBD-4FDE-AAEC-258BB86BF2A7}"/>
              </a:ext>
            </a:extLst>
          </p:cNvPr>
          <p:cNvCxnSpPr/>
          <p:nvPr/>
        </p:nvCxnSpPr>
        <p:spPr>
          <a:xfrm>
            <a:off x="394636" y="757915"/>
            <a:ext cx="8354728"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2">
            <a:extLst>
              <a:ext uri="{FF2B5EF4-FFF2-40B4-BE49-F238E27FC236}">
                <a16:creationId xmlns:a16="http://schemas.microsoft.com/office/drawing/2014/main" id="{0916E1BD-7818-D481-9A0C-39EE4A658F83}"/>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7</a:t>
            </a:fld>
            <a:endParaRPr lang="ja-JP" altLang="en-US" dirty="0"/>
          </a:p>
        </p:txBody>
      </p:sp>
      <p:sp>
        <p:nvSpPr>
          <p:cNvPr id="10" name="テキスト ボックス 9">
            <a:extLst>
              <a:ext uri="{FF2B5EF4-FFF2-40B4-BE49-F238E27FC236}">
                <a16:creationId xmlns:a16="http://schemas.microsoft.com/office/drawing/2014/main" id="{79A88D17-FC2D-48BA-9706-F33490BEF527}"/>
              </a:ext>
            </a:extLst>
          </p:cNvPr>
          <p:cNvSpPr txBox="1"/>
          <p:nvPr/>
        </p:nvSpPr>
        <p:spPr>
          <a:xfrm>
            <a:off x="310551" y="3214566"/>
            <a:ext cx="8522898" cy="984885"/>
          </a:xfrm>
          <a:prstGeom prst="rect">
            <a:avLst/>
          </a:prstGeom>
          <a:noFill/>
          <a:ln>
            <a:noFill/>
          </a:ln>
        </p:spPr>
        <p:txBody>
          <a:bodyPr wrap="square" rtlCol="0">
            <a:spAutoFit/>
          </a:bodyPr>
          <a:lstStyle/>
          <a:p>
            <a:pPr marL="442913" indent="-442913">
              <a:spcBef>
                <a:spcPts val="1200"/>
              </a:spcBef>
              <a:buFont typeface="Wingdings" panose="05000000000000000000" pitchFamily="2" charset="2"/>
              <a:buChar char="l"/>
              <a:tabLst>
                <a:tab pos="442913" algn="l"/>
              </a:tabLst>
            </a:pPr>
            <a:r>
              <a:rPr lang="ja-JP" altLang="en-US" sz="2400" dirty="0">
                <a:latin typeface="HGP創英角ｺﾞｼｯｸUB" panose="020B0900000000000000" pitchFamily="50" charset="-128"/>
                <a:ea typeface="HGP創英角ｺﾞｼｯｸUB" panose="020B0900000000000000" pitchFamily="50" charset="-128"/>
              </a:rPr>
              <a:t>安全な空間に留まるためには</a:t>
            </a:r>
            <a:r>
              <a:rPr lang="ja-JP" altLang="en-US" sz="2400" u="sng" dirty="0">
                <a:solidFill>
                  <a:srgbClr val="FF0000"/>
                </a:solidFill>
                <a:latin typeface="HGP創英角ｺﾞｼｯｸUB" panose="020B0900000000000000" pitchFamily="50" charset="-128"/>
                <a:ea typeface="HGP創英角ｺﾞｼｯｸUB" panose="020B0900000000000000" pitchFamily="50" charset="-128"/>
              </a:rPr>
              <a:t>シートベルトの着用が必須</a:t>
            </a:r>
            <a:r>
              <a:rPr lang="ja-JP" altLang="en-US" sz="2400" dirty="0">
                <a:latin typeface="HGP創英角ｺﾞｼｯｸUB" panose="020B0900000000000000" pitchFamily="50" charset="-128"/>
                <a:ea typeface="HGP創英角ｺﾞｼｯｸUB" panose="020B0900000000000000" pitchFamily="50" charset="-128"/>
              </a:rPr>
              <a:t>です</a:t>
            </a:r>
            <a:endParaRPr lang="en-US" altLang="ja-JP" sz="2400" dirty="0">
              <a:latin typeface="HGP創英角ｺﾞｼｯｸUB" panose="020B0900000000000000" pitchFamily="50" charset="-128"/>
              <a:ea typeface="HGP創英角ｺﾞｼｯｸUB" panose="020B0900000000000000" pitchFamily="50" charset="-128"/>
            </a:endParaRPr>
          </a:p>
          <a:p>
            <a:pPr marL="442913" indent="-442913">
              <a:spcBef>
                <a:spcPts val="1200"/>
              </a:spcBef>
              <a:buFont typeface="Wingdings" panose="05000000000000000000" pitchFamily="2" charset="2"/>
              <a:buChar char="l"/>
              <a:tabLst>
                <a:tab pos="442913" algn="l"/>
              </a:tabLst>
            </a:pPr>
            <a:r>
              <a:rPr lang="ja-JP" altLang="en-US" sz="2400" dirty="0">
                <a:latin typeface="HGP創英角ｺﾞｼｯｸUB" panose="020B0900000000000000" pitchFamily="50" charset="-128"/>
                <a:ea typeface="HGP創英角ｺﾞｼｯｸUB" panose="020B0900000000000000" pitchFamily="50" charset="-128"/>
              </a:rPr>
              <a:t>万一に備えてヘルメットをかぶりましょう</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2670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774269"/>
            <a:ext cx="8640960" cy="1200329"/>
          </a:xfrm>
          <a:prstGeom prst="rect">
            <a:avLst/>
          </a:prstGeom>
          <a:noFill/>
        </p:spPr>
        <p:txBody>
          <a:bodyPr wrap="square" rtlCol="0">
            <a:spAutoFit/>
          </a:bodyPr>
          <a:lstStyle/>
          <a:p>
            <a:r>
              <a:rPr kumimoji="1" lang="ja-JP" altLang="en-US" sz="2400" dirty="0">
                <a:effectLst/>
                <a:latin typeface="UD デジタル 教科書体 NK-R" panose="02020400000000000000" pitchFamily="18" charset="-128"/>
                <a:ea typeface="UD デジタル 教科書体 NK-R" panose="02020400000000000000" pitchFamily="18" charset="-128"/>
              </a:rPr>
              <a:t>日没から</a:t>
            </a:r>
            <a:r>
              <a:rPr kumimoji="1" lang="en-US" altLang="ja-JP" sz="2400" dirty="0">
                <a:effectLst/>
                <a:latin typeface="UD デジタル 教科書体 NK-R" panose="02020400000000000000" pitchFamily="18" charset="-128"/>
                <a:ea typeface="UD デジタル 教科書体 NK-R" panose="02020400000000000000" pitchFamily="18" charset="-128"/>
              </a:rPr>
              <a:t>30</a:t>
            </a:r>
            <a:r>
              <a:rPr kumimoji="1" lang="ja-JP" altLang="en-US" sz="2400" dirty="0">
                <a:effectLst/>
                <a:latin typeface="UD デジタル 教科書体 NK-R" panose="02020400000000000000" pitchFamily="18" charset="-128"/>
                <a:ea typeface="UD デジタル 教科書体 NK-R" panose="02020400000000000000" pitchFamily="18" charset="-128"/>
              </a:rPr>
              <a:t>分後の</a:t>
            </a:r>
            <a:r>
              <a:rPr kumimoji="1" lang="en-US" altLang="ja-JP" sz="2400" dirty="0">
                <a:effectLst/>
                <a:latin typeface="UD デジタル 教科書体 NK-R" panose="02020400000000000000" pitchFamily="18" charset="-128"/>
                <a:ea typeface="UD デジタル 教科書体 NK-R" panose="02020400000000000000" pitchFamily="18" charset="-128"/>
              </a:rPr>
              <a:t>18:50</a:t>
            </a:r>
            <a:r>
              <a:rPr kumimoji="1" lang="ja-JP" altLang="en-US" sz="2400" dirty="0">
                <a:effectLst/>
                <a:latin typeface="UD デジタル 教科書体 NK-R" panose="02020400000000000000" pitchFamily="18" charset="-128"/>
                <a:ea typeface="UD デジタル 教科書体 NK-R" panose="02020400000000000000" pitchFamily="18" charset="-128"/>
              </a:rPr>
              <a:t>頃、見通しの良い片側２車線の国道の左車線を走行中、８４歳男性の運転する乗用車が追突、投げ出され、全身を強く打ち死亡　（７０歳、男性）</a:t>
            </a:r>
          </a:p>
        </p:txBody>
      </p:sp>
      <p:pic>
        <p:nvPicPr>
          <p:cNvPr id="26" name="図 25"/>
          <p:cNvPicPr/>
          <p:nvPr/>
        </p:nvPicPr>
        <p:blipFill>
          <a:blip r:embed="rId3" cstate="print"/>
          <a:srcRect/>
          <a:stretch>
            <a:fillRect/>
          </a:stretch>
        </p:blipFill>
        <p:spPr bwMode="auto">
          <a:xfrm>
            <a:off x="1457074" y="1609010"/>
            <a:ext cx="7619475" cy="3048225"/>
          </a:xfrm>
          <a:prstGeom prst="rect">
            <a:avLst/>
          </a:prstGeom>
          <a:noFill/>
          <a:ln w="9525">
            <a:noFill/>
            <a:miter lim="800000"/>
            <a:headEnd/>
            <a:tailEnd/>
          </a:ln>
        </p:spPr>
      </p:pic>
      <p:sp>
        <p:nvSpPr>
          <p:cNvPr id="2" name="正方形/長方形 1"/>
          <p:cNvSpPr/>
          <p:nvPr/>
        </p:nvSpPr>
        <p:spPr>
          <a:xfrm>
            <a:off x="4572000" y="5918377"/>
            <a:ext cx="4219043" cy="461665"/>
          </a:xfrm>
          <a:prstGeom prst="rect">
            <a:avLst/>
          </a:prstGeom>
        </p:spPr>
        <p:txBody>
          <a:bodyPr wrap="square">
            <a:spAutoFit/>
          </a:bodyPr>
          <a:lstStyle/>
          <a:p>
            <a:r>
              <a:rPr lang="ja-JP" altLang="en-US" sz="2400" dirty="0">
                <a:effectLst/>
                <a:latin typeface="UD デジタル 教科書体 NK-R" panose="02020400000000000000" pitchFamily="18" charset="-128"/>
                <a:ea typeface="UD デジタル 教科書体 NK-R" panose="02020400000000000000" pitchFamily="18" charset="-128"/>
              </a:rPr>
              <a:t>原因は後続車の不注意だけ？</a:t>
            </a:r>
            <a:endParaRPr lang="ja-JP" altLang="en-US" sz="2400" dirty="0">
              <a:latin typeface="UD デジタル 教科書体 NK-R" panose="02020400000000000000" pitchFamily="18" charset="-128"/>
              <a:ea typeface="UD デジタル 教科書体 NK-R" panose="02020400000000000000" pitchFamily="18" charset="-128"/>
            </a:endParaRPr>
          </a:p>
        </p:txBody>
      </p:sp>
      <p:grpSp>
        <p:nvGrpSpPr>
          <p:cNvPr id="6" name="グループ化 5">
            <a:extLst>
              <a:ext uri="{FF2B5EF4-FFF2-40B4-BE49-F238E27FC236}">
                <a16:creationId xmlns:a16="http://schemas.microsoft.com/office/drawing/2014/main" id="{A1DBD8F8-DE73-4DED-BAA2-EF575F9076CA}"/>
              </a:ext>
            </a:extLst>
          </p:cNvPr>
          <p:cNvGrpSpPr/>
          <p:nvPr/>
        </p:nvGrpSpPr>
        <p:grpSpPr>
          <a:xfrm>
            <a:off x="61625" y="4090219"/>
            <a:ext cx="4219043" cy="2767781"/>
            <a:chOff x="215890" y="4181063"/>
            <a:chExt cx="2880000" cy="1889341"/>
          </a:xfrm>
        </p:grpSpPr>
        <p:pic>
          <p:nvPicPr>
            <p:cNvPr id="7" name="Picture 3">
              <a:extLst>
                <a:ext uri="{FF2B5EF4-FFF2-40B4-BE49-F238E27FC236}">
                  <a16:creationId xmlns:a16="http://schemas.microsoft.com/office/drawing/2014/main" id="{C39F71E7-ACAE-485D-8B9E-4D26378BF4FD}"/>
                </a:ext>
              </a:extLst>
            </p:cNvPr>
            <p:cNvPicPr>
              <a:picLocks noChangeAspect="1" noChangeArrowheads="1"/>
            </p:cNvPicPr>
            <p:nvPr/>
          </p:nvPicPr>
          <p:blipFill>
            <a:blip r:embed="rId4" cstate="print"/>
            <a:srcRect t="12611"/>
            <a:stretch>
              <a:fillRect/>
            </a:stretch>
          </p:blipFill>
          <p:spPr bwMode="auto">
            <a:xfrm>
              <a:off x="215890" y="4181063"/>
              <a:ext cx="2880000" cy="1889341"/>
            </a:xfrm>
            <a:prstGeom prst="rect">
              <a:avLst/>
            </a:prstGeom>
            <a:noFill/>
            <a:ln w="9525">
              <a:noFill/>
              <a:miter lim="800000"/>
              <a:headEnd/>
              <a:tailEnd/>
            </a:ln>
            <a:effectLst/>
          </p:spPr>
        </p:pic>
        <p:sp>
          <p:nvSpPr>
            <p:cNvPr id="8" name="正方形/長方形 7">
              <a:extLst>
                <a:ext uri="{FF2B5EF4-FFF2-40B4-BE49-F238E27FC236}">
                  <a16:creationId xmlns:a16="http://schemas.microsoft.com/office/drawing/2014/main" id="{73A70979-8F5F-4905-8039-2ABD4D1EED23}"/>
                </a:ext>
              </a:extLst>
            </p:cNvPr>
            <p:cNvSpPr/>
            <p:nvPr/>
          </p:nvSpPr>
          <p:spPr>
            <a:xfrm>
              <a:off x="995363" y="5095876"/>
              <a:ext cx="233362" cy="254794"/>
            </a:xfrm>
            <a:prstGeom prst="rect">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grpSp>
      <p:sp>
        <p:nvSpPr>
          <p:cNvPr id="9" name="AutoShape 2">
            <a:extLst>
              <a:ext uri="{FF2B5EF4-FFF2-40B4-BE49-F238E27FC236}">
                <a16:creationId xmlns:a16="http://schemas.microsoft.com/office/drawing/2014/main" id="{3D2CD69E-1505-4E68-AB68-CC02F9E7985A}"/>
              </a:ext>
            </a:extLst>
          </p:cNvPr>
          <p:cNvSpPr>
            <a:spLocks noChangeArrowheads="1"/>
          </p:cNvSpPr>
          <p:nvPr/>
        </p:nvSpPr>
        <p:spPr bwMode="auto">
          <a:xfrm>
            <a:off x="286839" y="4303527"/>
            <a:ext cx="2340469" cy="353708"/>
          </a:xfrm>
          <a:prstGeom prst="wedgeRectCallout">
            <a:avLst>
              <a:gd name="adj1" fmla="val -5236"/>
              <a:gd name="adj2" fmla="val 268671"/>
            </a:avLst>
          </a:prstGeom>
          <a:solidFill>
            <a:srgbClr val="FFFFFF"/>
          </a:solidFill>
          <a:ln w="1587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effectLst/>
                <a:latin typeface="UD デジタル 教科書体 NK-R" panose="02020400000000000000" pitchFamily="18" charset="-128"/>
                <a:ea typeface="UD デジタル 教科書体 NK-R" panose="02020400000000000000" pitchFamily="18" charset="-128"/>
                <a:cs typeface="ＭＳ Ｐゴシック" pitchFamily="50" charset="-128"/>
              </a:rPr>
              <a:t>トラクターのタイヤ痕</a:t>
            </a:r>
            <a:endParaRPr kumimoji="1" lang="ja-JP" sz="2000" b="0" i="0" u="none" strike="noStrike" cap="none" normalizeH="0" baseline="0" dirty="0">
              <a:ln>
                <a:noFill/>
              </a:ln>
              <a:effectLst/>
              <a:latin typeface="UD デジタル 教科書体 NK-R" panose="02020400000000000000" pitchFamily="18" charset="-128"/>
              <a:ea typeface="UD デジタル 教科書体 NK-R" panose="02020400000000000000" pitchFamily="18" charset="-128"/>
              <a:cs typeface="ＭＳ Ｐゴシック" pitchFamily="50" charset="-128"/>
            </a:endParaRPr>
          </a:p>
        </p:txBody>
      </p:sp>
      <p:sp>
        <p:nvSpPr>
          <p:cNvPr id="10" name="正方形/長方形 9">
            <a:extLst>
              <a:ext uri="{FF2B5EF4-FFF2-40B4-BE49-F238E27FC236}">
                <a16:creationId xmlns:a16="http://schemas.microsoft.com/office/drawing/2014/main" id="{83D64AB6-728F-4375-8CDA-20F261BA8F8C}"/>
              </a:ext>
            </a:extLst>
          </p:cNvPr>
          <p:cNvSpPr/>
          <p:nvPr/>
        </p:nvSpPr>
        <p:spPr>
          <a:xfrm>
            <a:off x="4289960" y="4833491"/>
            <a:ext cx="4792415" cy="830997"/>
          </a:xfrm>
          <a:prstGeom prst="rect">
            <a:avLst/>
          </a:prstGeom>
        </p:spPr>
        <p:txBody>
          <a:bodyPr wrap="square">
            <a:spAutoFit/>
          </a:bodyPr>
          <a:lstStyle/>
          <a:p>
            <a:r>
              <a:rPr lang="ja-JP" altLang="en-US" sz="2400" dirty="0">
                <a:effectLst/>
                <a:latin typeface="UD デジタル 教科書体 NK-R" panose="02020400000000000000" pitchFamily="18" charset="-128"/>
                <a:ea typeface="UD デジタル 教科書体 NK-R" panose="02020400000000000000" pitchFamily="18" charset="-128"/>
              </a:rPr>
              <a:t>現場は交通量が多く、常時７０</a:t>
            </a:r>
            <a:r>
              <a:rPr lang="en-US" altLang="ja-JP" sz="2400" dirty="0">
                <a:effectLst/>
                <a:latin typeface="UD デジタル 教科書体 NK-R" panose="02020400000000000000" pitchFamily="18" charset="-128"/>
                <a:ea typeface="UD デジタル 教科書体 NK-R" panose="02020400000000000000" pitchFamily="18" charset="-128"/>
              </a:rPr>
              <a:t>km/h</a:t>
            </a:r>
            <a:r>
              <a:rPr lang="ja-JP" altLang="en-US" sz="2400" dirty="0">
                <a:effectLst/>
                <a:latin typeface="UD デジタル 教科書体 NK-R" panose="02020400000000000000" pitchFamily="18" charset="-128"/>
                <a:ea typeface="UD デジタル 教科書体 NK-R" panose="02020400000000000000" pitchFamily="18" charset="-128"/>
              </a:rPr>
              <a:t>前後の速度で走行している</a:t>
            </a:r>
          </a:p>
        </p:txBody>
      </p:sp>
      <p:cxnSp>
        <p:nvCxnSpPr>
          <p:cNvPr id="11" name="直線コネクタ 10">
            <a:extLst>
              <a:ext uri="{FF2B5EF4-FFF2-40B4-BE49-F238E27FC236}">
                <a16:creationId xmlns:a16="http://schemas.microsoft.com/office/drawing/2014/main" id="{67F68783-3680-4E3F-82C0-189F2ACED763}"/>
              </a:ext>
            </a:extLst>
          </p:cNvPr>
          <p:cNvCxnSpPr/>
          <p:nvPr/>
        </p:nvCxnSpPr>
        <p:spPr>
          <a:xfrm>
            <a:off x="394636" y="757915"/>
            <a:ext cx="8354728"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06F550E7-7F33-4D62-910C-D668B66150EC}"/>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8</a:t>
            </a:fld>
            <a:endParaRPr lang="ja-JP" altLang="en-US" dirty="0"/>
          </a:p>
        </p:txBody>
      </p:sp>
      <p:sp>
        <p:nvSpPr>
          <p:cNvPr id="13" name="Rectangle 3">
            <a:extLst>
              <a:ext uri="{FF2B5EF4-FFF2-40B4-BE49-F238E27FC236}">
                <a16:creationId xmlns:a16="http://schemas.microsoft.com/office/drawing/2014/main" id="{11EC15D1-8F97-4E65-9200-1BFCDCBC832F}"/>
              </a:ext>
            </a:extLst>
          </p:cNvPr>
          <p:cNvSpPr>
            <a:spLocks noChangeArrowheads="1"/>
          </p:cNvSpPr>
          <p:nvPr/>
        </p:nvSpPr>
        <p:spPr bwMode="auto">
          <a:xfrm>
            <a:off x="982883" y="199084"/>
            <a:ext cx="6569096" cy="495712"/>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乗用型トラクターの事故事例</a:t>
            </a:r>
            <a:r>
              <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(2)</a:t>
            </a:r>
            <a:endPar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CC2CCE42-683B-4577-BAF1-635C821FC893}"/>
              </a:ext>
            </a:extLst>
          </p:cNvPr>
          <p:cNvSpPr txBox="1"/>
          <p:nvPr/>
        </p:nvSpPr>
        <p:spPr>
          <a:xfrm>
            <a:off x="7664855" y="177128"/>
            <a:ext cx="115312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spTree>
    <p:extLst>
      <p:ext uri="{BB962C8B-B14F-4D97-AF65-F5344CB8AC3E}">
        <p14:creationId xmlns:p14="http://schemas.microsoft.com/office/powerpoint/2010/main" val="12970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明朝"/>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8372</TotalTime>
  <Words>3126</Words>
  <Application>Microsoft Office PowerPoint</Application>
  <PresentationFormat>画面に合わせる (4:3)</PresentationFormat>
  <Paragraphs>375</Paragraphs>
  <Slides>13</Slides>
  <Notes>13</Notes>
  <HiddenSlides>0</HiddenSlides>
  <MMClips>0</MMClips>
  <ScaleCrop>false</ScaleCrop>
  <HeadingPairs>
    <vt:vector size="6" baseType="variant">
      <vt:variant>
        <vt:lpstr>使用されているフォント</vt:lpstr>
      </vt:variant>
      <vt:variant>
        <vt:i4>14</vt:i4>
      </vt:variant>
      <vt:variant>
        <vt:lpstr>テーマ</vt:lpstr>
      </vt:variant>
      <vt:variant>
        <vt:i4>4</vt:i4>
      </vt:variant>
      <vt:variant>
        <vt:lpstr>スライド タイトル</vt:lpstr>
      </vt:variant>
      <vt:variant>
        <vt:i4>13</vt:i4>
      </vt:variant>
    </vt:vector>
  </HeadingPairs>
  <TitlesOfParts>
    <vt:vector size="31" baseType="lpstr">
      <vt:lpstr>ＤＨＰ特太ゴシック体</vt:lpstr>
      <vt:lpstr>HGP創英ﾌﾟﾚｾﾞﾝｽEB</vt:lpstr>
      <vt:lpstr>HGP創英角ｺﾞｼｯｸUB</vt:lpstr>
      <vt:lpstr>HGS創英角ｺﾞｼｯｸUB</vt:lpstr>
      <vt:lpstr>HG丸ｺﾞｼｯｸM-PRO</vt:lpstr>
      <vt:lpstr>UD デジタル 教科書体 NK-R</vt:lpstr>
      <vt:lpstr>UD デジタル 教科書体 NP-B</vt:lpstr>
      <vt:lpstr>游ゴシック</vt:lpstr>
      <vt:lpstr>游ゴシック Light</vt:lpstr>
      <vt:lpstr>Arial</vt:lpstr>
      <vt:lpstr>Calibri</vt:lpstr>
      <vt:lpstr>Calibri Light</vt:lpstr>
      <vt:lpstr>Times New Roman</vt:lpstr>
      <vt:lpstr>Wingdings</vt:lpstr>
      <vt:lpstr>Office テーマ</vt:lpstr>
      <vt:lpstr>2_デザインの設定</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協会</dc:creator>
  <cp:lastModifiedBy>協会 機械化</cp:lastModifiedBy>
  <cp:revision>216</cp:revision>
  <cp:lastPrinted>2023-06-16T04:51:59Z</cp:lastPrinted>
  <dcterms:created xsi:type="dcterms:W3CDTF">2021-08-24T06:45:42Z</dcterms:created>
  <dcterms:modified xsi:type="dcterms:W3CDTF">2023-06-16T05:26:57Z</dcterms:modified>
</cp:coreProperties>
</file>