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86" r:id="rId2"/>
    <p:sldMasterId id="2147483673" r:id="rId3"/>
    <p:sldMasterId id="2147483700" r:id="rId4"/>
  </p:sldMasterIdLst>
  <p:notesMasterIdLst>
    <p:notesMasterId r:id="rId17"/>
  </p:notesMasterIdLst>
  <p:sldIdLst>
    <p:sldId id="1554" r:id="rId5"/>
    <p:sldId id="1646" r:id="rId6"/>
    <p:sldId id="1544" r:id="rId7"/>
    <p:sldId id="1555" r:id="rId8"/>
    <p:sldId id="1504" r:id="rId9"/>
    <p:sldId id="1521" r:id="rId10"/>
    <p:sldId id="1585" r:id="rId11"/>
    <p:sldId id="1511" r:id="rId12"/>
    <p:sldId id="1586" r:id="rId13"/>
    <p:sldId id="1581" r:id="rId14"/>
    <p:sldId id="1564" r:id="rId15"/>
    <p:sldId id="1647"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D2C6B0"/>
    <a:srgbClr val="DDDDDD"/>
    <a:srgbClr val="FF3300"/>
    <a:srgbClr val="5F5F5F"/>
    <a:srgbClr val="80808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838" autoAdjust="0"/>
    <p:restoredTop sz="82339" autoAdjust="0"/>
  </p:normalViewPr>
  <p:slideViewPr>
    <p:cSldViewPr snapToGrid="0">
      <p:cViewPr varScale="1">
        <p:scale>
          <a:sx n="95" d="100"/>
          <a:sy n="95" d="100"/>
        </p:scale>
        <p:origin x="240" y="72"/>
      </p:cViewPr>
      <p:guideLst/>
    </p:cSldViewPr>
  </p:slideViewPr>
  <p:notesTextViewPr>
    <p:cViewPr>
      <p:scale>
        <a:sx n="1" d="1"/>
        <a:sy n="1" d="1"/>
      </p:scale>
      <p:origin x="0" y="0"/>
    </p:cViewPr>
  </p:notesTextViewPr>
  <p:notesViewPr>
    <p:cSldViewPr snapToGrid="0">
      <p:cViewPr varScale="1">
        <p:scale>
          <a:sx n="81" d="100"/>
          <a:sy n="81" d="100"/>
        </p:scale>
        <p:origin x="19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ja-JP" altLang="en-US"/>
              <a:t>事故時の作業種類</a:t>
            </a:r>
            <a:endParaRPr lang="ja-JP"/>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68-43A4-BF14-4E7342C6C2A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68-43A4-BF14-4E7342C6C2A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68-43A4-BF14-4E7342C6C2A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268-43A4-BF14-4E7342C6C2A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268-43A4-BF14-4E7342C6C2A0}"/>
              </c:ext>
            </c:extLst>
          </c:dPt>
          <c:dLbls>
            <c:dLbl>
              <c:idx val="0"/>
              <c:tx>
                <c:rich>
                  <a:bodyPr/>
                  <a:lstStyle/>
                  <a:p>
                    <a:r>
                      <a:rPr lang="ja-JP" altLang="en-US" baseline="0" dirty="0"/>
                      <a:t>通常作業中</a:t>
                    </a:r>
                    <a:r>
                      <a:rPr lang="en-US" altLang="ja-JP" baseline="0" dirty="0"/>
                      <a:t>※,</a:t>
                    </a:r>
                  </a:p>
                  <a:p>
                    <a:r>
                      <a:rPr lang="en-US" altLang="ja-JP" baseline="0" dirty="0"/>
                      <a:t> </a:t>
                    </a:r>
                    <a:fld id="{0861CF61-A2C0-40F0-BD3B-80F1A6FBCA32}" type="VALUE">
                      <a:rPr lang="en-US" altLang="ja-JP" baseline="0"/>
                      <a:pPr/>
                      <a:t>[値]</a:t>
                    </a:fld>
                    <a:endParaRPr lang="en-US" altLang="ja-JP" baseline="0" dirty="0"/>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68-43A4-BF14-4E7342C6C2A0}"/>
                </c:ext>
              </c:extLst>
            </c:dLbl>
            <c:dLbl>
              <c:idx val="1"/>
              <c:layout>
                <c:manualLayout>
                  <c:x val="0.12672592636127861"/>
                  <c:y val="0.11753129868650657"/>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14547764670122112"/>
                      <c:h val="9.0982597241940216E-2"/>
                    </c:manualLayout>
                  </c15:layout>
                </c:ext>
                <c:ext xmlns:c16="http://schemas.microsoft.com/office/drawing/2014/chart" uri="{C3380CC4-5D6E-409C-BE32-E72D297353CC}">
                  <c16:uniqueId val="{00000003-B268-43A4-BF14-4E7342C6C2A0}"/>
                </c:ext>
              </c:extLst>
            </c:dLbl>
            <c:dLbl>
              <c:idx val="2"/>
              <c:layout>
                <c:manualLayout>
                  <c:x val="8.6562369391314217E-2"/>
                  <c:y val="0.12651618677104848"/>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14762483304358162"/>
                      <c:h val="8.6160416120057884E-2"/>
                    </c:manualLayout>
                  </c15:layout>
                </c:ext>
                <c:ext xmlns:c16="http://schemas.microsoft.com/office/drawing/2014/chart" uri="{C3380CC4-5D6E-409C-BE32-E72D297353CC}">
                  <c16:uniqueId val="{00000005-B268-43A4-BF14-4E7342C6C2A0}"/>
                </c:ext>
              </c:extLst>
            </c:dLbl>
            <c:dLbl>
              <c:idx val="3"/>
              <c:layout>
                <c:manualLayout>
                  <c:x val="-3.7545611592648159E-2"/>
                  <c:y val="-1.981308922212143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68-43A4-BF14-4E7342C6C2A0}"/>
                </c:ext>
              </c:extLst>
            </c:dLbl>
            <c:dLbl>
              <c:idx val="4"/>
              <c:layout>
                <c:manualLayout>
                  <c:x val="5.2402450597563412E-2"/>
                  <c:y val="0.10364201417368729"/>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68-43A4-BF14-4E7342C6C2A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ct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前進(運転中)</c:v>
                </c:pt>
                <c:pt idx="1">
                  <c:v>つまり除去</c:v>
                </c:pt>
                <c:pt idx="2">
                  <c:v>周辺作業中</c:v>
                </c:pt>
                <c:pt idx="3">
                  <c:v>点検・手入れ</c:v>
                </c:pt>
                <c:pt idx="4">
                  <c:v>その他・不明</c:v>
                </c:pt>
              </c:strCache>
            </c:strRef>
          </c:cat>
          <c:val>
            <c:numRef>
              <c:f>Sheet1!$B$2:$B$6</c:f>
              <c:numCache>
                <c:formatCode>0.0%</c:formatCode>
                <c:ptCount val="5"/>
                <c:pt idx="0">
                  <c:v>0.73099999999999998</c:v>
                </c:pt>
                <c:pt idx="1">
                  <c:v>0.153</c:v>
                </c:pt>
                <c:pt idx="2">
                  <c:v>4.2999999999999997E-2</c:v>
                </c:pt>
                <c:pt idx="3">
                  <c:v>0.02</c:v>
                </c:pt>
                <c:pt idx="4">
                  <c:v>5.2999999999999999E-2</c:v>
                </c:pt>
              </c:numCache>
            </c:numRef>
          </c:val>
          <c:extLst>
            <c:ext xmlns:c16="http://schemas.microsoft.com/office/drawing/2014/chart" uri="{C3380CC4-5D6E-409C-BE32-E72D297353CC}">
              <c16:uniqueId val="{0000000A-B268-43A4-BF14-4E7342C6C2A0}"/>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515868" y="247512"/>
            <a:ext cx="5739158" cy="4303349"/>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529258" y="4707205"/>
            <a:ext cx="5739158" cy="4971921"/>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679126"/>
            <a:ext cx="2849217" cy="2475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688" y="9679126"/>
            <a:ext cx="2849217" cy="247512"/>
          </a:xfrm>
          <a:prstGeom prst="rect">
            <a:avLst/>
          </a:prstGeom>
        </p:spPr>
        <p:txBody>
          <a:bodyPr vert="horz" lIns="91440" tIns="45720" rIns="91440" bIns="45720" rtlCol="0" anchor="b"/>
          <a:lstStyle>
            <a:lvl1pPr algn="r">
              <a:defRPr sz="1200"/>
            </a:lvl1pPr>
          </a:lstStyle>
          <a:p>
            <a:fld id="{2A4E37F7-8DC7-47D8-A3A2-0E2D3C293678}" type="slidenum">
              <a:rPr kumimoji="1" lang="ja-JP" altLang="en-US" smtClean="0"/>
              <a:t>‹#›</a:t>
            </a:fld>
            <a:endParaRPr kumimoji="1" lang="ja-JP" altLang="en-US"/>
          </a:p>
        </p:txBody>
      </p:sp>
    </p:spTree>
    <p:extLst>
      <p:ext uri="{BB962C8B-B14F-4D97-AF65-F5344CB8AC3E}">
        <p14:creationId xmlns:p14="http://schemas.microsoft.com/office/powerpoint/2010/main" val="33962498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9144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3716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8288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スライドの解説等：太字で表示</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rPr>
              <a:t>読み上げる想定の文章：細字で表示</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rPr>
              <a:t>※</a:t>
            </a:r>
            <a:r>
              <a:rPr kumimoji="1" lang="ja-JP" altLang="en-US" sz="1400" b="0" i="0" u="none" strike="noStrike" kern="1200" cap="none" spc="0" normalizeH="0" baseline="0" noProof="0" dirty="0">
                <a:ln>
                  <a:noFill/>
                </a:ln>
                <a:solidFill>
                  <a:prstClr val="black"/>
                </a:solidFill>
                <a:effectLst/>
                <a:uLnTx/>
                <a:uFillTx/>
              </a:rPr>
              <a:t>　ただしあくまで参考としての記述であり、これをそのまま読み上げるのではなく、自らの表現でお話し下さい。</a:t>
            </a:r>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短縮バージョンの本スライドは表紙を除き１１枚で、研修に用いると１５分程度と目されます。</a:t>
            </a: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0</a:t>
            </a:fld>
            <a:endParaRPr kumimoji="1" lang="ja-JP" altLang="en-US"/>
          </a:p>
        </p:txBody>
      </p:sp>
    </p:spTree>
    <p:extLst>
      <p:ext uri="{BB962C8B-B14F-4D97-AF65-F5344CB8AC3E}">
        <p14:creationId xmlns:p14="http://schemas.microsoft.com/office/powerpoint/2010/main" val="28811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9</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服装・装備が重要なことの説明</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回転刃対策、飛散物対策の</a:t>
            </a:r>
            <a:r>
              <a:rPr lang="en-US" altLang="ja-JP" dirty="0"/>
              <a:t>2</a:t>
            </a:r>
            <a:r>
              <a:rPr lang="ja-JP" altLang="en-US" dirty="0"/>
              <a:t>つがあり、刈払機は他の機械と比べてもより服装・防護具が重要である。スライドのようなものを身につける。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p>
        </p:txBody>
      </p:sp>
    </p:spTree>
    <p:extLst>
      <p:ext uri="{BB962C8B-B14F-4D97-AF65-F5344CB8AC3E}">
        <p14:creationId xmlns:p14="http://schemas.microsoft.com/office/powerpoint/2010/main" val="154659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安全指導講習等の開催状況の紹介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刈払機は、農業以外にも広く使われることもあり、スライド本文で述べているような労働安全対策の対象として取り扱われている。このため全国で広く講習会等が行われており、農業者も参加するとよい。</a:t>
            </a:r>
            <a:endParaRPr kumimoji="1" lang="en-US" altLang="ja-JP" dirty="0"/>
          </a:p>
          <a:p>
            <a:endParaRPr lang="en-US" altLang="ja-JP" dirty="0"/>
          </a:p>
          <a:p>
            <a:r>
              <a:rPr kumimoji="1" lang="ja-JP" altLang="en-US" dirty="0"/>
              <a:t>　特に危険な機械であることに鑑み、本文中にあるように、これ以外の講習会でもいいので何らかのものに参加してから刈払機を使うようにする。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10</a:t>
            </a:fld>
            <a:endParaRPr kumimoji="1" lang="ja-JP" altLang="en-US"/>
          </a:p>
        </p:txBody>
      </p:sp>
    </p:spTree>
    <p:extLst>
      <p:ext uri="{BB962C8B-B14F-4D97-AF65-F5344CB8AC3E}">
        <p14:creationId xmlns:p14="http://schemas.microsoft.com/office/powerpoint/2010/main" val="80371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3413" y="195263"/>
            <a:ext cx="5588000" cy="4191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エピローグ的スライドであり、</a:t>
            </a: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項目の標語的なものを紹介</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本十訓は最近、全国的な農作業安全指導者養成の研修が行われたときに作成されたもの。刈払機だけを対象としたものではないが、ほとんどの項目は刈払機に当てはまるものとなっており、参考にしてほし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a:defRPr/>
            </a:pPr>
            <a:endParaRPr lang="en-US" altLang="ja-JP" dirty="0"/>
          </a:p>
          <a:p>
            <a:pPr>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4E37F7-8DC7-47D8-A3A2-0E2D3C2936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045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a:xfrm>
            <a:off x="529258" y="4707206"/>
            <a:ext cx="5739158" cy="50661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農水省事故調査データ</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rPr>
              <a:t>　農作業死亡事故の約</a:t>
            </a:r>
            <a:r>
              <a:rPr kumimoji="1" lang="en-US" altLang="ja-JP" sz="1400" b="0" i="0" u="none" strike="noStrike" kern="1200" cap="none" spc="0" normalizeH="0" baseline="0" noProof="0" dirty="0">
                <a:ln>
                  <a:noFill/>
                </a:ln>
                <a:solidFill>
                  <a:prstClr val="black"/>
                </a:solidFill>
                <a:effectLst/>
                <a:uLnTx/>
                <a:uFillTx/>
              </a:rPr>
              <a:t>3</a:t>
            </a:r>
            <a:r>
              <a:rPr kumimoji="1" lang="ja-JP" altLang="en-US" sz="1400" b="0" i="0" u="none" strike="noStrike" kern="1200" cap="none" spc="0" normalizeH="0" baseline="0" noProof="0" dirty="0">
                <a:ln>
                  <a:noFill/>
                </a:ln>
                <a:solidFill>
                  <a:prstClr val="black"/>
                </a:solidFill>
                <a:effectLst/>
                <a:uLnTx/>
                <a:uFillTx/>
              </a:rPr>
              <a:t>／</a:t>
            </a:r>
            <a:r>
              <a:rPr kumimoji="1" lang="en-US" altLang="ja-JP" sz="1400" b="0" i="0" u="none" strike="noStrike" kern="1200" cap="none" spc="0" normalizeH="0" baseline="0" noProof="0" dirty="0">
                <a:ln>
                  <a:noFill/>
                </a:ln>
                <a:solidFill>
                  <a:prstClr val="black"/>
                </a:solidFill>
                <a:effectLst/>
                <a:uLnTx/>
                <a:uFillTx/>
              </a:rPr>
              <a:t>4</a:t>
            </a:r>
            <a:r>
              <a:rPr kumimoji="1" lang="ja-JP" altLang="en-US" sz="1400" b="0" i="0" u="none" strike="noStrike" kern="1200" cap="none" spc="0" normalizeH="0" baseline="0" noProof="0" dirty="0">
                <a:ln>
                  <a:noFill/>
                </a:ln>
                <a:solidFill>
                  <a:prstClr val="black"/>
                </a:solidFill>
                <a:effectLst/>
                <a:uLnTx/>
                <a:uFillTx/>
              </a:rPr>
              <a:t>が農業機械によるもの。機種別では乗用型トラクターがいちばん多く、次いで歩行型トラクター、農用運搬車。</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rPr>
              <a:t>　ただし刈払機による死亡事故も</a:t>
            </a:r>
            <a:r>
              <a:rPr kumimoji="1" lang="en-US" altLang="ja-JP" sz="1400" b="0" i="0" u="none" strike="noStrike" kern="1200" cap="none" spc="0" normalizeH="0" baseline="0" noProof="0" dirty="0">
                <a:ln>
                  <a:noFill/>
                </a:ln>
                <a:solidFill>
                  <a:prstClr val="black"/>
                </a:solidFill>
                <a:effectLst/>
                <a:uLnTx/>
                <a:uFillTx/>
              </a:rPr>
              <a:t>11</a:t>
            </a:r>
            <a:r>
              <a:rPr kumimoji="1" lang="ja-JP" altLang="en-US" sz="1400" b="0" i="0" u="none" strike="noStrike" kern="1200" cap="none" spc="0" normalizeH="0" baseline="0" noProof="0" dirty="0">
                <a:ln>
                  <a:noFill/>
                </a:ln>
                <a:solidFill>
                  <a:prstClr val="black"/>
                </a:solidFill>
                <a:effectLst/>
                <a:uLnTx/>
                <a:uFillTx/>
              </a:rPr>
              <a:t>人と決して無視できない数発生している。</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rPr>
              <a:t>　なお、本調査ではデータがないので詳細は分からないが、刈払機の死亡事故は作業者本人でなく他人を死亡させてしまうことがままあり、大変悲劇的。</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a:t>
            </a:fld>
            <a:endParaRPr kumimoji="1" lang="ja-JP" altLang="en-US"/>
          </a:p>
        </p:txBody>
      </p:sp>
    </p:spTree>
    <p:extLst>
      <p:ext uri="{BB962C8B-B14F-4D97-AF65-F5344CB8AC3E}">
        <p14:creationId xmlns:p14="http://schemas.microsoft.com/office/powerpoint/2010/main" val="267909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a:xfrm>
            <a:off x="529258" y="4707205"/>
            <a:ext cx="5739158" cy="4971783"/>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ケガを含む刈払機の事故データ</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前ページスライドのとおり決して無視できない数の死亡事故も発生しているが、それ以上に多いのが傷害事故で、ケガの原因機種としては刈払機が一番多いと思われる。</a:t>
            </a:r>
            <a:endParaRPr kumimoji="1" lang="en-US" altLang="ja-JP" dirty="0"/>
          </a:p>
          <a:p>
            <a:endParaRPr kumimoji="1" lang="en-US" altLang="ja-JP" dirty="0"/>
          </a:p>
          <a:p>
            <a:r>
              <a:rPr kumimoji="1" lang="ja-JP" altLang="en-US" dirty="0"/>
              <a:t>　死亡事故と異なり、傷害事故は全国統計がないので正確なことは不明であるが、</a:t>
            </a:r>
            <a:r>
              <a:rPr kumimoji="1" lang="en-US" altLang="ja-JP" dirty="0"/>
              <a:t>JA</a:t>
            </a:r>
            <a:r>
              <a:rPr kumimoji="1" lang="ja-JP" altLang="en-US" dirty="0"/>
              <a:t>共済連から共済支払いのあった事故件数が公表されている。過去４年の累計を示したスライドのグラフでは「乗用トラクタ」が最多となっているが、赤枠で囲った「草刈機（不明）」のうちかなりの数が刈払機と推定され、これと「刈払機」を合計すると「乗用トラクタ」を超え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en-US" altLang="ja-JP" dirty="0"/>
          </a:p>
          <a:p>
            <a:endParaRPr lang="en-US" altLang="ja-JP" dirty="0"/>
          </a:p>
          <a:p>
            <a:endParaRPr kumimoji="1"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2</a:t>
            </a:fld>
            <a:endParaRPr kumimoji="1" lang="ja-JP" altLang="en-US"/>
          </a:p>
        </p:txBody>
      </p:sp>
    </p:spTree>
    <p:extLst>
      <p:ext uri="{BB962C8B-B14F-4D97-AF65-F5344CB8AC3E}">
        <p14:creationId xmlns:p14="http://schemas.microsoft.com/office/powerpoint/2010/main" val="352040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どのような作業時が多いか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前ページと同じ</a:t>
            </a:r>
            <a:r>
              <a:rPr kumimoji="1" lang="en-US" altLang="ja-JP" dirty="0"/>
              <a:t>JA</a:t>
            </a:r>
            <a:r>
              <a:rPr kumimoji="1" lang="ja-JP" altLang="en-US" dirty="0"/>
              <a:t>共済連資料によると、約３／４が「通常作業中」に発生しており、普通の草刈り時のキックバックや飛散物による事故が多いことが見て取れる。</a:t>
            </a:r>
            <a:endParaRPr kumimoji="1" lang="en-US" altLang="ja-JP" dirty="0"/>
          </a:p>
          <a:p>
            <a:endParaRPr kumimoji="1" lang="en-US" altLang="ja-JP" dirty="0"/>
          </a:p>
          <a:p>
            <a:r>
              <a:rPr kumimoji="1" lang="ja-JP" altLang="en-US" dirty="0"/>
              <a:t>　ついで多いのが「つまり除去」で、刈刃にからまった草を取り除くときであるが、この場合の事故の多数はエンジン停止をしなかったことによると推定される。</a:t>
            </a:r>
            <a:endParaRPr kumimoji="1" lang="en-US" altLang="ja-JP" dirty="0"/>
          </a:p>
          <a:p>
            <a:endParaRPr kumimoji="1" lang="en-US" altLang="ja-JP" dirty="0"/>
          </a:p>
          <a:p>
            <a:r>
              <a:rPr kumimoji="1" lang="ja-JP" altLang="en-US" dirty="0"/>
              <a:t>　両者合わせると約９割と、刈払機の事故原因はほぼこの２つに集約される。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3</a:t>
            </a:fld>
            <a:endParaRPr kumimoji="1" lang="ja-JP" altLang="en-US"/>
          </a:p>
        </p:txBody>
      </p:sp>
    </p:spTree>
    <p:extLst>
      <p:ext uri="{BB962C8B-B14F-4D97-AF65-F5344CB8AC3E}">
        <p14:creationId xmlns:p14="http://schemas.microsoft.com/office/powerpoint/2010/main" val="32814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4</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実際の事故事例</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典型的な事故事例と、その防止策を説明する。</a:t>
            </a:r>
            <a:endParaRPr lang="en-US" altLang="ja-JP" dirty="0"/>
          </a:p>
          <a:p>
            <a:endParaRPr lang="en-US" altLang="ja-JP" dirty="0"/>
          </a:p>
          <a:p>
            <a:r>
              <a:rPr lang="ja-JP" altLang="en-US" dirty="0"/>
              <a:t>　本事例は回転刃が土盛りに当たったことによるキックバック</a:t>
            </a:r>
            <a:r>
              <a:rPr lang="en-US" altLang="ja-JP" dirty="0"/>
              <a:t>※</a:t>
            </a:r>
            <a:r>
              <a:rPr lang="ja-JP" altLang="en-US" dirty="0"/>
              <a:t>の事例である。</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　キックバック：硬いものに高速回転する刈刃が当たり、刈払機全体が大きく跳ねること</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p>
        </p:txBody>
      </p:sp>
    </p:spTree>
    <p:extLst>
      <p:ext uri="{BB962C8B-B14F-4D97-AF65-F5344CB8AC3E}">
        <p14:creationId xmlns:p14="http://schemas.microsoft.com/office/powerpoint/2010/main" val="208952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5</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a:xfrm>
            <a:off x="529257" y="4551363"/>
            <a:ext cx="5930919" cy="5269531"/>
          </a:xfrm>
        </p:spPr>
        <p:txBody>
          <a:bodyPr/>
          <a:lstStyle/>
          <a:p>
            <a:r>
              <a:rPr kumimoji="1" lang="ja-JP" altLang="en-US" sz="1200" dirty="0">
                <a:latin typeface="HGP創英角ｺﾞｼｯｸUB" panose="020B0900000000000000" pitchFamily="50" charset="-128"/>
                <a:ea typeface="HGP創英角ｺﾞｼｯｸUB" panose="020B0900000000000000" pitchFamily="50" charset="-128"/>
              </a:rPr>
              <a:t>実際の事故事例　要因</a:t>
            </a:r>
            <a:endParaRPr kumimoji="1" lang="en-US" altLang="ja-JP" sz="1100" dirty="0"/>
          </a:p>
          <a:p>
            <a:r>
              <a:rPr kumimoji="1" lang="ja-JP" altLang="en-US" sz="1100" dirty="0"/>
              <a:t>　本事例は、キックバックにより回転刃が自分の靴を突き破り、足指粉砕骨折の大ケガを負ったもの。</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　</a:t>
            </a:r>
            <a:r>
              <a:rPr lang="ja-JP" altLang="en-US" sz="1100" dirty="0"/>
              <a:t>本スライド中（発生前）と記載されている項目は、いずれも「ついうっかり」起こしてしまったことではなく、事前に対策をしていれば事故を防げたと考えられる項目である。次のように対策をする。</a:t>
            </a:r>
            <a:endParaRPr lang="en-US" altLang="ja-JP" sz="1100" dirty="0"/>
          </a:p>
          <a:p>
            <a:r>
              <a:rPr kumimoji="1" lang="en-US" altLang="ja-JP" sz="1100" dirty="0"/>
              <a:t>【</a:t>
            </a:r>
            <a:r>
              <a:rPr kumimoji="1" lang="ja-JP" altLang="en-US" sz="1100" dirty="0"/>
              <a:t>機械や器具</a:t>
            </a:r>
            <a:r>
              <a:rPr kumimoji="1" lang="en-US" altLang="ja-JP" sz="1100" dirty="0"/>
              <a:t>】</a:t>
            </a:r>
          </a:p>
          <a:p>
            <a:r>
              <a:rPr kumimoji="1" lang="ja-JP" altLang="en-US" sz="1100" dirty="0"/>
              <a:t>･防護カバーを外していた：飛散物防護カバーはキックバック防止・人体の保護が目的ではないが、それでも付いていれば被害が軽減された可能性がある。</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・背負式</a:t>
            </a:r>
            <a:r>
              <a:rPr kumimoji="1" lang="en-US" altLang="ja-JP" sz="1100" dirty="0"/>
              <a:t>※</a:t>
            </a:r>
            <a:r>
              <a:rPr kumimoji="1" lang="ja-JP" altLang="en-US" sz="1100" dirty="0"/>
              <a:t>だった：盛り土が多いなどキックバックを起こしやすいところでは、相対的に起こしにくい肩掛式を用いる。</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a:t>
            </a:r>
            <a:r>
              <a:rPr kumimoji="1" lang="ja-JP" altLang="en-US" sz="1100" dirty="0"/>
              <a:t>事故現場の環境</a:t>
            </a:r>
            <a:r>
              <a:rPr kumimoji="1" lang="en-US" altLang="ja-JP" sz="11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・土盛りに目印がなかった：キックバックの原因となるようなものは、出来れば除去するか、それが難しければポール等で目印をする。</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・風が強く、寒い日だった：防寒具を整えることはもとより、環境により作業を中止する勇気も必要。事故経験者は「○○だったあのときはやめておけばよかった」と語ることが多い。</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a:t>
            </a:r>
            <a:r>
              <a:rPr kumimoji="1" lang="ja-JP" altLang="en-US" sz="1100" dirty="0"/>
              <a:t>作業・管理</a:t>
            </a:r>
            <a:r>
              <a:rPr kumimoji="1" lang="en-US" altLang="ja-JP" sz="1100" dirty="0"/>
              <a:t>】</a:t>
            </a:r>
          </a:p>
          <a:p>
            <a:pPr>
              <a:defRPr/>
            </a:pPr>
            <a:r>
              <a:rPr kumimoji="1" lang="ja-JP" altLang="en-US" sz="1100" dirty="0"/>
              <a:t>・安全装備の不徹底：鉄板等の入った安全靴であれば、突き破られなかった可能性が高い。</a:t>
            </a:r>
            <a:endParaRPr kumimoji="1" lang="en-US" altLang="ja-JP" sz="1100" dirty="0"/>
          </a:p>
          <a:p>
            <a:pPr>
              <a:defRPr/>
            </a:pPr>
            <a:r>
              <a:rPr kumimoji="1" lang="ja-JP" altLang="en-US" sz="1100" dirty="0"/>
              <a:t>　これに加え、キックバックを起こしやすいような箇所ではナイロンコード刃を用いることも必要。</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・周囲からの周知の不足：刈刃の上側</a:t>
            </a:r>
            <a:r>
              <a:rPr kumimoji="1" lang="en-US" altLang="ja-JP" sz="1100" dirty="0"/>
              <a:t>1</a:t>
            </a:r>
            <a:r>
              <a:rPr kumimoji="1" lang="ja-JP" altLang="en-US" sz="1100" dirty="0"/>
              <a:t>／</a:t>
            </a:r>
            <a:r>
              <a:rPr kumimoji="1" lang="en-US" altLang="ja-JP" sz="1100" dirty="0"/>
              <a:t>3</a:t>
            </a:r>
            <a:r>
              <a:rPr kumimoji="1" lang="ja-JP" altLang="en-US" sz="1100" dirty="0"/>
              <a:t>のみを用いるという正しい使い方をしていれば、キックバックで刃が自分に飛んでくることはない（１１ページ参照）。刈払機使用者全てにそのような知識を得る機会を設定する必要。</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a:t>
            </a:r>
            <a:r>
              <a:rPr kumimoji="1" lang="ja-JP" altLang="en-US" sz="1100" dirty="0"/>
              <a:t>人</a:t>
            </a:r>
            <a:r>
              <a:rPr kumimoji="1" lang="en-US" altLang="ja-JP" sz="11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・正しい作業方法を知らなかった：上記</a:t>
            </a:r>
            <a:r>
              <a:rPr kumimoji="1" lang="en-US" altLang="ja-JP" sz="1100" dirty="0"/>
              <a:t>【</a:t>
            </a:r>
            <a:r>
              <a:rPr kumimoji="1" lang="ja-JP" altLang="en-US" sz="1100" dirty="0"/>
              <a:t>作業・管理</a:t>
            </a:r>
            <a:r>
              <a:rPr kumimoji="1" lang="en-US" altLang="ja-JP" sz="1100" dirty="0"/>
              <a:t>】</a:t>
            </a:r>
            <a:r>
              <a:rPr kumimoji="1" lang="ja-JP" altLang="en-US" sz="1100" dirty="0"/>
              <a:t>２項目目のようなことの知識を得る。</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・安全靴を履いていなかった：上記</a:t>
            </a:r>
            <a:r>
              <a:rPr kumimoji="1" lang="en-US" altLang="ja-JP" sz="1100" dirty="0"/>
              <a:t>【</a:t>
            </a:r>
            <a:r>
              <a:rPr kumimoji="1" lang="ja-JP" altLang="en-US" sz="1100" dirty="0"/>
              <a:t>作業・管理</a:t>
            </a:r>
            <a:r>
              <a:rPr kumimoji="1" lang="en-US" altLang="ja-JP" sz="1100" dirty="0"/>
              <a:t>】</a:t>
            </a:r>
            <a:r>
              <a:rPr kumimoji="1" lang="ja-JP" altLang="en-US" sz="1100" dirty="0"/>
              <a:t>１項目目のようなことの知識を得る。</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・寒さで頭がぼうっとしており、判断力が鈍っていた：そのような自分の状況を認識できるよう心がけるとともに、上記</a:t>
            </a:r>
            <a:r>
              <a:rPr kumimoji="1" lang="en-US" altLang="ja-JP" sz="1100" dirty="0"/>
              <a:t>【</a:t>
            </a:r>
            <a:r>
              <a:rPr kumimoji="1" lang="ja-JP" altLang="en-US" sz="1100" dirty="0"/>
              <a:t>事故現場の環境</a:t>
            </a:r>
            <a:r>
              <a:rPr kumimoji="1" lang="en-US" altLang="ja-JP" sz="1100" dirty="0"/>
              <a:t>】</a:t>
            </a:r>
            <a:r>
              <a:rPr kumimoji="1" lang="ja-JP" altLang="en-US" sz="1100" dirty="0"/>
              <a:t>２項目目のような対応を取る。</a:t>
            </a:r>
            <a:endParaRPr kumimoji="1" lang="en-US" altLang="ja-JP" sz="1050" dirty="0">
              <a:latin typeface="HGP創英角ｺﾞｼｯｸUB" panose="020B0900000000000000" pitchFamily="50" charset="-128"/>
              <a:ea typeface="HGP創英角ｺﾞｼｯｸUB" panose="020B0900000000000000" pitchFamily="50" charset="-128"/>
            </a:endParaRPr>
          </a:p>
          <a:p>
            <a:r>
              <a:rPr kumimoji="1" lang="en-US" altLang="ja-JP" sz="1100" dirty="0">
                <a:latin typeface="HGP創英角ｺﾞｼｯｸUB" panose="020B0900000000000000" pitchFamily="50" charset="-128"/>
                <a:ea typeface="HGP創英角ｺﾞｼｯｸUB" panose="020B0900000000000000" pitchFamily="50" charset="-128"/>
              </a:rPr>
              <a:t>※</a:t>
            </a:r>
            <a:r>
              <a:rPr kumimoji="1" lang="ja-JP" altLang="en-US" sz="1100" dirty="0">
                <a:latin typeface="HGP創英角ｺﾞｼｯｸUB" panose="020B0900000000000000" pitchFamily="50" charset="-128"/>
                <a:ea typeface="HGP創英角ｺﾞｼｯｸUB" panose="020B0900000000000000" pitchFamily="50" charset="-128"/>
              </a:rPr>
              <a:t>背負式：刈払機は主幹後部にエンジンが固定されている「肩掛式」と、エンジンを背中に背負う本事例の「背負式」がある。背負式は刈刃部分をより自由に動かしやすいというメリットがあるが、その分キックバックを起こしやすい。</a:t>
            </a:r>
            <a:endParaRPr kumimoji="1" lang="en-US" altLang="ja-JP" sz="1100"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p>
          <a:p>
            <a:endParaRPr lang="ja-JP" altLang="ja-JP" dirty="0"/>
          </a:p>
        </p:txBody>
      </p:sp>
    </p:spTree>
    <p:extLst>
      <p:ext uri="{BB962C8B-B14F-4D97-AF65-F5344CB8AC3E}">
        <p14:creationId xmlns:p14="http://schemas.microsoft.com/office/powerpoint/2010/main" val="368817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6</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事例への対策</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本文にあるように、障害物の多いところでは面倒がらずに刈刃を替え（あるいは複数の刈払機を使い分け）、ナイロンコードを用いるようにする。ただし跳ね石等はチップソーよりむしろ多いことを知っておく必要があ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p>
        </p:txBody>
      </p:sp>
    </p:spTree>
    <p:extLst>
      <p:ext uri="{BB962C8B-B14F-4D97-AF65-F5344CB8AC3E}">
        <p14:creationId xmlns:p14="http://schemas.microsoft.com/office/powerpoint/2010/main" val="182463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8381F-B27C-447A-8F17-3C975BBC4ABC}" type="slidenum">
              <a:rPr lang="en-US" altLang="ja-JP"/>
              <a:pPr/>
              <a:t>7</a:t>
            </a:fld>
            <a:endParaRPr lang="en-US" altLang="ja-JP"/>
          </a:p>
        </p:txBody>
      </p:sp>
      <p:sp>
        <p:nvSpPr>
          <p:cNvPr id="190466" name="Rectangle 2"/>
          <p:cNvSpPr>
            <a:spLocks noGrp="1" noRot="1" noChangeAspect="1" noChangeArrowheads="1" noTextEdit="1"/>
          </p:cNvSpPr>
          <p:nvPr>
            <p:ph type="sldImg"/>
          </p:nvPr>
        </p:nvSpPr>
        <p:spPr>
          <a:xfrm>
            <a:off x="515938" y="247650"/>
            <a:ext cx="5738812" cy="4303713"/>
          </a:xfrm>
          <a:ln/>
        </p:spPr>
      </p:sp>
      <p:sp>
        <p:nvSpPr>
          <p:cNvPr id="190467"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事例への対策</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キックバック対策、飛散物対策等を考え合わせて、刈刃の図の位置のみを用いて刈るようにする。左側のみを用いるということで、棹を右側に振るときは草を刈らない。</a:t>
            </a:r>
            <a:endParaRPr lang="en-US" altLang="ja-JP" dirty="0"/>
          </a:p>
          <a:p>
            <a:endParaRPr lang="en-US" altLang="ja-JP" dirty="0"/>
          </a:p>
          <a:p>
            <a:r>
              <a:rPr lang="ja-JP" altLang="en-US" dirty="0">
                <a:latin typeface="HGP創英角ｺﾞｼｯｸUB" panose="020B0900000000000000" pitchFamily="50" charset="-128"/>
                <a:ea typeface="HGP創英角ｺﾞｼｯｸUB" panose="020B0900000000000000" pitchFamily="50" charset="-128"/>
              </a:rPr>
              <a:t>キックバック対策：</a:t>
            </a:r>
            <a:r>
              <a:rPr lang="ja-JP" altLang="en-US" dirty="0"/>
              <a:t>歯の回転方向からいって、右側が硬いものにあたると回転刃部分が自分の方へ飛んでくるが、左側だと自分から離れる方に飛ぶ。</a:t>
            </a:r>
            <a:endParaRPr lang="en-US" altLang="ja-JP" dirty="0"/>
          </a:p>
          <a:p>
            <a:endParaRPr lang="en-US" altLang="ja-JP" dirty="0"/>
          </a:p>
          <a:p>
            <a:r>
              <a:rPr lang="ja-JP" altLang="en-US" dirty="0">
                <a:latin typeface="HGP創英角ｺﾞｼｯｸUB" panose="020B0900000000000000" pitchFamily="50" charset="-128"/>
                <a:ea typeface="HGP創英角ｺﾞｼｯｸUB" panose="020B0900000000000000" pitchFamily="50" charset="-128"/>
              </a:rPr>
              <a:t>飛散物対策：</a:t>
            </a:r>
            <a:r>
              <a:rPr lang="ja-JP" altLang="en-US" dirty="0"/>
              <a:t>左下部分を用いると、飛散物が自分の方へ飛んでくる。</a:t>
            </a:r>
            <a:endParaRPr lang="en-US" altLang="ja-JP" dirty="0"/>
          </a:p>
          <a:p>
            <a:r>
              <a:rPr lang="ja-JP" altLang="en-US" dirty="0"/>
              <a:t>　加えて、刈った草が飛散物防護カバーに絡まりやすい。</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lang="en-US" altLang="ja-JP" dirty="0"/>
          </a:p>
          <a:p>
            <a:endParaRPr lang="ja-JP" altLang="ja-JP" dirty="0"/>
          </a:p>
        </p:txBody>
      </p:sp>
    </p:spTree>
    <p:extLst>
      <p:ext uri="{BB962C8B-B14F-4D97-AF65-F5344CB8AC3E}">
        <p14:creationId xmlns:p14="http://schemas.microsoft.com/office/powerpoint/2010/main" val="175704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8</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刈払機作業は作業開始前の取り組みが大切</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飛散物対策のため作業する場所のゴミなどを取り除いておく、キックバック対策にのためポール・リボン等の目印をするのを、刈払機作業の基本とする必要。</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p>
        </p:txBody>
      </p:sp>
    </p:spTree>
    <p:extLst>
      <p:ext uri="{BB962C8B-B14F-4D97-AF65-F5344CB8AC3E}">
        <p14:creationId xmlns:p14="http://schemas.microsoft.com/office/powerpoint/2010/main" val="124792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86021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BC8704-A42D-48FC-B847-672105903385}"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4378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55350B-4DAC-4F27-91ED-1837A493CF23}"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72645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EC5EA6-2ED0-4E5A-8E03-CA0C0EFDB777}"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629487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76A993-E37D-4F8D-B8E8-12BB7CA97CA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7719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3B3C810A-4C6F-42BC-A11B-21AF470B5C38}"/>
              </a:ext>
            </a:extLst>
          </p:cNvPr>
          <p:cNvSpPr txBox="1">
            <a:spLocks/>
          </p:cNvSpPr>
          <p:nvPr userDrawn="1"/>
        </p:nvSpPr>
        <p:spPr>
          <a:xfrm>
            <a:off x="6050281" y="6382225"/>
            <a:ext cx="3001898"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2C53D3-970A-42D4-AB58-FB9ECE84B224}" type="slidenum">
              <a:rPr kumimoji="1" lang="ja-JP" altLang="en-US" sz="2000" smtClean="0">
                <a:solidFill>
                  <a:schemeClr val="tx1"/>
                </a:solidFill>
              </a:rPr>
              <a:pPr/>
              <a:t>‹#›</a:t>
            </a:fld>
            <a:endParaRPr kumimoji="1" lang="ja-JP" altLang="en-US" sz="2000" dirty="0">
              <a:solidFill>
                <a:schemeClr val="tx1"/>
              </a:solidFill>
            </a:endParaRPr>
          </a:p>
        </p:txBody>
      </p:sp>
    </p:spTree>
    <p:extLst>
      <p:ext uri="{BB962C8B-B14F-4D97-AF65-F5344CB8AC3E}">
        <p14:creationId xmlns:p14="http://schemas.microsoft.com/office/powerpoint/2010/main" val="111488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B41F3-8372-A146-E835-6A60E35CD47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CA9151-FFC7-0098-8F4F-0B56ECC3546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F495C92-58D0-98B3-61B6-2EA47BB4447B}"/>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2DAB4FC6-9C68-C218-E43F-9FD4F09107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DC10B1-40EE-245D-87D6-EF02A5013C36}"/>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51045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F8819D-F687-0341-394E-8066B6A9A6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579ABF-9D97-2426-AF50-672FD4F611C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1090AB-423D-90EE-4B25-5EDCDCF64553}"/>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5865C097-DF69-39EF-D0A2-16788FE4F2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47E297-6224-1DA3-46B8-58D2E99257EB}"/>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202848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488E8-BECD-491F-AAF1-0E1D0B3A4AA8}"/>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00F8C8-DACE-2755-AA8A-F62E2A3F988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0BDA229-D6CB-030F-B050-78FB119AD6A5}"/>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82A50D32-AAC2-A72B-6F36-202EEB01C9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2685FD-8B3B-BFB9-610B-E6F34C21CFCE}"/>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06940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11734-98D9-B428-7463-E0F39B84AD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5A0FA7-698B-4487-6B9E-73A643668DB6}"/>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8E7B92B-BD3B-19B0-5A4D-937BD5C2A333}"/>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3EA785-3AA5-51B7-E69F-202A2B8FCADE}"/>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60E3B57F-FD98-D067-7BD8-1CFFD8BAE4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0D40BA-E34B-3C29-50A2-FCE50AD7C510}"/>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4542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E15822-A287-A6E3-B409-19B005B1969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C6109C-029D-FCF0-1749-69CC88026D8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7F60769-920D-CB90-E876-156E20538A88}"/>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9DBEB0-C0BD-7A94-EAD7-56CD77D7C1B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35953E-3759-A1C3-226D-4961860DA785}"/>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B89D3FA-4F1A-8709-A78F-3BEFF30A1FB9}"/>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8" name="フッター プレースホルダー 7">
            <a:extLst>
              <a:ext uri="{FF2B5EF4-FFF2-40B4-BE49-F238E27FC236}">
                <a16:creationId xmlns:a16="http://schemas.microsoft.com/office/drawing/2014/main" id="{32901D57-56D5-5D1A-4816-78EE73E74D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47834F5-48C2-A007-144D-B9F3B5EC1997}"/>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226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2720897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E9B045-73D4-5338-352E-44ED33DD8C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B38FF6-E3F0-6125-2E44-4BC106EDB8D0}"/>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3CD5E127-167F-B7DD-9CDE-AE7DC5215AD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7BE145-FA24-E55F-A34D-932699B70689}"/>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466534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4CE4EE-BFCE-2162-BFB5-A69BE85E022B}"/>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3" name="フッター プレースホルダー 2">
            <a:extLst>
              <a:ext uri="{FF2B5EF4-FFF2-40B4-BE49-F238E27FC236}">
                <a16:creationId xmlns:a16="http://schemas.microsoft.com/office/drawing/2014/main" id="{5DC6EA02-0A87-A52E-4B80-88B1D10C19C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7E1FBE-1F79-D4BD-9FE6-8DB0CEA3F40A}"/>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71286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B06D09-B909-3CDC-5D4B-0B92C07DB62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271F46-D545-BEF7-84C2-8CA4103A6EF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6032F2-9486-9479-8F7C-9353C02AE6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0A36C5-7E17-B680-4D35-903B63B9EF3C}"/>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5F0B5220-5AD6-F715-58F0-0AE1A428F3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C65C0C-FBD9-20CB-FE8B-E11E04E2896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948314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D2B0B6-C980-C178-4DCA-72E2BA0C2C10}"/>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7CE2700-28AF-4A9E-D596-474E70ADD54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198A804-9734-869B-1A8B-8DF2FAA662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5CC9D2F-00CD-39FB-B167-F3FB4D394DE8}"/>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95590FD7-D890-38D5-FE12-D3AFDCA39E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A25B3B-B5A0-7401-1756-13A886E32E64}"/>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003290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1A17F-6D77-29AA-F43F-A665014A28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8295A32-BA72-1E04-E066-24A358AD608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E24929-7E9E-C797-41A6-883EE84F8B1D}"/>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AFD8496B-5A28-BD74-BF35-C01B2D5AAC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0EBEED-B026-319C-3C32-962BBAE101E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93546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77B3D29-4644-EB06-90B3-48703D49074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C205063-2C33-37F1-9359-35E40A4367DE}"/>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75E33D-D52A-EDB1-9796-89F3C8FC8D3F}"/>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D932DD4F-D5B6-E4FF-132D-1B67632269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038163-F3BD-AC9F-2486-A3C0F361B8CD}"/>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539786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6BEC5C-16CF-3C6F-1FD3-1DBB41A533A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91E82ED-B649-8DF1-CB5B-B2037DC829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67C5390-E7DB-0C61-3E52-B0143A3EE0AA}"/>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96236D6B-02E1-0642-7CC3-5980E63850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9E0DC1-530A-6B59-BB4C-71543EBF1DCC}"/>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91918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DAE0C-0E67-011A-288D-A079215A0A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BCBD03-A28F-F244-FBDB-C74B3AC6E2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BE8769-EBF6-4622-E1CC-245857E1DC0B}"/>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06DB6843-9FD1-C6C1-5080-944C20DE5C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DF2687-1B9B-6233-5E8C-70B3E0E7ADD9}"/>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761018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E0390-381D-D135-1ACD-C1D0FA88C49C}"/>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FB72D3-177F-A8E6-A55C-E14E4CF65B1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3F752C-83EB-6888-5FD2-B5613D46553D}"/>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5A90015A-5E50-2B9D-9601-F8BE532393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6C785D-D27F-7EAB-0B21-CB89AECB95F2}"/>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88202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D2C396-0DBE-8C80-36A6-CFF12AD2E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6A9472-A50B-719E-A606-E822CB2E92F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5390132-2377-EBC3-7C76-44F36C65E84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17E8D8C-8DB7-4EDE-E23E-79EA60922A67}"/>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B86483C6-66FD-E9AA-7B3F-FA50EA16FC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3ACA55-BA8B-DFEA-300B-5AC57898EEC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34286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7D055-0C82-28B3-0035-750879954E3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F8D045B-3C14-8D33-CE09-BAF4B77A536B}"/>
              </a:ext>
            </a:extLst>
          </p:cNvPr>
          <p:cNvSpPr>
            <a:spLocks noGrp="1"/>
          </p:cNvSpPr>
          <p:nvPr>
            <p:ph type="dt" sz="half" idx="10"/>
          </p:nvPr>
        </p:nvSpPr>
        <p:spPr/>
        <p:txBody>
          <a:bodyPr/>
          <a:lstStyle/>
          <a:p>
            <a:fld id="{E2462A0B-85DB-4772-841F-863FC5897A72}" type="datetime1">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512AFC34-117D-4DB7-5FFA-84710B56BC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630907-AF79-15BA-BC12-099DFA821411}"/>
              </a:ext>
            </a:extLst>
          </p:cNvPr>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91709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63CA2-DC68-A91B-FAE2-772F247C123D}"/>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1E2BA1-563E-820C-043A-86C16D663B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D3DC98A-73EC-7062-8F58-DD94C06CABC4}"/>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81CBB5E-FBC1-0473-7353-F18285E3762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436103B-F1A0-A944-6CF2-B07A11914E6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4CEF1B-0C5A-8243-7D8E-55DB0F23357B}"/>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8" name="フッター プレースホルダー 7">
            <a:extLst>
              <a:ext uri="{FF2B5EF4-FFF2-40B4-BE49-F238E27FC236}">
                <a16:creationId xmlns:a16="http://schemas.microsoft.com/office/drawing/2014/main" id="{CFB52788-CB24-6207-8D57-7A68B15FE81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A8989B-89DB-2BE4-308D-06B06FBA112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47141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A72E9E-CB77-D7AC-ED30-F8693EE2691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9F6A2E5-D419-90CE-B6BC-1E2BC9E60561}"/>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A6645951-561D-9240-D8E5-06F21CEC594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E7899BE-08A8-7945-5B98-D11FFA5930E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061640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BDB396-5F5D-0B43-A099-73E2EDCA04C5}"/>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3" name="フッター プレースホルダー 2">
            <a:extLst>
              <a:ext uri="{FF2B5EF4-FFF2-40B4-BE49-F238E27FC236}">
                <a16:creationId xmlns:a16="http://schemas.microsoft.com/office/drawing/2014/main" id="{42591673-FC28-ECBA-580D-85458C55A8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B6C3081-730E-DFF7-7810-840CA44E1C05}"/>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970286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5C05C-4848-2DB3-543E-353FCDFB778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F8D2A8-D4B9-7DED-D3E2-A13094EC22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13DBBE1-8276-78D8-0966-0E993FE341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2DBB78-09A5-B15E-C577-13CBF5C9BD4D}"/>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D90A6921-B0B8-AD27-F2D5-A2200EB191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C195BA-A1CF-13BE-F215-525499F80968}"/>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198025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74FDB-77F6-25B0-30F2-F28CFD8CF12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346731C-AAF8-48A5-E1CF-FE6C50D0D3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03053D6-C08E-7401-4629-1AAAA828E1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FB173E-47B4-5313-1E66-5811C3F961A8}"/>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A5E39296-FC4D-985A-3B9E-6BA609E28B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752485-95DD-6305-37C3-4452AB0C47BB}"/>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99237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9DE8DB-A071-06DF-6016-D1721079D5F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0F99A3-1ED5-72A9-5533-C19DF3D0B9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02E4CA-4E05-E206-E02D-9D20545E8778}"/>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61243BDD-7EB5-8048-ADA7-5D37069E87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60BB50-0750-5C43-CBE2-F529C867108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569898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E6AD-4A60-F87C-3F5F-BF46523F1D0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59F430-17B8-DE96-808B-370806907613}"/>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C120D7-8D1D-157A-4B57-2F38B53A8787}"/>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287ACF3A-5DEC-EB45-6A6A-84AD0E285B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D597BE-0B40-74FB-B414-EF76A2B18A70}"/>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159407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7BD631-414A-425B-50F5-ADD227456A3A}"/>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1B4973E-CEAC-8157-B339-1D7CC4F1DEE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250DA6B-8EEE-AEEF-43D7-29629A153924}"/>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8154A307-BAC2-8D9C-7856-6A7A602A66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713BF5-6597-8190-F279-70F03B1E3078}"/>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925861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F0F0C-9449-FEC7-C535-D6F2A7E57DD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D03A6-D907-4919-8F88-B4598F9B360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DFE7AA-287D-05DF-8CF9-887264FFF724}"/>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06C6FFD0-AEB7-B1FC-8324-98889BF6F9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52F2D3-676A-71AE-217D-17BFF7AFF540}"/>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4071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EEEF2C-7CC6-538A-8FE6-E808981106E5}"/>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EACDDA-506C-0826-EDD4-1D552405980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55B290B-4526-A109-B8D4-28C10DF62F44}"/>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D46A156C-6150-BF0C-B109-DC3DD80A8E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C8B71A-CF30-D222-7967-AE54A21DB85E}"/>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173824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F0474D-C265-4208-AAC2-26185B6A4CF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11721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B8A85-D83E-CA9F-5F9C-FC8CB84CD1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548CE-1C44-F76C-0B7E-52F343E9CC1C}"/>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7B5CD7E-852A-8E86-28B0-FB034242169B}"/>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7C25734-1930-6DD0-1A71-E51DDD67B932}"/>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61FCAA6D-D28E-1871-2C89-46FA49D1AA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4DC88D-3A6D-FA24-93DA-45A4CB396C66}"/>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906883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ED500-F91B-2C2D-1259-70592665D10D}"/>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17D6D2-BEA0-E102-19F0-8CBB2886C24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D7B373C-DD0D-EF4C-5F22-1FF4CE21B36B}"/>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C9CA4F9-FA42-E5B0-A1DF-F1A738BF23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2DD7405-FE0A-65BF-BC8F-B7CFF3BEAC4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0EA094C-1086-1D49-B5AD-CD156215FF44}"/>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8" name="フッター プレースホルダー 7">
            <a:extLst>
              <a:ext uri="{FF2B5EF4-FFF2-40B4-BE49-F238E27FC236}">
                <a16:creationId xmlns:a16="http://schemas.microsoft.com/office/drawing/2014/main" id="{5AE4883E-356E-268B-4966-23E46D53CE1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3E744D1-B476-2E66-7B4F-52E99F5A16B8}"/>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3893543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687F4-6AEA-174A-11C7-3B6F1FC7EEC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F019CF7-0406-988D-F9C6-8E62753E1705}"/>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418F572C-3EEF-B38B-E002-EED9726A53D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631C299-2722-4FAF-7EC3-A66A14E46B3B}"/>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1846353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743213F-E4F0-9973-C285-10FAE1AB5E72}"/>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3" name="フッター プレースホルダー 2">
            <a:extLst>
              <a:ext uri="{FF2B5EF4-FFF2-40B4-BE49-F238E27FC236}">
                <a16:creationId xmlns:a16="http://schemas.microsoft.com/office/drawing/2014/main" id="{89CEED1C-080F-DCFB-0B3F-D4CEEDAF473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A74DC8-9353-391D-A0B8-7DA08312C5F7}"/>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1802063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677DC3-E2C9-BC02-8F48-3FAF3978AD92}"/>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5CB94D-97B4-BADB-455C-018AEAFB11D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805AB8-AE6E-21D8-D43D-0CB6D5CCB0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69CDEB-9C79-F35D-2EE4-90671F7E0C5A}"/>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B145AF5D-99A6-3817-E0D2-FB90356145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7E0A2B-4D42-707C-5768-9A3CAEBAB304}"/>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3867961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2660C5-637E-B06D-701E-95B97EE2D04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A5A46B3-5A0C-5560-407F-FF86B6B31D3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127D649-7000-F6C3-4353-742967CDD8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080C90-6E48-D3FE-75E1-025DF08F63DC}"/>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3F92D88B-DAB1-D432-7F01-A92DDE006B2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4A7867-F216-B2D6-F16B-9FEE883FFF90}"/>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1080433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5B40A1-A5B5-2F66-9172-2B4F3846B7B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CBCDB9-0C63-D253-30FD-A37805C8387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EDA408-A398-D386-5DD9-6C4C0D28CF56}"/>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088805C7-6896-505E-8173-72DD6C0896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78996E-33D1-C474-FBC9-6295FFF33D67}"/>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470059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D7A84-6C15-CAF8-0FD8-FBED2DC77561}"/>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2441C14-986D-FA05-FE71-7319CCD872D7}"/>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34B6B4-A96D-69A9-A2F8-2AEFDAEB4CFD}"/>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F5806115-19D7-6533-B016-F24FF870D2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92D177-4F77-4F76-D8A5-569381322CA8}"/>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1191238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6FBB22-EAC5-4037-AF18-6E90426FD5E2}"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80442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038335-FFEF-4BD6-9B4F-285F4805E2D6}"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39889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ABFAA64-D0E5-4824-ADEE-B48DAB2C016E}"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776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835964-20F2-4C85-8A4D-BF230D3579C2}"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9669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8676D-9F70-4950-A3AE-E40A09175627}"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34742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62A0B-85DB-4772-841F-863FC5897A72}"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218724606"/>
      </p:ext>
    </p:extLst>
  </p:cSld>
  <p:clrMap bg1="lt1" tx1="dk1" bg2="lt2" tx2="dk2" accent1="accent1" accent2="accent2" accent3="accent3" accent4="accent4" accent5="accent5" accent6="accent6" hlink="hlink" folHlink="folHlink"/>
  <p:sldLayoutIdLst>
    <p:sldLayoutId id="2147483661" r:id="rId1"/>
    <p:sldLayoutId id="2147483699" r:id="rId2"/>
    <p:sldLayoutId id="2147483685"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DC26B08-1A44-9066-9366-8D87A5EC987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D54CA1-1662-B0BC-7EF9-D0407F418B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378CB0-C188-2732-50E0-365AE2B600D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3207F8FB-CF41-655D-C484-71E82BFACC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80EB813-B982-6EED-9DC6-E97B08B7348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348110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1FE397-F4E8-827D-DB54-E7D29BB4FB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344D3F-67DE-FD05-5690-C9505DED6C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A8B21A-5DB6-3970-5BBA-204CD706E46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F65CA214-8EC8-A764-5E0E-445F48D1CC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847219-8B4A-0735-06F9-4F98F0565F7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2071991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59A8F95-B17A-30F9-24FA-3E0BD73E0B8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168D3F-8855-EAE5-148F-11335844F3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490A33-8A38-F68F-EBD8-E91DC0240FE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3D7CFA53-142D-B589-E322-974DED93F94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94FF940-C429-5DBF-E0E3-60F58927734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3087054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EB0C331-08E9-488B-83B3-5439E38D631D}"/>
              </a:ext>
            </a:extLst>
          </p:cNvPr>
          <p:cNvSpPr/>
          <p:nvPr/>
        </p:nvSpPr>
        <p:spPr>
          <a:xfrm>
            <a:off x="8118440" y="6356351"/>
            <a:ext cx="793820" cy="321547"/>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2C6B0"/>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CD33D8C7-D87E-48FF-A0E1-56E665E02AFC}"/>
              </a:ext>
            </a:extLst>
          </p:cNvPr>
          <p:cNvSpPr txBox="1"/>
          <p:nvPr/>
        </p:nvSpPr>
        <p:spPr>
          <a:xfrm>
            <a:off x="953457" y="1166772"/>
            <a:ext cx="7497207"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農作業安全 研修資料モデル</a:t>
            </a:r>
            <a:endPar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刈払機編</a:t>
            </a:r>
          </a:p>
        </p:txBody>
      </p:sp>
      <p:sp>
        <p:nvSpPr>
          <p:cNvPr id="4" name="スライド番号プレースホルダー 3">
            <a:extLst>
              <a:ext uri="{FF2B5EF4-FFF2-40B4-BE49-F238E27FC236}">
                <a16:creationId xmlns:a16="http://schemas.microsoft.com/office/drawing/2014/main" id="{9A8A9A6C-3F97-CBEE-1E5F-D1D93C7EE0BC}"/>
              </a:ext>
            </a:extLst>
          </p:cNvPr>
          <p:cNvSpPr>
            <a:spLocks noGrp="1"/>
          </p:cNvSpPr>
          <p:nvPr>
            <p:ph type="sldNum" sz="quarter" idx="12"/>
          </p:nvPr>
        </p:nvSpPr>
        <p:spPr>
          <a:xfrm>
            <a:off x="7332157" y="6351924"/>
            <a:ext cx="2057400" cy="365125"/>
          </a:xfrm>
        </p:spPr>
        <p:txBody>
          <a:bodyPr/>
          <a:lstStyle/>
          <a:p>
            <a:fld id="{7CDA0E17-1C9E-4849-95CE-BCC8B3B85E09}" type="slidenum">
              <a:rPr kumimoji="1" lang="ja-JP" altLang="en-US" sz="800" smtClean="0">
                <a:solidFill>
                  <a:schemeClr val="bg1"/>
                </a:solidFill>
              </a:rPr>
              <a:pPr/>
              <a:t>0</a:t>
            </a:fld>
            <a:endParaRPr kumimoji="1" lang="ja-JP" altLang="en-US" sz="800" dirty="0">
              <a:solidFill>
                <a:schemeClr val="bg1"/>
              </a:solidFill>
            </a:endParaRPr>
          </a:p>
        </p:txBody>
      </p:sp>
      <p:sp>
        <p:nvSpPr>
          <p:cNvPr id="6" name="テキスト ボックス 5">
            <a:extLst>
              <a:ext uri="{FF2B5EF4-FFF2-40B4-BE49-F238E27FC236}">
                <a16:creationId xmlns:a16="http://schemas.microsoft.com/office/drawing/2014/main" id="{F8770A0F-0C35-601C-CF4C-20467FD88CAF}"/>
              </a:ext>
            </a:extLst>
          </p:cNvPr>
          <p:cNvSpPr txBox="1"/>
          <p:nvPr/>
        </p:nvSpPr>
        <p:spPr>
          <a:xfrm>
            <a:off x="1745545" y="4079426"/>
            <a:ext cx="5310130" cy="1015663"/>
          </a:xfrm>
          <a:prstGeom prst="rect">
            <a:avLst/>
          </a:prstGeom>
          <a:noFill/>
        </p:spPr>
        <p:txBody>
          <a:bodyPr wrap="square" rtlCol="0">
            <a:spAutoFit/>
          </a:bodyPr>
          <a:lstStyle/>
          <a:p>
            <a:pPr algn="ctr"/>
            <a:r>
              <a:rPr kumimoji="1" lang="ja-JP" altLang="en-US" sz="2000" b="1" dirty="0">
                <a:latin typeface="HG丸ｺﾞｼｯｸM-PRO" panose="020F0600000000000000" pitchFamily="50" charset="-128"/>
                <a:ea typeface="HG丸ｺﾞｼｯｸM-PRO" panose="020F0600000000000000" pitchFamily="50" charset="-128"/>
              </a:rPr>
              <a:t>令和４年度 農作業安全総合対策推進事業</a:t>
            </a:r>
            <a:endParaRPr kumimoji="1" lang="en-US" altLang="ja-JP" sz="2000" b="1" dirty="0">
              <a:latin typeface="HG丸ｺﾞｼｯｸM-PRO" panose="020F0600000000000000" pitchFamily="50" charset="-128"/>
              <a:ea typeface="HG丸ｺﾞｼｯｸM-PRO" panose="020F0600000000000000" pitchFamily="50" charset="-128"/>
            </a:endParaRPr>
          </a:p>
          <a:p>
            <a:pPr algn="ct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一般社団法人 日本農業機械化協会</a:t>
            </a:r>
          </a:p>
        </p:txBody>
      </p:sp>
      <p:sp>
        <p:nvSpPr>
          <p:cNvPr id="7" name="テキスト ボックス 6">
            <a:extLst>
              <a:ext uri="{FF2B5EF4-FFF2-40B4-BE49-F238E27FC236}">
                <a16:creationId xmlns:a16="http://schemas.microsoft.com/office/drawing/2014/main" id="{4652009D-F92B-8B25-C5F5-B0AF4086794D}"/>
              </a:ext>
            </a:extLst>
          </p:cNvPr>
          <p:cNvSpPr txBox="1"/>
          <p:nvPr/>
        </p:nvSpPr>
        <p:spPr>
          <a:xfrm>
            <a:off x="1332413" y="5222365"/>
            <a:ext cx="6136394" cy="1338828"/>
          </a:xfrm>
          <a:prstGeom prst="rect">
            <a:avLst/>
          </a:prstGeom>
          <a:noFill/>
        </p:spPr>
        <p:txBody>
          <a:bodyPr wrap="square" rtlCol="0">
            <a:spAutoFit/>
          </a:bodyPr>
          <a:lstStyle/>
          <a:p>
            <a:r>
              <a:rPr kumimoji="1" lang="ja-JP" altLang="en-US" sz="1400" b="1" dirty="0">
                <a:latin typeface="HG丸ｺﾞｼｯｸM-PRO" panose="020F0600000000000000" pitchFamily="50" charset="-128"/>
                <a:ea typeface="HG丸ｺﾞｼｯｸM-PRO" panose="020F0600000000000000" pitchFamily="50" charset="-128"/>
              </a:rPr>
              <a:t>　本資料は上記農林水産省補助事業により作成したもので、どなたでもご自由にそのまま、または改造してお使いいただけます。基本的には農業者を対象に研修を実施する際の資料を想定して取りまとめました。</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　なお、</a:t>
            </a:r>
            <a:r>
              <a:rPr kumimoji="1" lang="en-US" altLang="ja-JP" sz="1400" b="1" dirty="0">
                <a:latin typeface="HG丸ｺﾞｼｯｸM-PRO" panose="020F0600000000000000" pitchFamily="50" charset="-128"/>
                <a:ea typeface="HG丸ｺﾞｼｯｸM-PRO" panose="020F0600000000000000" pitchFamily="50" charset="-128"/>
              </a:rPr>
              <a:t>PowerPoint</a:t>
            </a:r>
            <a:r>
              <a:rPr kumimoji="1" lang="ja-JP" altLang="en-US" sz="1400" b="1" dirty="0">
                <a:latin typeface="HG丸ｺﾞｼｯｸM-PRO" panose="020F0600000000000000" pitchFamily="50" charset="-128"/>
                <a:ea typeface="HG丸ｺﾞｼｯｸM-PRO" panose="020F0600000000000000" pitchFamily="50" charset="-128"/>
              </a:rPr>
              <a:t>のノート機能を用いて解説等が記載してあります。</a:t>
            </a:r>
            <a:endParaRPr kumimoji="1" lang="en-US" altLang="ja-JP" sz="1400" b="1" dirty="0">
              <a:latin typeface="HG丸ｺﾞｼｯｸM-PRO" panose="020F0600000000000000" pitchFamily="50" charset="-128"/>
              <a:ea typeface="HG丸ｺﾞｼｯｸM-PRO" panose="020F0600000000000000" pitchFamily="50" charset="-128"/>
            </a:endParaRPr>
          </a:p>
          <a:p>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　　　　　　　　</a:t>
            </a:r>
            <a:r>
              <a:rPr kumimoji="1" lang="en-US" altLang="ja-JP" sz="1100" b="1" dirty="0">
                <a:latin typeface="HG丸ｺﾞｼｯｸM-PRO" panose="020F0600000000000000" pitchFamily="50" charset="-128"/>
                <a:ea typeface="HG丸ｺﾞｼｯｸM-PRO" panose="020F0600000000000000" pitchFamily="50" charset="-128"/>
              </a:rPr>
              <a:t>※</a:t>
            </a:r>
            <a:r>
              <a:rPr kumimoji="1" lang="ja-JP" altLang="en-US" sz="1100" b="1" dirty="0">
                <a:latin typeface="HG丸ｺﾞｼｯｸM-PRO" panose="020F0600000000000000" pitchFamily="50" charset="-128"/>
                <a:ea typeface="HG丸ｺﾞｼｯｸM-PRO" panose="020F0600000000000000" pitchFamily="50" charset="-128"/>
              </a:rPr>
              <a:t>有償での配布や有償講座へのご使用はお控え下さい。</a:t>
            </a:r>
          </a:p>
        </p:txBody>
      </p:sp>
      <p:sp>
        <p:nvSpPr>
          <p:cNvPr id="9" name="正方形/長方形 8">
            <a:extLst>
              <a:ext uri="{FF2B5EF4-FFF2-40B4-BE49-F238E27FC236}">
                <a16:creationId xmlns:a16="http://schemas.microsoft.com/office/drawing/2014/main" id="{E9164F93-D3B2-7F58-E580-93E323B283E3}"/>
              </a:ext>
            </a:extLst>
          </p:cNvPr>
          <p:cNvSpPr/>
          <p:nvPr/>
        </p:nvSpPr>
        <p:spPr>
          <a:xfrm>
            <a:off x="1332413" y="5222365"/>
            <a:ext cx="6048888" cy="1338828"/>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070FD67-94E9-D688-2B65-70B8106799C8}"/>
              </a:ext>
            </a:extLst>
          </p:cNvPr>
          <p:cNvSpPr txBox="1"/>
          <p:nvPr/>
        </p:nvSpPr>
        <p:spPr>
          <a:xfrm>
            <a:off x="652007" y="296807"/>
            <a:ext cx="2363432" cy="584775"/>
          </a:xfrm>
          <a:prstGeom prst="rect">
            <a:avLst/>
          </a:prstGeom>
          <a:noFill/>
        </p:spPr>
        <p:txBody>
          <a:bodyPr wrap="square" rtlCol="0">
            <a:spAutoFit/>
          </a:bodyPr>
          <a:lstStyle/>
          <a:p>
            <a:pPr algn="ctr"/>
            <a:r>
              <a:rPr kumimoji="1" lang="ja-JP" altLang="en-US" sz="3200" b="1" dirty="0">
                <a:solidFill>
                  <a:schemeClr val="accent1">
                    <a:lumMod val="75000"/>
                  </a:schemeClr>
                </a:solidFill>
                <a:latin typeface="ＤＨＰ特太ゴシック体" panose="020B0500000000000000" pitchFamily="50" charset="-128"/>
                <a:ea typeface="ＤＨＰ特太ゴシック体" panose="020B0500000000000000" pitchFamily="50" charset="-128"/>
              </a:rPr>
              <a:t>１５分</a:t>
            </a:r>
            <a:r>
              <a:rPr kumimoji="1" lang="en-US" altLang="ja-JP" sz="3200" b="1" dirty="0">
                <a:solidFill>
                  <a:schemeClr val="accent1">
                    <a:lumMod val="75000"/>
                  </a:schemeClr>
                </a:solidFill>
                <a:latin typeface="ＤＨＰ特太ゴシック体" panose="020B0500000000000000" pitchFamily="50" charset="-128"/>
                <a:ea typeface="ＤＨＰ特太ゴシック体" panose="020B0500000000000000" pitchFamily="50" charset="-128"/>
              </a:rPr>
              <a:t>Ver.</a:t>
            </a:r>
            <a:endParaRPr kumimoji="1" lang="en-US" altLang="ja-JP" sz="2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8140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Rectangle 7"/>
          <p:cNvSpPr>
            <a:spLocks noChangeArrowheads="1"/>
          </p:cNvSpPr>
          <p:nvPr/>
        </p:nvSpPr>
        <p:spPr bwMode="auto">
          <a:xfrm>
            <a:off x="813718" y="37478"/>
            <a:ext cx="7110013" cy="732363"/>
          </a:xfrm>
          <a:prstGeom prst="rect">
            <a:avLst/>
          </a:prstGeom>
          <a:noFill/>
          <a:ln w="12700">
            <a:noFill/>
            <a:miter lim="800000"/>
            <a:headEnd type="none" w="sm" len="sm"/>
            <a:tailEnd type="none" w="sm" len="sm"/>
          </a:ln>
          <a:effectLst/>
        </p:spPr>
        <p:txBody>
          <a:bodyPr wrap="square" tIns="118800" bIns="1188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作業時の正しい服装・装備</a:t>
            </a:r>
          </a:p>
        </p:txBody>
      </p:sp>
      <p:pic>
        <p:nvPicPr>
          <p:cNvPr id="13" name="図 12">
            <a:extLst>
              <a:ext uri="{FF2B5EF4-FFF2-40B4-BE49-F238E27FC236}">
                <a16:creationId xmlns:a16="http://schemas.microsoft.com/office/drawing/2014/main" id="{BE7A2647-3E14-4290-AFC7-DC640562F4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268" y="922241"/>
            <a:ext cx="4460318" cy="5862635"/>
          </a:xfrm>
          <a:prstGeom prst="rect">
            <a:avLst/>
          </a:prstGeom>
          <a:noFill/>
          <a:ln>
            <a:noFill/>
          </a:ln>
        </p:spPr>
      </p:pic>
      <p:sp>
        <p:nvSpPr>
          <p:cNvPr id="14" name="吹き出し: 四角形 13">
            <a:extLst>
              <a:ext uri="{FF2B5EF4-FFF2-40B4-BE49-F238E27FC236}">
                <a16:creationId xmlns:a16="http://schemas.microsoft.com/office/drawing/2014/main" id="{FB793876-D8B3-48AF-88E3-2B50CA08AC09}"/>
              </a:ext>
            </a:extLst>
          </p:cNvPr>
          <p:cNvSpPr/>
          <p:nvPr/>
        </p:nvSpPr>
        <p:spPr>
          <a:xfrm>
            <a:off x="6249936" y="1174425"/>
            <a:ext cx="2243738" cy="742178"/>
          </a:xfrm>
          <a:prstGeom prst="wedgeRectCallout">
            <a:avLst>
              <a:gd name="adj1" fmla="val -80080"/>
              <a:gd name="adj2" fmla="val 283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ＭＳ Ｐゴシック" panose="020B0600070205080204" pitchFamily="50" charset="-128"/>
                <a:ea typeface="ＭＳ Ｐゴシック" panose="020B0600070205080204" pitchFamily="50" charset="-128"/>
              </a:rPr>
              <a:t>または、フェイスガード（防災面）</a:t>
            </a:r>
          </a:p>
        </p:txBody>
      </p:sp>
      <p:sp>
        <p:nvSpPr>
          <p:cNvPr id="15" name="吹き出し: 四角形 14">
            <a:extLst>
              <a:ext uri="{FF2B5EF4-FFF2-40B4-BE49-F238E27FC236}">
                <a16:creationId xmlns:a16="http://schemas.microsoft.com/office/drawing/2014/main" id="{3660B0BB-72FA-4161-B805-92CE11311E4E}"/>
              </a:ext>
            </a:extLst>
          </p:cNvPr>
          <p:cNvSpPr/>
          <p:nvPr/>
        </p:nvSpPr>
        <p:spPr>
          <a:xfrm>
            <a:off x="5919778" y="5413892"/>
            <a:ext cx="2694901" cy="916492"/>
          </a:xfrm>
          <a:prstGeom prst="wedgeRectCallout">
            <a:avLst>
              <a:gd name="adj1" fmla="val -69301"/>
              <a:gd name="adj2" fmla="val -2757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ysClr val="windowText" lastClr="000000"/>
                </a:solidFill>
                <a:latin typeface="ＭＳ Ｐゴシック" panose="020B0600070205080204" pitchFamily="50" charset="-128"/>
                <a:ea typeface="ＭＳ Ｐゴシック" panose="020B0600070205080204" pitchFamily="50" charset="-128"/>
              </a:rPr>
              <a:t>刈刃で切らないため、安全靴または安全長靴を履きましょう</a:t>
            </a:r>
          </a:p>
        </p:txBody>
      </p:sp>
      <p:grpSp>
        <p:nvGrpSpPr>
          <p:cNvPr id="2" name="グループ化 1">
            <a:extLst>
              <a:ext uri="{FF2B5EF4-FFF2-40B4-BE49-F238E27FC236}">
                <a16:creationId xmlns:a16="http://schemas.microsoft.com/office/drawing/2014/main" id="{44D2B24F-D133-40D9-AA72-DEDA77D1D841}"/>
              </a:ext>
            </a:extLst>
          </p:cNvPr>
          <p:cNvGrpSpPr/>
          <p:nvPr/>
        </p:nvGrpSpPr>
        <p:grpSpPr>
          <a:xfrm>
            <a:off x="6125620" y="2269564"/>
            <a:ext cx="2866638" cy="2610362"/>
            <a:chOff x="6162101" y="2269564"/>
            <a:chExt cx="2866638" cy="2610362"/>
          </a:xfrm>
        </p:grpSpPr>
        <p:sp>
          <p:nvSpPr>
            <p:cNvPr id="16" name="吹き出し: 四角形 15">
              <a:extLst>
                <a:ext uri="{FF2B5EF4-FFF2-40B4-BE49-F238E27FC236}">
                  <a16:creationId xmlns:a16="http://schemas.microsoft.com/office/drawing/2014/main" id="{380A98AF-64E3-4523-962D-E7C6E09EF392}"/>
                </a:ext>
              </a:extLst>
            </p:cNvPr>
            <p:cNvSpPr/>
            <p:nvPr/>
          </p:nvSpPr>
          <p:spPr>
            <a:xfrm>
              <a:off x="6162101" y="2269564"/>
              <a:ext cx="2866638" cy="2610362"/>
            </a:xfrm>
            <a:prstGeom prst="wedgeRectCallout">
              <a:avLst>
                <a:gd name="adj1" fmla="val -76157"/>
                <a:gd name="adj2" fmla="val 727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2000" dirty="0">
                  <a:solidFill>
                    <a:sysClr val="windowText" lastClr="000000"/>
                  </a:solidFill>
                  <a:latin typeface="ＭＳ Ｐゴシック" panose="020B0600070205080204" pitchFamily="50" charset="-128"/>
                  <a:ea typeface="ＭＳ Ｐゴシック" panose="020B0600070205080204" pitchFamily="50" charset="-128"/>
                </a:rPr>
                <a:t>法面での作業時には外付けスパイクも有効</a:t>
              </a:r>
            </a:p>
          </p:txBody>
        </p:sp>
        <p:pic>
          <p:nvPicPr>
            <p:cNvPr id="17" name="Picture 2" descr="\\ANZENKENFILE2\anzenken\写真\H24年度\120700-11えちご上越対面調査先の再調査\積撮影分\DSC01216.JPG">
              <a:extLst>
                <a:ext uri="{FF2B5EF4-FFF2-40B4-BE49-F238E27FC236}">
                  <a16:creationId xmlns:a16="http://schemas.microsoft.com/office/drawing/2014/main" id="{D31BE72B-B2BA-45CE-AD68-195201377A59}"/>
                </a:ext>
              </a:extLst>
            </p:cNvPr>
            <p:cNvPicPr>
              <a:picLocks noChangeAspect="1" noChangeArrowheads="1"/>
            </p:cNvPicPr>
            <p:nvPr/>
          </p:nvPicPr>
          <p:blipFill>
            <a:blip r:embed="rId4" cstate="print"/>
            <a:srcRect l="13316" t="12291" b="2995"/>
            <a:stretch>
              <a:fillRect/>
            </a:stretch>
          </p:blipFill>
          <p:spPr bwMode="auto">
            <a:xfrm>
              <a:off x="6327439" y="2347996"/>
              <a:ext cx="2535961" cy="1831821"/>
            </a:xfrm>
            <a:prstGeom prst="rect">
              <a:avLst/>
            </a:prstGeom>
            <a:noFill/>
            <a:ln>
              <a:solidFill>
                <a:schemeClr val="bg1"/>
              </a:solidFill>
            </a:ln>
          </p:spPr>
        </p:pic>
      </p:grpSp>
      <p:sp>
        <p:nvSpPr>
          <p:cNvPr id="20" name="吹き出し: 四角形 19">
            <a:extLst>
              <a:ext uri="{FF2B5EF4-FFF2-40B4-BE49-F238E27FC236}">
                <a16:creationId xmlns:a16="http://schemas.microsoft.com/office/drawing/2014/main" id="{DC544CF8-DC30-4035-8B81-B72F7861AFCB}"/>
              </a:ext>
            </a:extLst>
          </p:cNvPr>
          <p:cNvSpPr/>
          <p:nvPr/>
        </p:nvSpPr>
        <p:spPr>
          <a:xfrm>
            <a:off x="116439" y="2391182"/>
            <a:ext cx="2243737" cy="1247284"/>
          </a:xfrm>
          <a:prstGeom prst="wedgeRectCallout">
            <a:avLst>
              <a:gd name="adj1" fmla="val 80409"/>
              <a:gd name="adj2" fmla="val 241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2000" dirty="0">
                <a:solidFill>
                  <a:sysClr val="windowText" lastClr="000000"/>
                </a:solidFill>
                <a:latin typeface="ＭＳ Ｐゴシック" panose="020B0600070205080204" pitchFamily="50" charset="-128"/>
                <a:ea typeface="ＭＳ Ｐゴシック" panose="020B0600070205080204" pitchFamily="50" charset="-128"/>
              </a:rPr>
              <a:t>飛散物等によるケガを防ぐため、皮膚を露出しない</a:t>
            </a:r>
          </a:p>
        </p:txBody>
      </p:sp>
      <p:sp>
        <p:nvSpPr>
          <p:cNvPr id="3" name="スライド番号プレースホルダー 2">
            <a:extLst>
              <a:ext uri="{FF2B5EF4-FFF2-40B4-BE49-F238E27FC236}">
                <a16:creationId xmlns:a16="http://schemas.microsoft.com/office/drawing/2014/main" id="{6B22E88A-29E2-CDAD-294E-EC93C26042F1}"/>
              </a:ext>
            </a:extLst>
          </p:cNvPr>
          <p:cNvSpPr>
            <a:spLocks noGrp="1"/>
          </p:cNvSpPr>
          <p:nvPr>
            <p:ph type="sldNum" sz="quarter" idx="12"/>
          </p:nvPr>
        </p:nvSpPr>
        <p:spPr/>
        <p:txBody>
          <a:bodyPr/>
          <a:lstStyle/>
          <a:p>
            <a:fld id="{7CDA0E17-1C9E-4849-95CE-BCC8B3B85E09}" type="slidenum">
              <a:rPr kumimoji="1" lang="ja-JP" altLang="en-US" smtClean="0"/>
              <a:t>9</a:t>
            </a:fld>
            <a:endParaRPr kumimoji="1" lang="ja-JP" altLang="en-US"/>
          </a:p>
        </p:txBody>
      </p:sp>
      <p:cxnSp>
        <p:nvCxnSpPr>
          <p:cNvPr id="4" name="直線コネクタ 3">
            <a:extLst>
              <a:ext uri="{FF2B5EF4-FFF2-40B4-BE49-F238E27FC236}">
                <a16:creationId xmlns:a16="http://schemas.microsoft.com/office/drawing/2014/main" id="{9290101E-91C9-EEA4-F037-CBF96BE1E4C9}"/>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58179335-C508-4355-4DE2-CCF3A61973B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741" y="3853558"/>
            <a:ext cx="2237011" cy="2667822"/>
          </a:xfrm>
          <a:prstGeom prst="rect">
            <a:avLst/>
          </a:prstGeom>
        </p:spPr>
      </p:pic>
    </p:spTree>
    <p:extLst>
      <p:ext uri="{BB962C8B-B14F-4D97-AF65-F5344CB8AC3E}">
        <p14:creationId xmlns:p14="http://schemas.microsoft.com/office/powerpoint/2010/main" val="160490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FA0FC30-0BEE-4006-B20E-5D9CF8A35A45}"/>
              </a:ext>
            </a:extLst>
          </p:cNvPr>
          <p:cNvSpPr txBox="1">
            <a:spLocks noChangeArrowheads="1"/>
          </p:cNvSpPr>
          <p:nvPr/>
        </p:nvSpPr>
        <p:spPr bwMode="auto">
          <a:xfrm>
            <a:off x="790888" y="54472"/>
            <a:ext cx="7292061"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chemeClr val="accent1">
                    <a:lumMod val="50000"/>
                  </a:schemeClr>
                </a:solidFill>
                <a:effectLst/>
                <a:uLnTx/>
                <a:uFillTx/>
                <a:latin typeface="HGP創英角ｺﾞｼｯｸUB" panose="020B0900000000000000" pitchFamily="50" charset="-128"/>
                <a:ea typeface="HGP創英角ｺﾞｼｯｸUB" panose="020B0900000000000000" pitchFamily="50" charset="-128"/>
                <a:cs typeface="+mj-cs"/>
              </a:rPr>
              <a:t>刈払機の安全衛生教育を受けましょう</a:t>
            </a:r>
          </a:p>
        </p:txBody>
      </p:sp>
      <p:sp>
        <p:nvSpPr>
          <p:cNvPr id="11" name="正方形/長方形 10">
            <a:extLst>
              <a:ext uri="{FF2B5EF4-FFF2-40B4-BE49-F238E27FC236}">
                <a16:creationId xmlns:a16="http://schemas.microsoft.com/office/drawing/2014/main" id="{1DCF45C8-F0EB-4D58-B9E3-773560E29DC7}"/>
              </a:ext>
            </a:extLst>
          </p:cNvPr>
          <p:cNvSpPr/>
          <p:nvPr/>
        </p:nvSpPr>
        <p:spPr>
          <a:xfrm>
            <a:off x="394636" y="810862"/>
            <a:ext cx="8548396" cy="1200329"/>
          </a:xfrm>
          <a:prstGeom prst="rect">
            <a:avLst/>
          </a:prstGeom>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従業員が刈払機で業務を行う場合、事業者（雇い主）は刈払機についての安全衛生教育を受けさせるよう指針が示されています</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（労働省労働基準局長　基発第</a:t>
            </a:r>
            <a:r>
              <a:rPr lang="en-US" altLang="ja-JP" sz="2400" dirty="0">
                <a:latin typeface="HGP創英角ｺﾞｼｯｸUB" panose="020B0900000000000000" pitchFamily="50" charset="-128"/>
                <a:ea typeface="HGP創英角ｺﾞｼｯｸUB" panose="020B0900000000000000" pitchFamily="50" charset="-128"/>
              </a:rPr>
              <a:t>66</a:t>
            </a:r>
            <a:r>
              <a:rPr lang="ja-JP" altLang="en-US" sz="2400" dirty="0">
                <a:latin typeface="HGP創英角ｺﾞｼｯｸUB" panose="020B0900000000000000" pitchFamily="50" charset="-128"/>
                <a:ea typeface="HGP創英角ｺﾞｼｯｸUB" panose="020B0900000000000000" pitchFamily="50" charset="-128"/>
              </a:rPr>
              <a:t>号平成</a:t>
            </a:r>
            <a:r>
              <a:rPr lang="en-US" altLang="ja-JP" sz="2400" dirty="0">
                <a:latin typeface="HGP創英角ｺﾞｼｯｸUB" panose="020B0900000000000000" pitchFamily="50" charset="-128"/>
                <a:ea typeface="HGP創英角ｺﾞｼｯｸUB" panose="020B0900000000000000" pitchFamily="50" charset="-128"/>
              </a:rPr>
              <a:t>12</a:t>
            </a:r>
            <a:r>
              <a:rPr lang="ja-JP" altLang="en-US" sz="2400" dirty="0">
                <a:latin typeface="HGP創英角ｺﾞｼｯｸUB" panose="020B0900000000000000" pitchFamily="50" charset="-128"/>
                <a:ea typeface="HGP創英角ｺﾞｼｯｸUB" panose="020B0900000000000000" pitchFamily="50" charset="-128"/>
              </a:rPr>
              <a:t>年</a:t>
            </a:r>
            <a:r>
              <a:rPr lang="en-US" altLang="ja-JP" sz="2400" dirty="0">
                <a:latin typeface="HGP創英角ｺﾞｼｯｸUB" panose="020B0900000000000000" pitchFamily="50" charset="-128"/>
                <a:ea typeface="HGP創英角ｺﾞｼｯｸUB" panose="020B0900000000000000" pitchFamily="50" charset="-128"/>
              </a:rPr>
              <a:t>2</a:t>
            </a:r>
            <a:r>
              <a:rPr lang="ja-JP" altLang="en-US" sz="2400" dirty="0">
                <a:latin typeface="HGP創英角ｺﾞｼｯｸUB" panose="020B0900000000000000" pitchFamily="50" charset="-128"/>
                <a:ea typeface="HGP創英角ｺﾞｼｯｸUB" panose="020B0900000000000000" pitchFamily="50" charset="-128"/>
              </a:rPr>
              <a:t>月</a:t>
            </a:r>
            <a:r>
              <a:rPr lang="en-US" altLang="ja-JP" sz="2400" dirty="0">
                <a:latin typeface="HGP創英角ｺﾞｼｯｸUB" panose="020B0900000000000000" pitchFamily="50" charset="-128"/>
                <a:ea typeface="HGP創英角ｺﾞｼｯｸUB" panose="020B0900000000000000" pitchFamily="50" charset="-128"/>
              </a:rPr>
              <a:t>16</a:t>
            </a:r>
            <a:r>
              <a:rPr lang="ja-JP" altLang="en-US" sz="2400" dirty="0">
                <a:latin typeface="HGP創英角ｺﾞｼｯｸUB" panose="020B0900000000000000" pitchFamily="50" charset="-128"/>
                <a:ea typeface="HGP創英角ｺﾞｼｯｸUB" panose="020B0900000000000000" pitchFamily="50" charset="-128"/>
              </a:rPr>
              <a:t>日）</a:t>
            </a:r>
            <a:endParaRPr lang="en-US" altLang="ja-JP" sz="2400" dirty="0">
              <a:latin typeface="HGP創英角ｺﾞｼｯｸUB" panose="020B0900000000000000" pitchFamily="50" charset="-128"/>
              <a:ea typeface="HGP創英角ｺﾞｼｯｸUB" panose="020B0900000000000000" pitchFamily="50" charset="-128"/>
            </a:endParaRPr>
          </a:p>
        </p:txBody>
      </p:sp>
      <p:grpSp>
        <p:nvGrpSpPr>
          <p:cNvPr id="4" name="グループ化 3">
            <a:extLst>
              <a:ext uri="{FF2B5EF4-FFF2-40B4-BE49-F238E27FC236}">
                <a16:creationId xmlns:a16="http://schemas.microsoft.com/office/drawing/2014/main" id="{C9FD9C62-45C2-4488-B85E-2FAEB433B05C}"/>
              </a:ext>
            </a:extLst>
          </p:cNvPr>
          <p:cNvGrpSpPr/>
          <p:nvPr/>
        </p:nvGrpSpPr>
        <p:grpSpPr>
          <a:xfrm>
            <a:off x="3024222" y="2020784"/>
            <a:ext cx="5456585" cy="2876152"/>
            <a:chOff x="3597004" y="2424406"/>
            <a:chExt cx="4342057" cy="2898801"/>
          </a:xfrm>
        </p:grpSpPr>
        <p:sp>
          <p:nvSpPr>
            <p:cNvPr id="13" name="正方形/長方形 12">
              <a:extLst>
                <a:ext uri="{FF2B5EF4-FFF2-40B4-BE49-F238E27FC236}">
                  <a16:creationId xmlns:a16="http://schemas.microsoft.com/office/drawing/2014/main" id="{4F1BF78C-0B0E-47C3-A0F7-00D133633D56}"/>
                </a:ext>
              </a:extLst>
            </p:cNvPr>
            <p:cNvSpPr/>
            <p:nvPr/>
          </p:nvSpPr>
          <p:spPr>
            <a:xfrm>
              <a:off x="3597004" y="2764055"/>
              <a:ext cx="4342057" cy="2559152"/>
            </a:xfrm>
            <a:prstGeom prst="rect">
              <a:avLst/>
            </a:prstGeom>
          </p:spPr>
          <p:txBody>
            <a:bodyPr wrap="square">
              <a:spAutoFit/>
            </a:bodyPr>
            <a:lstStyle/>
            <a:p>
              <a:pPr marL="342900" indent="-342900">
                <a:buFont typeface="Wingdings" panose="05000000000000000000"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都道府県の森林組合、建機教習所、労働基準協会等で実施されています</a:t>
              </a:r>
              <a:endParaRPr lang="en-US" altLang="ja-JP" sz="2400" dirty="0">
                <a:latin typeface="HGP創英角ｺﾞｼｯｸUB" panose="020B0900000000000000" pitchFamily="50" charset="-128"/>
                <a:ea typeface="HGP創英角ｺﾞｼｯｸUB" panose="020B0900000000000000" pitchFamily="50" charset="-128"/>
              </a:endParaRPr>
            </a:p>
            <a:p>
              <a:pPr marL="342900" indent="-342900">
                <a:spcBef>
                  <a:spcPts val="600"/>
                </a:spcBef>
                <a:buFont typeface="Wingdings" panose="05000000000000000000"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法人経営では、必ず受講しましょう</a:t>
              </a:r>
              <a:endParaRPr lang="en-US" altLang="ja-JP" sz="2400" dirty="0">
                <a:latin typeface="HGP創英角ｺﾞｼｯｸUB" panose="020B0900000000000000" pitchFamily="50" charset="-128"/>
                <a:ea typeface="HGP創英角ｺﾞｼｯｸUB" panose="020B0900000000000000" pitchFamily="50" charset="-128"/>
              </a:endParaRPr>
            </a:p>
            <a:p>
              <a:pPr marL="342900" indent="-342900">
                <a:spcBef>
                  <a:spcPts val="600"/>
                </a:spcBef>
                <a:buFont typeface="Wingdings" panose="05000000000000000000"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個人農家・その家族も参加できることが多く、ぜひ受講しましょう</a:t>
              </a:r>
              <a:endParaRPr lang="en-US" altLang="ja-JP" sz="2400" dirty="0">
                <a:latin typeface="HGP創英角ｺﾞｼｯｸUB" panose="020B0900000000000000" pitchFamily="50" charset="-128"/>
                <a:ea typeface="HGP創英角ｺﾞｼｯｸUB" panose="020B0900000000000000" pitchFamily="50" charset="-128"/>
              </a:endParaRPr>
            </a:p>
            <a:p>
              <a:pPr marL="342900" indent="-342900">
                <a:spcBef>
                  <a:spcPts val="600"/>
                </a:spcBef>
                <a:buFont typeface="Wingdings" panose="05000000000000000000"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実技を含めた１日（６時間）の講習です</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0" name="矢印: 右 19">
              <a:extLst>
                <a:ext uri="{FF2B5EF4-FFF2-40B4-BE49-F238E27FC236}">
                  <a16:creationId xmlns:a16="http://schemas.microsoft.com/office/drawing/2014/main" id="{01DFBDB7-E28F-419F-B065-1CC8F84F8D9A}"/>
                </a:ext>
              </a:extLst>
            </p:cNvPr>
            <p:cNvSpPr/>
            <p:nvPr/>
          </p:nvSpPr>
          <p:spPr>
            <a:xfrm rot="5400000">
              <a:off x="4603592" y="2104886"/>
              <a:ext cx="251108" cy="890147"/>
            </a:xfrm>
            <a:prstGeom prst="rightArrow">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grpSp>
      <p:sp>
        <p:nvSpPr>
          <p:cNvPr id="2" name="スライド番号プレースホルダー 1">
            <a:extLst>
              <a:ext uri="{FF2B5EF4-FFF2-40B4-BE49-F238E27FC236}">
                <a16:creationId xmlns:a16="http://schemas.microsoft.com/office/drawing/2014/main" id="{4C0AB023-2576-D97F-871D-627DE35FA459}"/>
              </a:ext>
            </a:extLst>
          </p:cNvPr>
          <p:cNvSpPr>
            <a:spLocks noGrp="1"/>
          </p:cNvSpPr>
          <p:nvPr>
            <p:ph type="sldNum" sz="quarter" idx="12"/>
          </p:nvPr>
        </p:nvSpPr>
        <p:spPr/>
        <p:txBody>
          <a:bodyPr/>
          <a:lstStyle/>
          <a:p>
            <a:fld id="{7CDA0E17-1C9E-4849-95CE-BCC8B3B85E09}" type="slidenum">
              <a:rPr kumimoji="1" lang="ja-JP" altLang="en-US" smtClean="0"/>
              <a:pPr/>
              <a:t>10</a:t>
            </a:fld>
            <a:endParaRPr kumimoji="1" lang="ja-JP" altLang="en-US" dirty="0"/>
          </a:p>
        </p:txBody>
      </p:sp>
      <p:cxnSp>
        <p:nvCxnSpPr>
          <p:cNvPr id="3" name="直線コネクタ 2">
            <a:extLst>
              <a:ext uri="{FF2B5EF4-FFF2-40B4-BE49-F238E27FC236}">
                <a16:creationId xmlns:a16="http://schemas.microsoft.com/office/drawing/2014/main" id="{E3C4AAF4-1F4A-9665-EB79-0082FF26706D}"/>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769F0957-1677-E7E2-F766-77DC07A2A0E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33" y="2608994"/>
            <a:ext cx="2730489" cy="2003195"/>
          </a:xfrm>
          <a:prstGeom prst="rect">
            <a:avLst/>
          </a:prstGeom>
          <a:noFill/>
          <a:ln>
            <a:noFill/>
          </a:ln>
        </p:spPr>
      </p:pic>
      <p:sp>
        <p:nvSpPr>
          <p:cNvPr id="6" name="正方形/長方形 5">
            <a:extLst>
              <a:ext uri="{FF2B5EF4-FFF2-40B4-BE49-F238E27FC236}">
                <a16:creationId xmlns:a16="http://schemas.microsoft.com/office/drawing/2014/main" id="{3697AD4B-09EA-B0ED-D528-8B67135D8446}"/>
              </a:ext>
            </a:extLst>
          </p:cNvPr>
          <p:cNvSpPr/>
          <p:nvPr/>
        </p:nvSpPr>
        <p:spPr>
          <a:xfrm>
            <a:off x="512466" y="5014127"/>
            <a:ext cx="8127172" cy="646331"/>
          </a:xfrm>
          <a:prstGeom prst="rect">
            <a:avLst/>
          </a:prstGeom>
        </p:spPr>
        <p:txBody>
          <a:bodyPr wrap="square">
            <a:spAutoFit/>
          </a:bodyPr>
          <a:lstStyle/>
          <a:p>
            <a:r>
              <a:rPr lang="ja-JP" altLang="en-US" dirty="0">
                <a:latin typeface="HGP創英角ｺﾞｼｯｸUB" panose="020B0900000000000000" pitchFamily="50" charset="-128"/>
                <a:ea typeface="HGP創英角ｺﾞｼｯｸUB" panose="020B0900000000000000" pitchFamily="50" charset="-128"/>
              </a:rPr>
              <a:t>上記安全衛生教育以外にも、自治体や</a:t>
            </a:r>
            <a:r>
              <a:rPr lang="en-US" altLang="ja-JP" dirty="0">
                <a:latin typeface="HGP創英角ｺﾞｼｯｸUB" panose="020B0900000000000000" pitchFamily="50" charset="-128"/>
                <a:ea typeface="HGP創英角ｺﾞｼｯｸUB" panose="020B0900000000000000" pitchFamily="50" charset="-128"/>
              </a:rPr>
              <a:t>JA</a:t>
            </a:r>
            <a:r>
              <a:rPr lang="ja-JP" altLang="en-US" dirty="0">
                <a:latin typeface="HGP創英角ｺﾞｼｯｸUB" panose="020B0900000000000000" pitchFamily="50" charset="-128"/>
                <a:ea typeface="HGP創英角ｺﾞｼｯｸUB" panose="020B0900000000000000" pitchFamily="50" charset="-128"/>
              </a:rPr>
              <a:t>、農機販売店などで別の仕組みの安全講習等が開かれることがあります　　個人農家・その家族はそちらへの参加でも可</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D9B69718-0153-3297-62D6-16CAE81FA303}"/>
              </a:ext>
            </a:extLst>
          </p:cNvPr>
          <p:cNvSpPr/>
          <p:nvPr/>
        </p:nvSpPr>
        <p:spPr>
          <a:xfrm>
            <a:off x="502418" y="5677319"/>
            <a:ext cx="7867053" cy="841905"/>
          </a:xfrm>
          <a:prstGeom prst="rect">
            <a:avLst/>
          </a:prstGeom>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刈払機を使うには、</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必ずいずれかの講習を受けてから</a:t>
            </a:r>
            <a:r>
              <a:rPr lang="ja-JP" altLang="en-US" sz="2400" dirty="0">
                <a:latin typeface="HGP創英角ｺﾞｼｯｸUB" panose="020B0900000000000000" pitchFamily="50" charset="-128"/>
                <a:ea typeface="HGP創英角ｺﾞｼｯｸUB" panose="020B0900000000000000" pitchFamily="50" charset="-128"/>
              </a:rPr>
              <a:t>とし、見よう見まねや自己流（親族の指導を含む）は避けて下さい</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1258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F250D2-FCC1-9F94-4B87-C20B9003E2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64942DB5-0E6E-334B-A694-512D11D649B8}"/>
              </a:ext>
            </a:extLst>
          </p:cNvPr>
          <p:cNvSpPr txBox="1"/>
          <p:nvPr/>
        </p:nvSpPr>
        <p:spPr>
          <a:xfrm>
            <a:off x="577210" y="196227"/>
            <a:ext cx="798957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ご清聴、ありがとうございました</a:t>
            </a:r>
          </a:p>
        </p:txBody>
      </p:sp>
      <p:sp>
        <p:nvSpPr>
          <p:cNvPr id="5" name="テキスト ボックス 4">
            <a:extLst>
              <a:ext uri="{FF2B5EF4-FFF2-40B4-BE49-F238E27FC236}">
                <a16:creationId xmlns:a16="http://schemas.microsoft.com/office/drawing/2014/main" id="{4B0E168D-E4E6-5F75-CD56-883425B9DF60}"/>
              </a:ext>
            </a:extLst>
          </p:cNvPr>
          <p:cNvSpPr txBox="1"/>
          <p:nvPr/>
        </p:nvSpPr>
        <p:spPr>
          <a:xfrm>
            <a:off x="259366" y="1019305"/>
            <a:ext cx="8494633" cy="5332619"/>
          </a:xfrm>
          <a:prstGeom prst="rect">
            <a:avLst/>
          </a:prstGeom>
          <a:effectLst>
            <a:softEdge rad="228600"/>
          </a:effectLst>
        </p:spPr>
        <p:style>
          <a:lnRef idx="2">
            <a:schemeClr val="accent3"/>
          </a:lnRef>
          <a:fillRef idx="1">
            <a:schemeClr val="lt1"/>
          </a:fillRef>
          <a:effectRef idx="0">
            <a:schemeClr val="accent3"/>
          </a:effectRef>
          <a:fontRef idx="minor">
            <a:schemeClr val="dk1"/>
          </a:fontRef>
        </p:style>
        <p:txBody>
          <a:bodyPr vert="eaVert" wrap="square" tIns="180000" bIns="180000"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　　　　</a:t>
            </a:r>
            <a:r>
              <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農作業安全十訓</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自分だけは大丈夫、そんなわけはあり得ない</a:t>
            </a:r>
            <a:endParaRPr kumimoji="0"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何か起こればまずもって、エンジン停止と心得る</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防具・保護具は全ての基本</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服の裾、ひらひらタオルが大ごとに</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トラクター、シートベルトは命綱</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夜道では、ないと追突反射材</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通りみち、傾斜路・雑草・曲がり角</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組での作業は合図を決めろ</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暑いとき、水分・塩分・木かげで休憩</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ケイタイ携帯、居場所も言って</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安全ルールはみんなで議論、黙って分かるは夫婦もない</a:t>
            </a:r>
            <a:endPar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mn-cs"/>
            </a:endParaRPr>
          </a:p>
        </p:txBody>
      </p:sp>
    </p:spTree>
    <p:extLst>
      <p:ext uri="{BB962C8B-B14F-4D97-AF65-F5344CB8AC3E}">
        <p14:creationId xmlns:p14="http://schemas.microsoft.com/office/powerpoint/2010/main" val="361954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4AD6476-0FED-4723-1609-D6343CD29C89}"/>
              </a:ext>
            </a:extLst>
          </p:cNvPr>
          <p:cNvPicPr>
            <a:picLocks noChangeAspect="1"/>
          </p:cNvPicPr>
          <p:nvPr/>
        </p:nvPicPr>
        <p:blipFill>
          <a:blip r:embed="rId3"/>
          <a:stretch>
            <a:fillRect/>
          </a:stretch>
        </p:blipFill>
        <p:spPr>
          <a:xfrm>
            <a:off x="888912" y="1206939"/>
            <a:ext cx="5973570" cy="5294345"/>
          </a:xfrm>
          <a:prstGeom prst="rect">
            <a:avLst/>
          </a:prstGeom>
        </p:spPr>
      </p:pic>
      <p:sp>
        <p:nvSpPr>
          <p:cNvPr id="10" name="四角形: 角を丸くする 9">
            <a:extLst>
              <a:ext uri="{FF2B5EF4-FFF2-40B4-BE49-F238E27FC236}">
                <a16:creationId xmlns:a16="http://schemas.microsoft.com/office/drawing/2014/main" id="{B1A669CE-446C-947E-BE5F-7F4295E0ED12}"/>
              </a:ext>
            </a:extLst>
          </p:cNvPr>
          <p:cNvSpPr/>
          <p:nvPr/>
        </p:nvSpPr>
        <p:spPr>
          <a:xfrm>
            <a:off x="4324356" y="3052084"/>
            <a:ext cx="1079857" cy="46064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449CF76F-EC96-7405-0525-2CD719AAB4B5}"/>
              </a:ext>
            </a:extLst>
          </p:cNvPr>
          <p:cNvCxnSpPr>
            <a:cxnSpLocks/>
          </p:cNvCxnSpPr>
          <p:nvPr/>
        </p:nvCxnSpPr>
        <p:spPr>
          <a:xfrm flipH="1" flipV="1">
            <a:off x="3562579" y="5912166"/>
            <a:ext cx="677304" cy="3292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FEA4581-7C10-D43A-E22D-27CA9DF8FAFD}"/>
              </a:ext>
            </a:extLst>
          </p:cNvPr>
          <p:cNvSpPr txBox="1"/>
          <p:nvPr/>
        </p:nvSpPr>
        <p:spPr>
          <a:xfrm>
            <a:off x="6266324" y="3330891"/>
            <a:ext cx="2078358" cy="523220"/>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乗用型トラクターの転落・転倒が最大の要因</a:t>
            </a:r>
          </a:p>
        </p:txBody>
      </p: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1</a:t>
            </a:fld>
            <a:endParaRPr lang="ja-JP" altLang="en-US" dirty="0"/>
          </a:p>
        </p:txBody>
      </p:sp>
      <p:cxnSp>
        <p:nvCxnSpPr>
          <p:cNvPr id="11" name="直線コネクタ 10">
            <a:extLst>
              <a:ext uri="{FF2B5EF4-FFF2-40B4-BE49-F238E27FC236}">
                <a16:creationId xmlns:a16="http://schemas.microsoft.com/office/drawing/2014/main" id="{CA6280CA-8AEA-410A-BB10-D8442FBA6042}"/>
              </a:ext>
            </a:extLst>
          </p:cNvPr>
          <p:cNvCxnSpPr/>
          <p:nvPr/>
        </p:nvCxnSpPr>
        <p:spPr>
          <a:xfrm>
            <a:off x="394636" y="616605"/>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071FFA32-E322-E53D-DC68-ED511E2264DB}"/>
              </a:ext>
            </a:extLst>
          </p:cNvPr>
          <p:cNvSpPr txBox="1"/>
          <p:nvPr/>
        </p:nvSpPr>
        <p:spPr>
          <a:xfrm>
            <a:off x="304201" y="713041"/>
            <a:ext cx="8277091"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農作業死亡事故でいちばん多いのが乗用型トラクターですが、刈払機でも</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決して無視できない数の方が亡くなっています。</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71BF9BD8-6165-5428-F925-B42271AB47AA}"/>
              </a:ext>
            </a:extLst>
          </p:cNvPr>
          <p:cNvSpPr txBox="1"/>
          <p:nvPr/>
        </p:nvSpPr>
        <p:spPr>
          <a:xfrm>
            <a:off x="304201" y="135449"/>
            <a:ext cx="6873072" cy="400110"/>
          </a:xfrm>
          <a:prstGeom prst="rect">
            <a:avLst/>
          </a:prstGeom>
          <a:noFill/>
        </p:spPr>
        <p:txBody>
          <a:bodyPr wrap="square" rtlCol="0">
            <a:spAutoFit/>
          </a:bodyPr>
          <a:lstStyle/>
          <a:p>
            <a:r>
              <a:rPr kumimoji="1" lang="ja-JP" altLang="en-US" sz="20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農作業事故は、あなたの身近に迫っている！</a:t>
            </a:r>
          </a:p>
        </p:txBody>
      </p:sp>
      <p:sp>
        <p:nvSpPr>
          <p:cNvPr id="5" name="テキスト ボックス 4">
            <a:extLst>
              <a:ext uri="{FF2B5EF4-FFF2-40B4-BE49-F238E27FC236}">
                <a16:creationId xmlns:a16="http://schemas.microsoft.com/office/drawing/2014/main" id="{F75E26FD-5714-4E05-5FC8-1F8C22ED4365}"/>
              </a:ext>
            </a:extLst>
          </p:cNvPr>
          <p:cNvSpPr txBox="1"/>
          <p:nvPr/>
        </p:nvSpPr>
        <p:spPr>
          <a:xfrm>
            <a:off x="6961909" y="150838"/>
            <a:ext cx="1848897" cy="369332"/>
          </a:xfrm>
          <a:prstGeom prst="rect">
            <a:avLst/>
          </a:prstGeom>
          <a:noFill/>
          <a:ln w="38100">
            <a:solidFill>
              <a:srgbClr val="C00000"/>
            </a:solidFill>
          </a:ln>
        </p:spPr>
        <p:txBody>
          <a:bodyPr wrap="square" rtlCol="0">
            <a:spAutoFit/>
          </a:bodyPr>
          <a:lstStyle/>
          <a:p>
            <a:r>
              <a:rPr kumimoji="1" lang="ja-JP" altLang="en-US" dirty="0">
                <a:solidFill>
                  <a:srgbClr val="C00000"/>
                </a:solidFill>
                <a:latin typeface="HGS創英角ｺﾞｼｯｸUB" panose="020B0900000000000000" pitchFamily="50" charset="-128"/>
                <a:ea typeface="HGS創英角ｺﾞｼｯｸUB" panose="020B0900000000000000" pitchFamily="50" charset="-128"/>
              </a:rPr>
              <a:t>死亡事故データ</a:t>
            </a:r>
          </a:p>
        </p:txBody>
      </p:sp>
      <p:sp>
        <p:nvSpPr>
          <p:cNvPr id="6" name="四角形: 角を丸くする 5">
            <a:extLst>
              <a:ext uri="{FF2B5EF4-FFF2-40B4-BE49-F238E27FC236}">
                <a16:creationId xmlns:a16="http://schemas.microsoft.com/office/drawing/2014/main" id="{C79EAE39-CB30-CA6A-140E-E9800FFAC6F8}"/>
              </a:ext>
            </a:extLst>
          </p:cNvPr>
          <p:cNvSpPr/>
          <p:nvPr/>
        </p:nvSpPr>
        <p:spPr>
          <a:xfrm>
            <a:off x="2436941" y="5495508"/>
            <a:ext cx="1079857" cy="46064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ED78798A-E1EF-BF5A-B157-F14983809CB0}"/>
              </a:ext>
            </a:extLst>
          </p:cNvPr>
          <p:cNvCxnSpPr>
            <a:cxnSpLocks/>
          </p:cNvCxnSpPr>
          <p:nvPr/>
        </p:nvCxnSpPr>
        <p:spPr>
          <a:xfrm flipH="1" flipV="1">
            <a:off x="5454380" y="3282407"/>
            <a:ext cx="761777" cy="2382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4AD4F51-1EEE-5D4D-0F9D-2F868F586291}"/>
              </a:ext>
            </a:extLst>
          </p:cNvPr>
          <p:cNvSpPr txBox="1"/>
          <p:nvPr/>
        </p:nvSpPr>
        <p:spPr>
          <a:xfrm>
            <a:off x="4297349" y="6053205"/>
            <a:ext cx="2078358" cy="523220"/>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刈払機も決して</a:t>
            </a:r>
            <a:r>
              <a:rPr kumimoji="1" lang="ja-JP" altLang="en-US" sz="1400">
                <a:latin typeface="UD デジタル 教科書体 NP-B" panose="02020700000000000000" pitchFamily="18" charset="-128"/>
                <a:ea typeface="UD デジタル 教科書体 NP-B" panose="02020700000000000000" pitchFamily="18" charset="-128"/>
              </a:rPr>
              <a:t>無視できない数が発生</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52317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2</a:t>
            </a:fld>
            <a:endParaRPr lang="ja-JP" altLang="en-US" dirty="0"/>
          </a:p>
        </p:txBody>
      </p:sp>
      <p:sp>
        <p:nvSpPr>
          <p:cNvPr id="9" name="テキスト ボックス 8">
            <a:extLst>
              <a:ext uri="{FF2B5EF4-FFF2-40B4-BE49-F238E27FC236}">
                <a16:creationId xmlns:a16="http://schemas.microsoft.com/office/drawing/2014/main" id="{B6719242-D217-452D-B2B7-F89706241B67}"/>
              </a:ext>
            </a:extLst>
          </p:cNvPr>
          <p:cNvSpPr txBox="1"/>
          <p:nvPr/>
        </p:nvSpPr>
        <p:spPr>
          <a:xfrm>
            <a:off x="205641" y="208342"/>
            <a:ext cx="6464866" cy="461665"/>
          </a:xfrm>
          <a:prstGeom prst="rect">
            <a:avLst/>
          </a:prstGeom>
          <a:noFill/>
        </p:spPr>
        <p:txBody>
          <a:bodyPr wrap="square" rtlCol="0">
            <a:spAutoFit/>
          </a:bodyPr>
          <a:lstStyle/>
          <a:p>
            <a:r>
              <a:rPr kumimoji="1" lang="ja-JP" altLang="en-US" sz="24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刈払機は傷害を含めると最も事故が多い</a:t>
            </a:r>
          </a:p>
        </p:txBody>
      </p:sp>
      <p:pic>
        <p:nvPicPr>
          <p:cNvPr id="6" name="図 5">
            <a:extLst>
              <a:ext uri="{FF2B5EF4-FFF2-40B4-BE49-F238E27FC236}">
                <a16:creationId xmlns:a16="http://schemas.microsoft.com/office/drawing/2014/main" id="{01064E42-9E00-1F87-78DD-C7E064CE5C1B}"/>
              </a:ext>
            </a:extLst>
          </p:cNvPr>
          <p:cNvPicPr>
            <a:picLocks noChangeAspect="1"/>
          </p:cNvPicPr>
          <p:nvPr/>
        </p:nvPicPr>
        <p:blipFill>
          <a:blip r:embed="rId3"/>
          <a:stretch>
            <a:fillRect/>
          </a:stretch>
        </p:blipFill>
        <p:spPr>
          <a:xfrm>
            <a:off x="116307" y="868837"/>
            <a:ext cx="8911386" cy="4455693"/>
          </a:xfrm>
          <a:prstGeom prst="rect">
            <a:avLst/>
          </a:prstGeom>
        </p:spPr>
      </p:pic>
      <p:sp>
        <p:nvSpPr>
          <p:cNvPr id="12" name="テキスト ボックス 11">
            <a:extLst>
              <a:ext uri="{FF2B5EF4-FFF2-40B4-BE49-F238E27FC236}">
                <a16:creationId xmlns:a16="http://schemas.microsoft.com/office/drawing/2014/main" id="{DF04F447-4A0B-0154-21F1-DCD8277DC974}"/>
              </a:ext>
            </a:extLst>
          </p:cNvPr>
          <p:cNvSpPr txBox="1"/>
          <p:nvPr/>
        </p:nvSpPr>
        <p:spPr>
          <a:xfrm>
            <a:off x="6554200" y="259036"/>
            <a:ext cx="2473493" cy="369332"/>
          </a:xfrm>
          <a:prstGeom prst="rect">
            <a:avLst/>
          </a:prstGeom>
          <a:noFill/>
          <a:ln w="38100">
            <a:solidFill>
              <a:srgbClr val="C00000"/>
            </a:solidFill>
          </a:ln>
        </p:spPr>
        <p:txBody>
          <a:bodyPr wrap="square" rtlCol="0">
            <a:spAutoFit/>
          </a:bodyPr>
          <a:lstStyle/>
          <a:p>
            <a:r>
              <a:rPr kumimoji="1" lang="ja-JP" altLang="en-US" dirty="0">
                <a:solidFill>
                  <a:srgbClr val="C00000"/>
                </a:solidFill>
                <a:latin typeface="HGS創英角ｺﾞｼｯｸUB" panose="020B0900000000000000" pitchFamily="50" charset="-128"/>
                <a:ea typeface="HGS創英角ｺﾞｼｯｸUB" panose="020B0900000000000000" pitchFamily="50" charset="-128"/>
              </a:rPr>
              <a:t>傷害＋死亡事故データ</a:t>
            </a:r>
          </a:p>
        </p:txBody>
      </p:sp>
      <p:sp>
        <p:nvSpPr>
          <p:cNvPr id="13" name="正方形/長方形 12">
            <a:extLst>
              <a:ext uri="{FF2B5EF4-FFF2-40B4-BE49-F238E27FC236}">
                <a16:creationId xmlns:a16="http://schemas.microsoft.com/office/drawing/2014/main" id="{85E6E7AF-40D4-4144-4D20-BF4FB9FD43D5}"/>
              </a:ext>
            </a:extLst>
          </p:cNvPr>
          <p:cNvSpPr/>
          <p:nvPr/>
        </p:nvSpPr>
        <p:spPr>
          <a:xfrm>
            <a:off x="1031552" y="4001625"/>
            <a:ext cx="170821" cy="7817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DEFA9E2-73CF-3E53-60D3-7079ABE0D8CB}"/>
              </a:ext>
            </a:extLst>
          </p:cNvPr>
          <p:cNvSpPr/>
          <p:nvPr/>
        </p:nvSpPr>
        <p:spPr>
          <a:xfrm>
            <a:off x="2157884" y="4001625"/>
            <a:ext cx="170821" cy="7817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5ABC646-0403-A5B4-E270-C9117CEAE72F}"/>
              </a:ext>
            </a:extLst>
          </p:cNvPr>
          <p:cNvSpPr txBox="1"/>
          <p:nvPr/>
        </p:nvSpPr>
        <p:spPr>
          <a:xfrm>
            <a:off x="507438" y="5297244"/>
            <a:ext cx="8241925" cy="1200329"/>
          </a:xfrm>
          <a:prstGeom prst="rect">
            <a:avLst/>
          </a:prstGeom>
          <a:noFill/>
        </p:spPr>
        <p:txBody>
          <a:bodyPr wrap="square" rtlCol="0">
            <a:spAutoFit/>
          </a:bodyPr>
          <a:lstStyle/>
          <a:p>
            <a:r>
              <a:rPr kumimoji="1" lang="ja-JP" altLang="en-US" sz="1200" b="1" dirty="0">
                <a:latin typeface="+mn-ea"/>
              </a:rPr>
              <a:t>資料：</a:t>
            </a:r>
            <a:r>
              <a:rPr kumimoji="1" lang="en-US" altLang="ja-JP" sz="1200" b="1" dirty="0">
                <a:latin typeface="+mn-ea"/>
              </a:rPr>
              <a:t>JA</a:t>
            </a:r>
            <a:r>
              <a:rPr kumimoji="1" lang="ja-JP" altLang="en-US" sz="1200" b="1" dirty="0">
                <a:latin typeface="+mn-ea"/>
              </a:rPr>
              <a:t>共済連（共済金支払データに基づく農作業事故の発生状況の分析について </a:t>
            </a:r>
            <a:r>
              <a:rPr kumimoji="1" lang="en-US" altLang="ja-JP" sz="1200" b="1" dirty="0">
                <a:latin typeface="+mn-ea"/>
              </a:rPr>
              <a:t>R4.4</a:t>
            </a:r>
            <a:r>
              <a:rPr kumimoji="1" lang="ja-JP" altLang="en-US" sz="1200" b="1" dirty="0">
                <a:latin typeface="+mn-ea"/>
              </a:rPr>
              <a:t>）</a:t>
            </a:r>
            <a:endParaRPr kumimoji="1" lang="en-US" altLang="ja-JP" sz="1200" b="1" dirty="0">
              <a:latin typeface="+mn-ea"/>
            </a:endParaRPr>
          </a:p>
          <a:p>
            <a:r>
              <a:rPr kumimoji="1" lang="ja-JP" altLang="en-US" sz="1200" b="1" dirty="0">
                <a:latin typeface="+mn-ea"/>
              </a:rPr>
              <a:t>　</a:t>
            </a:r>
            <a:r>
              <a:rPr kumimoji="1" lang="en-US" altLang="ja-JP" sz="1200" b="1" dirty="0">
                <a:latin typeface="+mn-ea"/>
              </a:rPr>
              <a:t>2017</a:t>
            </a:r>
            <a:r>
              <a:rPr kumimoji="1" lang="ja-JP" altLang="en-US" sz="1200" b="1" dirty="0">
                <a:latin typeface="+mn-ea"/>
              </a:rPr>
              <a:t>～</a:t>
            </a:r>
            <a:r>
              <a:rPr kumimoji="1" lang="en-US" altLang="ja-JP" sz="1200" b="1" dirty="0">
                <a:latin typeface="+mn-ea"/>
              </a:rPr>
              <a:t>20</a:t>
            </a:r>
            <a:r>
              <a:rPr kumimoji="1" lang="ja-JP" altLang="en-US" sz="1200" b="1" dirty="0">
                <a:latin typeface="+mn-ea"/>
              </a:rPr>
              <a:t>年度の</a:t>
            </a:r>
            <a:r>
              <a:rPr kumimoji="1" lang="en-US" altLang="ja-JP" sz="1200" b="1" dirty="0">
                <a:latin typeface="+mn-ea"/>
              </a:rPr>
              <a:t>4</a:t>
            </a:r>
            <a:r>
              <a:rPr kumimoji="1" lang="ja-JP" altLang="en-US" sz="1200" b="1" dirty="0">
                <a:latin typeface="+mn-ea"/>
              </a:rPr>
              <a:t>年間の</a:t>
            </a:r>
            <a:r>
              <a:rPr kumimoji="1" lang="en-US" altLang="ja-JP" sz="1200" b="1" dirty="0">
                <a:latin typeface="+mn-ea"/>
              </a:rPr>
              <a:t>JA</a:t>
            </a:r>
            <a:r>
              <a:rPr kumimoji="1" lang="ja-JP" altLang="en-US" sz="1200" b="1" dirty="0">
                <a:latin typeface="+mn-ea"/>
              </a:rPr>
              <a:t>傷害共済及び自動車共済支払い事案のうち、原因が農業機械であることが明確なものの集計。死亡事故を含むが</a:t>
            </a:r>
            <a:r>
              <a:rPr kumimoji="1" lang="en-US" altLang="ja-JP" sz="1200" b="1" dirty="0">
                <a:latin typeface="+mn-ea"/>
              </a:rPr>
              <a:t>99%</a:t>
            </a:r>
            <a:r>
              <a:rPr kumimoji="1" lang="ja-JP" altLang="en-US" sz="1200" b="1" dirty="0">
                <a:latin typeface="+mn-ea"/>
              </a:rPr>
              <a:t>以上は傷害事故と目される。</a:t>
            </a:r>
            <a:endParaRPr kumimoji="1" lang="en-US" altLang="ja-JP" sz="1200" b="1" dirty="0">
              <a:latin typeface="+mn-ea"/>
            </a:endParaRPr>
          </a:p>
          <a:p>
            <a:r>
              <a:rPr kumimoji="1" lang="ja-JP" altLang="en-US" sz="1200" b="1" dirty="0">
                <a:latin typeface="+mn-ea"/>
              </a:rPr>
              <a:t>　上記グラフの「草刈機</a:t>
            </a:r>
            <a:r>
              <a:rPr kumimoji="1" lang="en-US" altLang="ja-JP" sz="1200" b="1" dirty="0">
                <a:latin typeface="+mn-ea"/>
              </a:rPr>
              <a:t>(</a:t>
            </a:r>
            <a:r>
              <a:rPr kumimoji="1" lang="ja-JP" altLang="en-US" sz="1200" b="1" dirty="0">
                <a:latin typeface="+mn-ea"/>
              </a:rPr>
              <a:t>不明</a:t>
            </a:r>
            <a:r>
              <a:rPr kumimoji="1" lang="en-US" altLang="ja-JP" sz="1200" b="1" dirty="0">
                <a:latin typeface="+mn-ea"/>
              </a:rPr>
              <a:t>)</a:t>
            </a:r>
            <a:r>
              <a:rPr kumimoji="1" lang="ja-JP" altLang="en-US" sz="1200" b="1" dirty="0">
                <a:latin typeface="+mn-ea"/>
              </a:rPr>
              <a:t>」のうち相当数は刈払機と思われ、両者の件数を単純に合計すると農用トラクタを上回る。さらに、農用トラクタやトラックの利用者と比べ、刈払機の利用者は傷害共済等の加入率が低いのではないかと推定され、これを勘案すると刈払機の事故頻度は更に高いと思われる。</a:t>
            </a:r>
          </a:p>
        </p:txBody>
      </p:sp>
    </p:spTree>
    <p:extLst>
      <p:ext uri="{BB962C8B-B14F-4D97-AF65-F5344CB8AC3E}">
        <p14:creationId xmlns:p14="http://schemas.microsoft.com/office/powerpoint/2010/main" val="91406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B6719242-D217-452D-B2B7-F89706241B67}"/>
              </a:ext>
            </a:extLst>
          </p:cNvPr>
          <p:cNvSpPr txBox="1"/>
          <p:nvPr/>
        </p:nvSpPr>
        <p:spPr>
          <a:xfrm>
            <a:off x="999460" y="223772"/>
            <a:ext cx="49550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刈払機の事故は通常作業中が多い</a:t>
            </a:r>
          </a:p>
        </p:txBody>
      </p:sp>
      <p:sp>
        <p:nvSpPr>
          <p:cNvPr id="12" name="テキスト ボックス 11">
            <a:extLst>
              <a:ext uri="{FF2B5EF4-FFF2-40B4-BE49-F238E27FC236}">
                <a16:creationId xmlns:a16="http://schemas.microsoft.com/office/drawing/2014/main" id="{DF04F447-4A0B-0154-21F1-DCD8277DC974}"/>
              </a:ext>
            </a:extLst>
          </p:cNvPr>
          <p:cNvSpPr txBox="1"/>
          <p:nvPr/>
        </p:nvSpPr>
        <p:spPr>
          <a:xfrm>
            <a:off x="6554200" y="259036"/>
            <a:ext cx="2473493" cy="369332"/>
          </a:xfrm>
          <a:prstGeom prst="rect">
            <a:avLst/>
          </a:prstGeom>
          <a:noFill/>
          <a:ln w="38100">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傷害＋死亡事故データ</a:t>
            </a:r>
          </a:p>
        </p:txBody>
      </p:sp>
      <p:sp>
        <p:nvSpPr>
          <p:cNvPr id="15" name="テキスト ボックス 14">
            <a:extLst>
              <a:ext uri="{FF2B5EF4-FFF2-40B4-BE49-F238E27FC236}">
                <a16:creationId xmlns:a16="http://schemas.microsoft.com/office/drawing/2014/main" id="{C5ABC646-0403-A5B4-E270-C9117CEAE72F}"/>
              </a:ext>
            </a:extLst>
          </p:cNvPr>
          <p:cNvSpPr txBox="1"/>
          <p:nvPr/>
        </p:nvSpPr>
        <p:spPr>
          <a:xfrm>
            <a:off x="5954560" y="5659235"/>
            <a:ext cx="201469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資料：</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JA</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共済連（前同）</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2" name="グラフ 1">
            <a:extLst>
              <a:ext uri="{FF2B5EF4-FFF2-40B4-BE49-F238E27FC236}">
                <a16:creationId xmlns:a16="http://schemas.microsoft.com/office/drawing/2014/main" id="{1264B3DD-A484-D4A4-4DD9-BE36A7188E09}"/>
              </a:ext>
            </a:extLst>
          </p:cNvPr>
          <p:cNvGraphicFramePr>
            <a:graphicFrameLocks/>
          </p:cNvGraphicFramePr>
          <p:nvPr>
            <p:extLst>
              <p:ext uri="{D42A27DB-BD31-4B8C-83A1-F6EECF244321}">
                <p14:modId xmlns:p14="http://schemas.microsoft.com/office/powerpoint/2010/main" val="3471202002"/>
              </p:ext>
            </p:extLst>
          </p:nvPr>
        </p:nvGraphicFramePr>
        <p:xfrm>
          <a:off x="241491" y="1042600"/>
          <a:ext cx="5503592" cy="531405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EB6DCCE1-D88F-C47D-D96B-8D4091586973}"/>
              </a:ext>
            </a:extLst>
          </p:cNvPr>
          <p:cNvSpPr txBox="1"/>
          <p:nvPr/>
        </p:nvSpPr>
        <p:spPr>
          <a:xfrm>
            <a:off x="5899505" y="1060265"/>
            <a:ext cx="3003004" cy="2031325"/>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kumimoji="1" lang="ja-JP" altLang="en-US" b="1" dirty="0">
                <a:latin typeface="游ゴシック" panose="020B0400000000000000" pitchFamily="50" charset="-128"/>
                <a:ea typeface="游ゴシック" panose="020B0400000000000000" pitchFamily="50" charset="-128"/>
              </a:rPr>
              <a:t>刈払機の事故は通常の歩きながらの作業中が多い</a:t>
            </a:r>
            <a:endParaRPr kumimoji="1" lang="en-US" altLang="ja-JP" b="1"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endParaRPr kumimoji="1" lang="en-US" altLang="ja-JP" b="1"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kumimoji="1" lang="ja-JP" altLang="en-US" b="1" dirty="0">
                <a:latin typeface="游ゴシック" panose="020B0400000000000000" pitchFamily="50" charset="-128"/>
                <a:ea typeface="游ゴシック" panose="020B0400000000000000" pitchFamily="50" charset="-128"/>
              </a:rPr>
              <a:t>次いで多いのが草等がからまったときの「つまり除去」で前者と合わせて約９割</a:t>
            </a:r>
          </a:p>
        </p:txBody>
      </p:sp>
      <p:sp>
        <p:nvSpPr>
          <p:cNvPr id="4" name="テキスト ボックス 3">
            <a:extLst>
              <a:ext uri="{FF2B5EF4-FFF2-40B4-BE49-F238E27FC236}">
                <a16:creationId xmlns:a16="http://schemas.microsoft.com/office/drawing/2014/main" id="{A7808281-76ED-FAF5-52B6-BA1BF02D712E}"/>
              </a:ext>
            </a:extLst>
          </p:cNvPr>
          <p:cNvSpPr txBox="1"/>
          <p:nvPr/>
        </p:nvSpPr>
        <p:spPr>
          <a:xfrm>
            <a:off x="5954560" y="5943941"/>
            <a:ext cx="2506152"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「通常作業中」はもと資料では「前進（運転中）」と表記されている</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92953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Rectangle 11"/>
          <p:cNvSpPr>
            <a:spLocks noChangeArrowheads="1"/>
          </p:cNvSpPr>
          <p:nvPr/>
        </p:nvSpPr>
        <p:spPr bwMode="auto">
          <a:xfrm>
            <a:off x="246659" y="101460"/>
            <a:ext cx="8354729" cy="637849"/>
          </a:xfrm>
          <a:prstGeom prst="rect">
            <a:avLst/>
          </a:prstGeom>
          <a:noFill/>
          <a:ln w="12700">
            <a:noFill/>
            <a:miter lim="800000"/>
            <a:headEnd type="none" w="sm" len="sm"/>
            <a:tailEnd type="none" w="sm" len="sm"/>
          </a:ln>
          <a:effectLst/>
        </p:spPr>
        <p:txBody>
          <a:bodyPr wrap="square" tIns="72000" bIns="72000">
            <a:spAutoFit/>
          </a:bodyPr>
          <a:lstStyle/>
          <a:p>
            <a:pPr algn="ctr"/>
            <a:r>
              <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事例</a:t>
            </a:r>
            <a:r>
              <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キックバックによる事故事例</a:t>
            </a:r>
          </a:p>
        </p:txBody>
      </p:sp>
      <p:sp>
        <p:nvSpPr>
          <p:cNvPr id="13" name="テキスト ボックス 12"/>
          <p:cNvSpPr txBox="1"/>
          <p:nvPr/>
        </p:nvSpPr>
        <p:spPr>
          <a:xfrm>
            <a:off x="394636" y="886610"/>
            <a:ext cx="8354728" cy="830997"/>
          </a:xfrm>
          <a:prstGeom prst="rect">
            <a:avLst/>
          </a:prstGeom>
          <a:noFill/>
        </p:spPr>
        <p:txBody>
          <a:bodyPr wrap="square" lIns="36000" rIns="0" rtlCol="0">
            <a:spAutoFit/>
          </a:bodyPr>
          <a:lstStyle/>
          <a:p>
            <a:r>
              <a:rPr lang="ja-JP" altLang="ja-JP" sz="2400" dirty="0">
                <a:effectLst/>
                <a:latin typeface="UD デジタル 教科書体 NK-R" panose="02020400000000000000" pitchFamily="18" charset="-128"/>
                <a:ea typeface="UD デジタル 教科書体 NK-R" panose="02020400000000000000" pitchFamily="18" charset="-128"/>
              </a:rPr>
              <a:t>水田の進入路付近の草刈りを刈払機で行っていたとき、刈刃が土盛りに接触してキックバックし、左足を切った</a:t>
            </a:r>
            <a:endParaRPr kumimoji="1" lang="ja-JP" altLang="en-US" sz="2400" dirty="0">
              <a:effectLst/>
              <a:latin typeface="UD デジタル 教科書体 NK-R" panose="02020400000000000000" pitchFamily="18" charset="-128"/>
              <a:ea typeface="UD デジタル 教科書体 NK-R" panose="02020400000000000000" pitchFamily="18" charset="-128"/>
            </a:endParaRPr>
          </a:p>
        </p:txBody>
      </p:sp>
      <p:pic>
        <p:nvPicPr>
          <p:cNvPr id="6146" name="Picture 2" descr="スライド34"/>
          <p:cNvPicPr>
            <a:picLocks noChangeAspect="1" noChangeArrowheads="1"/>
          </p:cNvPicPr>
          <p:nvPr/>
        </p:nvPicPr>
        <p:blipFill>
          <a:blip r:embed="rId3" cstate="print"/>
          <a:srcRect/>
          <a:stretch>
            <a:fillRect/>
          </a:stretch>
        </p:blipFill>
        <p:spPr bwMode="auto">
          <a:xfrm>
            <a:off x="1331640" y="1700808"/>
            <a:ext cx="6552728" cy="4931160"/>
          </a:xfrm>
          <a:prstGeom prst="rect">
            <a:avLst/>
          </a:prstGeom>
          <a:noFill/>
          <a:ln w="9525">
            <a:noFill/>
            <a:miter lim="800000"/>
            <a:headEnd/>
            <a:tailEnd/>
          </a:ln>
        </p:spPr>
      </p:pic>
      <p:sp>
        <p:nvSpPr>
          <p:cNvPr id="3" name="スライド番号プレースホルダー 2">
            <a:extLst>
              <a:ext uri="{FF2B5EF4-FFF2-40B4-BE49-F238E27FC236}">
                <a16:creationId xmlns:a16="http://schemas.microsoft.com/office/drawing/2014/main" id="{3C2812F4-D38C-D8A7-AE3E-B5A0379429EE}"/>
              </a:ext>
            </a:extLst>
          </p:cNvPr>
          <p:cNvSpPr>
            <a:spLocks noGrp="1"/>
          </p:cNvSpPr>
          <p:nvPr>
            <p:ph type="sldNum" sz="quarter" idx="12"/>
          </p:nvPr>
        </p:nvSpPr>
        <p:spPr/>
        <p:txBody>
          <a:bodyPr/>
          <a:lstStyle/>
          <a:p>
            <a:fld id="{7CDA0E17-1C9E-4849-95CE-BCC8B3B85E09}" type="slidenum">
              <a:rPr kumimoji="1" lang="ja-JP" altLang="en-US" smtClean="0"/>
              <a:t>4</a:t>
            </a:fld>
            <a:endParaRPr kumimoji="1" lang="ja-JP" altLang="en-US" dirty="0"/>
          </a:p>
        </p:txBody>
      </p:sp>
      <p:cxnSp>
        <p:nvCxnSpPr>
          <p:cNvPr id="2" name="直線コネクタ 1">
            <a:extLst>
              <a:ext uri="{FF2B5EF4-FFF2-40B4-BE49-F238E27FC236}">
                <a16:creationId xmlns:a16="http://schemas.microsoft.com/office/drawing/2014/main" id="{A51B57C1-535D-46B2-88C7-63F273725FB1}"/>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92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Rectangle 9"/>
          <p:cNvSpPr>
            <a:spLocks noChangeArrowheads="1"/>
          </p:cNvSpPr>
          <p:nvPr/>
        </p:nvSpPr>
        <p:spPr bwMode="auto">
          <a:xfrm>
            <a:off x="4971498" y="1282931"/>
            <a:ext cx="4139951" cy="1015663"/>
          </a:xfrm>
          <a:prstGeom prst="rect">
            <a:avLst/>
          </a:prstGeom>
          <a:noFill/>
          <a:ln w="12700">
            <a:noFill/>
            <a:miter lim="800000"/>
            <a:headEnd type="none" w="sm" len="sm"/>
            <a:tailEnd type="none" w="sm" len="sm"/>
          </a:ln>
          <a:effectLst/>
        </p:spPr>
        <p:txBody>
          <a:bodyPr wrap="square" lIns="0" rIns="0">
            <a:spAutoFit/>
          </a:bodyPr>
          <a:lstStyle/>
          <a:p>
            <a:pPr eaLnBrk="1" hangingPunct="1">
              <a:spcBef>
                <a:spcPts val="600"/>
              </a:spcBef>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・防護カバーを外していた</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・反動の大きい背負い式だった</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a:t>
            </a:r>
            <a:r>
              <a:rPr lang="ja-JP" altLang="en-US" sz="2000" dirty="0">
                <a:solidFill>
                  <a:srgbClr val="C00000"/>
                </a:solidFill>
                <a:effectLst/>
                <a:latin typeface="UD デジタル 教科書体 NK-R" panose="02020400000000000000" pitchFamily="18" charset="-128"/>
                <a:ea typeface="UD デジタル 教科書体 NK-R" panose="02020400000000000000" pitchFamily="18" charset="-128"/>
              </a:rPr>
              <a:t>（いずれも発生前）</a:t>
            </a:r>
            <a:endParaRPr lang="en-US" altLang="ja-JP" sz="2000" dirty="0">
              <a:solidFill>
                <a:srgbClr val="C00000"/>
              </a:solidFill>
              <a:effectLst/>
              <a:latin typeface="UD デジタル 教科書体 NK-R" panose="02020400000000000000" pitchFamily="18" charset="-128"/>
              <a:ea typeface="UD デジタル 教科書体 NK-R" panose="02020400000000000000" pitchFamily="18" charset="-128"/>
            </a:endParaRPr>
          </a:p>
        </p:txBody>
      </p:sp>
      <p:sp>
        <p:nvSpPr>
          <p:cNvPr id="24" name="Rectangle 9"/>
          <p:cNvSpPr>
            <a:spLocks noChangeArrowheads="1"/>
          </p:cNvSpPr>
          <p:nvPr/>
        </p:nvSpPr>
        <p:spPr bwMode="auto">
          <a:xfrm>
            <a:off x="5081250" y="2762783"/>
            <a:ext cx="4139951" cy="707886"/>
          </a:xfrm>
          <a:prstGeom prst="rect">
            <a:avLst/>
          </a:prstGeom>
          <a:noFill/>
          <a:ln w="12700">
            <a:noFill/>
            <a:miter lim="800000"/>
            <a:headEnd type="none" w="sm" len="sm"/>
            <a:tailEnd type="none" w="sm" len="sm"/>
          </a:ln>
          <a:effectLst/>
        </p:spPr>
        <p:txBody>
          <a:bodyPr wrap="square">
            <a:spAutoFit/>
          </a:bodyPr>
          <a:lstStyle/>
          <a:p>
            <a:pPr>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・土盛りに目印がなかった</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（発生前） </a:t>
            </a:r>
            <a:r>
              <a:rPr lang="ja-JP" altLang="en-US" sz="2000" dirty="0">
                <a:solidFill>
                  <a:srgbClr val="C00000"/>
                </a:solidFill>
                <a:effectLst/>
                <a:latin typeface="UD デジタル 教科書体 NK-R" panose="02020400000000000000" pitchFamily="18" charset="-128"/>
                <a:ea typeface="UD デジタル 教科書体 NK-R" panose="02020400000000000000" pitchFamily="18" charset="-128"/>
              </a:rPr>
              <a:t>　</a:t>
            </a:r>
            <a:endParaRPr lang="en-US" altLang="ja-JP" sz="2000" dirty="0">
              <a:solidFill>
                <a:srgbClr val="C00000"/>
              </a:solidFill>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・風が強く、寒い日だった</a:t>
            </a:r>
            <a:r>
              <a:rPr lang="ja-JP" altLang="en-US" sz="2000" dirty="0">
                <a:solidFill>
                  <a:srgbClr val="000066"/>
                </a:solidFill>
                <a:effectLst/>
                <a:latin typeface="UD デジタル 教科書体 NK-R" panose="02020400000000000000" pitchFamily="18" charset="-128"/>
                <a:ea typeface="UD デジタル 教科書体 NK-R" panose="02020400000000000000" pitchFamily="18" charset="-128"/>
              </a:rPr>
              <a:t>（発生時）</a:t>
            </a:r>
            <a:endParaRPr lang="en-US" altLang="ja-JP" sz="2000" dirty="0">
              <a:solidFill>
                <a:srgbClr val="000066"/>
              </a:solidFill>
              <a:effectLst/>
              <a:latin typeface="UD デジタル 教科書体 NK-R" panose="02020400000000000000" pitchFamily="18" charset="-128"/>
              <a:ea typeface="UD デジタル 教科書体 NK-R" panose="02020400000000000000" pitchFamily="18" charset="-128"/>
            </a:endParaRPr>
          </a:p>
        </p:txBody>
      </p:sp>
      <p:sp>
        <p:nvSpPr>
          <p:cNvPr id="30" name="Rectangle 9"/>
          <p:cNvSpPr>
            <a:spLocks noChangeArrowheads="1"/>
          </p:cNvSpPr>
          <p:nvPr/>
        </p:nvSpPr>
        <p:spPr bwMode="auto">
          <a:xfrm>
            <a:off x="5103790" y="3856112"/>
            <a:ext cx="3611989" cy="1015663"/>
          </a:xfrm>
          <a:prstGeom prst="rect">
            <a:avLst/>
          </a:prstGeom>
          <a:noFill/>
          <a:ln w="12700">
            <a:noFill/>
            <a:miter lim="800000"/>
            <a:headEnd type="none" w="sm" len="sm"/>
            <a:tailEnd type="none" w="sm" len="sm"/>
          </a:ln>
          <a:effectLst/>
        </p:spPr>
        <p:txBody>
          <a:bodyPr wrap="square" rIns="0">
            <a:spAutoFit/>
          </a:bodyPr>
          <a:lstStyle/>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・安全装備の不徹底</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・周囲からの周知の不足</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000" dirty="0">
                <a:solidFill>
                  <a:srgbClr val="009900"/>
                </a:solidFill>
                <a:latin typeface="UD デジタル 教科書体 NK-R" panose="02020400000000000000" pitchFamily="18" charset="-128"/>
                <a:ea typeface="UD デジタル 教科書体 NK-R" panose="02020400000000000000" pitchFamily="18" charset="-128"/>
              </a:rPr>
              <a:t>　　</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（いずれも発生前）</a:t>
            </a:r>
            <a:endParaRPr lang="en-US" altLang="ja-JP" sz="2000" dirty="0">
              <a:solidFill>
                <a:srgbClr val="C00000"/>
              </a:solidFill>
              <a:effectLst/>
              <a:latin typeface="UD デジタル 教科書体 NK-R" panose="02020400000000000000" pitchFamily="18" charset="-128"/>
              <a:ea typeface="UD デジタル 教科書体 NK-R" panose="02020400000000000000" pitchFamily="18" charset="-128"/>
            </a:endParaRPr>
          </a:p>
        </p:txBody>
      </p:sp>
      <p:pic>
        <p:nvPicPr>
          <p:cNvPr id="7170" name="Picture 2" descr="スライド35"/>
          <p:cNvPicPr>
            <a:picLocks noChangeAspect="1" noChangeArrowheads="1"/>
          </p:cNvPicPr>
          <p:nvPr/>
        </p:nvPicPr>
        <p:blipFill>
          <a:blip r:embed="rId3" cstate="print"/>
          <a:srcRect/>
          <a:stretch>
            <a:fillRect/>
          </a:stretch>
        </p:blipFill>
        <p:spPr bwMode="auto">
          <a:xfrm>
            <a:off x="144437" y="1138398"/>
            <a:ext cx="4637176" cy="3481802"/>
          </a:xfrm>
          <a:prstGeom prst="rect">
            <a:avLst/>
          </a:prstGeom>
          <a:noFill/>
          <a:ln w="9525">
            <a:noFill/>
            <a:miter lim="800000"/>
            <a:headEnd/>
            <a:tailEnd/>
          </a:ln>
        </p:spPr>
      </p:pic>
      <p:sp>
        <p:nvSpPr>
          <p:cNvPr id="7171" name="Oval 3"/>
          <p:cNvSpPr>
            <a:spLocks noChangeArrowheads="1"/>
          </p:cNvSpPr>
          <p:nvPr/>
        </p:nvSpPr>
        <p:spPr bwMode="auto">
          <a:xfrm rot="-1138812">
            <a:off x="1471554" y="2794958"/>
            <a:ext cx="1821592" cy="1002309"/>
          </a:xfrm>
          <a:prstGeom prst="ellipse">
            <a:avLst/>
          </a:prstGeom>
          <a:noFill/>
          <a:ln w="63500">
            <a:solidFill>
              <a:srgbClr val="FFFFF7"/>
            </a:solidFill>
            <a:prstDash val="dash"/>
            <a:round/>
            <a:headEnd/>
            <a:tailEnd/>
          </a:ln>
          <a:effectLst>
            <a:outerShdw dist="35921" dir="2700000" algn="ctr" rotWithShape="0">
              <a:srgbClr val="000000"/>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25" name="正方形/長方形 24"/>
          <p:cNvSpPr/>
          <p:nvPr/>
        </p:nvSpPr>
        <p:spPr>
          <a:xfrm>
            <a:off x="395536" y="4749778"/>
            <a:ext cx="3776969" cy="1538883"/>
          </a:xfrm>
          <a:prstGeom prst="rect">
            <a:avLst/>
          </a:prstGeom>
        </p:spPr>
        <p:txBody>
          <a:bodyPr wrap="square">
            <a:spAutoFit/>
          </a:bodyPr>
          <a:lstStyle/>
          <a:p>
            <a:r>
              <a:rPr lang="ja-JP" altLang="en-US" sz="2800" dirty="0">
                <a:solidFill>
                  <a:srgbClr val="000000"/>
                </a:solidFill>
                <a:effectLst/>
                <a:latin typeface="UD デジタル 教科書体 NK-R" panose="02020400000000000000" pitchFamily="18" charset="-128"/>
                <a:ea typeface="UD デジタル 教科書体 NK-R" panose="02020400000000000000" pitchFamily="18" charset="-128"/>
              </a:rPr>
              <a:t>左足小指関節粉砕骨折と切創、入院２４日</a:t>
            </a:r>
            <a:endParaRPr lang="en-US" altLang="ja-JP" sz="2800"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spcBef>
                <a:spcPts val="1200"/>
              </a:spcBef>
            </a:pPr>
            <a:r>
              <a:rPr lang="ja-JP" altLang="en-US" sz="2800" dirty="0">
                <a:solidFill>
                  <a:srgbClr val="000000"/>
                </a:solidFill>
                <a:effectLst/>
                <a:latin typeface="UD デジタル 教科書体 NK-R" panose="02020400000000000000" pitchFamily="18" charset="-128"/>
                <a:ea typeface="UD デジタル 教科書体 NK-R" panose="02020400000000000000" pitchFamily="18" charset="-128"/>
              </a:rPr>
              <a:t>５７歳、男性</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22" name="Rectangle 11">
            <a:extLst>
              <a:ext uri="{FF2B5EF4-FFF2-40B4-BE49-F238E27FC236}">
                <a16:creationId xmlns:a16="http://schemas.microsoft.com/office/drawing/2014/main" id="{C80F0558-CDEC-429E-B79D-753178D0ADC7}"/>
              </a:ext>
            </a:extLst>
          </p:cNvPr>
          <p:cNvSpPr>
            <a:spLocks noChangeArrowheads="1"/>
          </p:cNvSpPr>
          <p:nvPr/>
        </p:nvSpPr>
        <p:spPr bwMode="auto">
          <a:xfrm>
            <a:off x="659716" y="89920"/>
            <a:ext cx="7519641" cy="637849"/>
          </a:xfrm>
          <a:prstGeom prst="rect">
            <a:avLst/>
          </a:prstGeom>
          <a:noFill/>
          <a:ln w="12700">
            <a:noFill/>
            <a:miter lim="800000"/>
            <a:headEnd type="none" w="sm" len="sm"/>
            <a:tailEnd type="none" w="sm" len="sm"/>
          </a:ln>
          <a:effectLst/>
        </p:spPr>
        <p:txBody>
          <a:bodyPr wrap="square" tIns="72000" bIns="720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キックバックによる事故事例（要因）</a:t>
            </a:r>
          </a:p>
        </p:txBody>
      </p:sp>
      <p:sp>
        <p:nvSpPr>
          <p:cNvPr id="6" name="スライド番号プレースホルダー 5">
            <a:extLst>
              <a:ext uri="{FF2B5EF4-FFF2-40B4-BE49-F238E27FC236}">
                <a16:creationId xmlns:a16="http://schemas.microsoft.com/office/drawing/2014/main" id="{43D5BC93-DAA9-91B3-1FF2-113776E8351F}"/>
              </a:ext>
            </a:extLst>
          </p:cNvPr>
          <p:cNvSpPr>
            <a:spLocks noGrp="1"/>
          </p:cNvSpPr>
          <p:nvPr>
            <p:ph type="sldNum" sz="quarter" idx="12"/>
          </p:nvPr>
        </p:nvSpPr>
        <p:spPr/>
        <p:txBody>
          <a:bodyPr/>
          <a:lstStyle/>
          <a:p>
            <a:fld id="{7CDA0E17-1C9E-4849-95CE-BCC8B3B85E09}" type="slidenum">
              <a:rPr kumimoji="1" lang="ja-JP" altLang="en-US" smtClean="0"/>
              <a:t>5</a:t>
            </a:fld>
            <a:endParaRPr kumimoji="1" lang="ja-JP" altLang="en-US"/>
          </a:p>
        </p:txBody>
      </p:sp>
      <p:cxnSp>
        <p:nvCxnSpPr>
          <p:cNvPr id="7" name="直線コネクタ 6">
            <a:extLst>
              <a:ext uri="{FF2B5EF4-FFF2-40B4-BE49-F238E27FC236}">
                <a16:creationId xmlns:a16="http://schemas.microsoft.com/office/drawing/2014/main" id="{EE41AB14-08EE-275D-7CFD-12380B39EE58}"/>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角丸四角形 8">
            <a:extLst>
              <a:ext uri="{FF2B5EF4-FFF2-40B4-BE49-F238E27FC236}">
                <a16:creationId xmlns:a16="http://schemas.microsoft.com/office/drawing/2014/main" id="{611977D5-5461-30A2-E9D6-38868AF1A47B}"/>
              </a:ext>
            </a:extLst>
          </p:cNvPr>
          <p:cNvSpPr/>
          <p:nvPr/>
        </p:nvSpPr>
        <p:spPr bwMode="auto">
          <a:xfrm>
            <a:off x="4902235" y="868896"/>
            <a:ext cx="2995573" cy="419277"/>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sp>
        <p:nvSpPr>
          <p:cNvPr id="10" name="角丸四角形 12">
            <a:extLst>
              <a:ext uri="{FF2B5EF4-FFF2-40B4-BE49-F238E27FC236}">
                <a16:creationId xmlns:a16="http://schemas.microsoft.com/office/drawing/2014/main" id="{B6721755-D63C-05B2-40F1-5036F75B12DA}"/>
              </a:ext>
            </a:extLst>
          </p:cNvPr>
          <p:cNvSpPr/>
          <p:nvPr/>
        </p:nvSpPr>
        <p:spPr bwMode="auto">
          <a:xfrm>
            <a:off x="4893365" y="3429000"/>
            <a:ext cx="2710697" cy="427112"/>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作業・管理に関わること</a:t>
            </a:r>
          </a:p>
        </p:txBody>
      </p:sp>
      <p:sp>
        <p:nvSpPr>
          <p:cNvPr id="11" name="角丸四角形 12">
            <a:extLst>
              <a:ext uri="{FF2B5EF4-FFF2-40B4-BE49-F238E27FC236}">
                <a16:creationId xmlns:a16="http://schemas.microsoft.com/office/drawing/2014/main" id="{3B30E742-6176-F89D-CA1D-5DEB741357FB}"/>
              </a:ext>
            </a:extLst>
          </p:cNvPr>
          <p:cNvSpPr/>
          <p:nvPr/>
        </p:nvSpPr>
        <p:spPr bwMode="auto">
          <a:xfrm>
            <a:off x="4893365" y="2267261"/>
            <a:ext cx="3420883" cy="442843"/>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事故現場の環境に関わること</a:t>
            </a:r>
          </a:p>
        </p:txBody>
      </p:sp>
      <p:sp>
        <p:nvSpPr>
          <p:cNvPr id="2" name="角丸四角形 8">
            <a:extLst>
              <a:ext uri="{FF2B5EF4-FFF2-40B4-BE49-F238E27FC236}">
                <a16:creationId xmlns:a16="http://schemas.microsoft.com/office/drawing/2014/main" id="{93C4B0FA-DC98-992C-70C6-AC727B0A8757}"/>
              </a:ext>
            </a:extLst>
          </p:cNvPr>
          <p:cNvSpPr/>
          <p:nvPr/>
        </p:nvSpPr>
        <p:spPr bwMode="auto">
          <a:xfrm>
            <a:off x="4902235" y="4872481"/>
            <a:ext cx="1870658" cy="437310"/>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accent1">
                    <a:lumMod val="50000"/>
                  </a:schemeClr>
                </a:solidFill>
                <a:effectLst/>
                <a:latin typeface="HGP創英角ｺﾞｼｯｸUB" panose="020B0900000000000000" pitchFamily="50" charset="-128"/>
                <a:ea typeface="HGP創英角ｺﾞｼｯｸUB" panose="020B0900000000000000" pitchFamily="50" charset="-128"/>
              </a:rPr>
              <a:t>人に関わること</a:t>
            </a:r>
          </a:p>
        </p:txBody>
      </p:sp>
      <p:sp>
        <p:nvSpPr>
          <p:cNvPr id="3" name="Rectangle 9">
            <a:extLst>
              <a:ext uri="{FF2B5EF4-FFF2-40B4-BE49-F238E27FC236}">
                <a16:creationId xmlns:a16="http://schemas.microsoft.com/office/drawing/2014/main" id="{6C213B00-51BA-BA11-1DBE-1A84A7CA1C6C}"/>
              </a:ext>
            </a:extLst>
          </p:cNvPr>
          <p:cNvSpPr>
            <a:spLocks noChangeArrowheads="1"/>
          </p:cNvSpPr>
          <p:nvPr/>
        </p:nvSpPr>
        <p:spPr bwMode="auto">
          <a:xfrm>
            <a:off x="3972285" y="5336261"/>
            <a:ext cx="4970747" cy="1323439"/>
          </a:xfrm>
          <a:prstGeom prst="rect">
            <a:avLst/>
          </a:prstGeom>
          <a:noFill/>
          <a:ln w="12700">
            <a:noFill/>
            <a:miter lim="800000"/>
            <a:headEnd type="none" w="sm" len="sm"/>
            <a:tailEnd type="none" w="sm" len="sm"/>
          </a:ln>
          <a:effectLst/>
        </p:spPr>
        <p:txBody>
          <a:bodyPr wrap="square">
            <a:spAutoFit/>
          </a:bodyPr>
          <a:lstStyle/>
          <a:p>
            <a:pPr>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・正しい作業方法を知らなかった</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（発生前） </a:t>
            </a:r>
            <a:endParaRPr lang="en-US" altLang="ja-JP" sz="2000" dirty="0">
              <a:solidFill>
                <a:srgbClr val="C00000"/>
              </a:solidFill>
              <a:latin typeface="UD デジタル 教科書体 NK-R" panose="02020400000000000000" pitchFamily="18" charset="-128"/>
              <a:ea typeface="UD デジタル 教科書体 NK-R" panose="02020400000000000000" pitchFamily="18" charset="-128"/>
            </a:endParaRPr>
          </a:p>
          <a:p>
            <a:pPr>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・安全靴を履いていなかった</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（発生前） </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・寒さで頭がぼうっとしており、判断力が鈍っていた</a:t>
            </a:r>
            <a:r>
              <a:rPr lang="ja-JP" altLang="en-US" sz="2000" dirty="0">
                <a:solidFill>
                  <a:srgbClr val="000066"/>
                </a:solidFill>
                <a:effectLst/>
                <a:latin typeface="UD デジタル 教科書体 NK-R" panose="02020400000000000000" pitchFamily="18" charset="-128"/>
                <a:ea typeface="UD デジタル 教科書体 NK-R" panose="02020400000000000000" pitchFamily="18" charset="-128"/>
              </a:rPr>
              <a:t>（発生時）</a:t>
            </a:r>
            <a:endParaRPr lang="en-US" altLang="ja-JP" sz="2000" dirty="0">
              <a:solidFill>
                <a:srgbClr val="000066"/>
              </a:solidFill>
              <a:effectLst/>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217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30" grpId="0"/>
      <p:bldP spid="8" grpId="0" animBg="1"/>
      <p:bldP spid="10" grpId="0" animBg="1"/>
      <p:bldP spid="11" grpId="0" animBg="1"/>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B0F4133-F717-D7EA-96EA-EC7D98290E69}"/>
              </a:ext>
            </a:extLst>
          </p:cNvPr>
          <p:cNvPicPr>
            <a:picLocks noChangeAspect="1"/>
          </p:cNvPicPr>
          <p:nvPr/>
        </p:nvPicPr>
        <p:blipFill>
          <a:blip r:embed="rId3"/>
          <a:stretch>
            <a:fillRect/>
          </a:stretch>
        </p:blipFill>
        <p:spPr>
          <a:xfrm>
            <a:off x="5616263" y="4975190"/>
            <a:ext cx="2819983" cy="1248961"/>
          </a:xfrm>
          <a:prstGeom prst="rect">
            <a:avLst/>
          </a:prstGeom>
        </p:spPr>
      </p:pic>
      <p:pic>
        <p:nvPicPr>
          <p:cNvPr id="9" name="図 8">
            <a:extLst>
              <a:ext uri="{FF2B5EF4-FFF2-40B4-BE49-F238E27FC236}">
                <a16:creationId xmlns:a16="http://schemas.microsoft.com/office/drawing/2014/main" id="{6E81A5B2-37A8-B481-16CD-5A87D8FB8283}"/>
              </a:ext>
            </a:extLst>
          </p:cNvPr>
          <p:cNvPicPr>
            <a:picLocks noChangeAspect="1"/>
          </p:cNvPicPr>
          <p:nvPr/>
        </p:nvPicPr>
        <p:blipFill>
          <a:blip r:embed="rId4"/>
          <a:stretch>
            <a:fillRect/>
          </a:stretch>
        </p:blipFill>
        <p:spPr>
          <a:xfrm>
            <a:off x="5365965" y="510228"/>
            <a:ext cx="3200449" cy="2771523"/>
          </a:xfrm>
          <a:prstGeom prst="rect">
            <a:avLst/>
          </a:prstGeom>
        </p:spPr>
      </p:pic>
      <p:pic>
        <p:nvPicPr>
          <p:cNvPr id="17" name="図 16">
            <a:extLst>
              <a:ext uri="{FF2B5EF4-FFF2-40B4-BE49-F238E27FC236}">
                <a16:creationId xmlns:a16="http://schemas.microsoft.com/office/drawing/2014/main" id="{60A13414-92B9-DDF2-09B3-FE88E2614FDA}"/>
              </a:ext>
            </a:extLst>
          </p:cNvPr>
          <p:cNvPicPr>
            <a:picLocks noChangeAspect="1"/>
          </p:cNvPicPr>
          <p:nvPr/>
        </p:nvPicPr>
        <p:blipFill>
          <a:blip r:embed="rId5"/>
          <a:stretch>
            <a:fillRect/>
          </a:stretch>
        </p:blipFill>
        <p:spPr>
          <a:xfrm>
            <a:off x="6894698" y="2442632"/>
            <a:ext cx="1419384" cy="1637751"/>
          </a:xfrm>
          <a:prstGeom prst="rect">
            <a:avLst/>
          </a:prstGeom>
        </p:spPr>
      </p:pic>
      <p:pic>
        <p:nvPicPr>
          <p:cNvPr id="19" name="図 18">
            <a:extLst>
              <a:ext uri="{FF2B5EF4-FFF2-40B4-BE49-F238E27FC236}">
                <a16:creationId xmlns:a16="http://schemas.microsoft.com/office/drawing/2014/main" id="{2971C408-3366-DF30-7161-31536E682CA3}"/>
              </a:ext>
            </a:extLst>
          </p:cNvPr>
          <p:cNvPicPr>
            <a:picLocks noChangeAspect="1"/>
          </p:cNvPicPr>
          <p:nvPr/>
        </p:nvPicPr>
        <p:blipFill>
          <a:blip r:embed="rId6"/>
          <a:stretch>
            <a:fillRect/>
          </a:stretch>
        </p:blipFill>
        <p:spPr>
          <a:xfrm>
            <a:off x="5457668" y="2576548"/>
            <a:ext cx="1212370" cy="1410406"/>
          </a:xfrm>
          <a:prstGeom prst="rect">
            <a:avLst/>
          </a:prstGeom>
        </p:spPr>
      </p:pic>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Rectangle 11"/>
          <p:cNvSpPr>
            <a:spLocks noChangeArrowheads="1"/>
          </p:cNvSpPr>
          <p:nvPr/>
        </p:nvSpPr>
        <p:spPr bwMode="auto">
          <a:xfrm>
            <a:off x="246659" y="101460"/>
            <a:ext cx="8354729" cy="637849"/>
          </a:xfrm>
          <a:prstGeom prst="rect">
            <a:avLst/>
          </a:prstGeom>
          <a:noFill/>
          <a:ln w="12700">
            <a:noFill/>
            <a:miter lim="800000"/>
            <a:headEnd type="none" w="sm" len="sm"/>
            <a:tailEnd type="none" w="sm" len="sm"/>
          </a:ln>
          <a:effectLst/>
        </p:spPr>
        <p:txBody>
          <a:bodyPr wrap="square" tIns="72000" bIns="720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キックバック対策にはナイロンコードも有効</a:t>
            </a:r>
          </a:p>
        </p:txBody>
      </p:sp>
      <p:sp>
        <p:nvSpPr>
          <p:cNvPr id="3" name="スライド番号プレースホルダー 2">
            <a:extLst>
              <a:ext uri="{FF2B5EF4-FFF2-40B4-BE49-F238E27FC236}">
                <a16:creationId xmlns:a16="http://schemas.microsoft.com/office/drawing/2014/main" id="{3C2812F4-D38C-D8A7-AE3E-B5A0379429EE}"/>
              </a:ext>
            </a:extLst>
          </p:cNvPr>
          <p:cNvSpPr>
            <a:spLocks noGrp="1"/>
          </p:cNvSpPr>
          <p:nvPr>
            <p:ph type="sldNum" sz="quarter" idx="12"/>
          </p:nvPr>
        </p:nvSpPr>
        <p:spPr>
          <a:xfrm>
            <a:off x="6828771" y="6381589"/>
            <a:ext cx="2090447" cy="365125"/>
          </a:xfrm>
        </p:spPr>
        <p:txBody>
          <a:bodyPr/>
          <a:lstStyle/>
          <a:p>
            <a:fld id="{7CDA0E17-1C9E-4849-95CE-BCC8B3B85E09}" type="slidenum">
              <a:rPr kumimoji="1" lang="ja-JP" altLang="en-US" smtClean="0"/>
              <a:t>6</a:t>
            </a:fld>
            <a:endParaRPr kumimoji="1" lang="ja-JP" altLang="en-US" dirty="0"/>
          </a:p>
        </p:txBody>
      </p:sp>
      <p:cxnSp>
        <p:nvCxnSpPr>
          <p:cNvPr id="2" name="直線コネクタ 1">
            <a:extLst>
              <a:ext uri="{FF2B5EF4-FFF2-40B4-BE49-F238E27FC236}">
                <a16:creationId xmlns:a16="http://schemas.microsoft.com/office/drawing/2014/main" id="{A51B57C1-535D-46B2-88C7-63F273725FB1}"/>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4C074CA5-4901-67D2-826B-D664807257A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6659" y="2628122"/>
            <a:ext cx="4949358" cy="3723802"/>
          </a:xfrm>
          <a:prstGeom prst="rect">
            <a:avLst/>
          </a:prstGeom>
        </p:spPr>
      </p:pic>
      <p:sp>
        <p:nvSpPr>
          <p:cNvPr id="5" name="正方形/長方形 4">
            <a:extLst>
              <a:ext uri="{FF2B5EF4-FFF2-40B4-BE49-F238E27FC236}">
                <a16:creationId xmlns:a16="http://schemas.microsoft.com/office/drawing/2014/main" id="{59239EE0-5C14-62B6-586F-D0513162B78A}"/>
              </a:ext>
            </a:extLst>
          </p:cNvPr>
          <p:cNvSpPr/>
          <p:nvPr/>
        </p:nvSpPr>
        <p:spPr>
          <a:xfrm>
            <a:off x="501824" y="923925"/>
            <a:ext cx="4280882" cy="1670327"/>
          </a:xfrm>
          <a:prstGeom prst="rect">
            <a:avLst/>
          </a:prstGeom>
          <a:solidFill>
            <a:schemeClr val="accent4">
              <a:lumMod val="20000"/>
              <a:lumOff val="8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03972"/>
            <a:r>
              <a:rPr kumimoji="1" lang="ja-JP" altLang="en-US" sz="2000" dirty="0">
                <a:solidFill>
                  <a:prstClr val="black"/>
                </a:solidFill>
                <a:latin typeface="BIZ UDPゴシック" panose="020B0400000000000000" pitchFamily="50" charset="-128"/>
                <a:ea typeface="BIZ UDPゴシック" panose="020B0400000000000000" pitchFamily="50" charset="-128"/>
              </a:rPr>
              <a:t>硬いものに当たるとキックバックする</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defTabSz="503972"/>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defTabSz="503972"/>
            <a:r>
              <a:rPr kumimoji="1" lang="ja-JP" altLang="en-US" sz="2000" dirty="0">
                <a:solidFill>
                  <a:prstClr val="black"/>
                </a:solidFill>
                <a:latin typeface="BIZ UDPゴシック" panose="020B0400000000000000" pitchFamily="50" charset="-128"/>
                <a:ea typeface="BIZ UDPゴシック" panose="020B0400000000000000" pitchFamily="50" charset="-128"/>
              </a:rPr>
              <a:t>このため木立・切り株やフェンス際など障害物の多いところではナイロンコードを用いるようにする</a:t>
            </a:r>
          </a:p>
        </p:txBody>
      </p:sp>
      <p:sp>
        <p:nvSpPr>
          <p:cNvPr id="6" name="爆発: 8 pt 5">
            <a:extLst>
              <a:ext uri="{FF2B5EF4-FFF2-40B4-BE49-F238E27FC236}">
                <a16:creationId xmlns:a16="http://schemas.microsoft.com/office/drawing/2014/main" id="{CECED04F-2FB1-E88D-4607-940667455B93}"/>
              </a:ext>
            </a:extLst>
          </p:cNvPr>
          <p:cNvSpPr/>
          <p:nvPr/>
        </p:nvSpPr>
        <p:spPr>
          <a:xfrm>
            <a:off x="3229218" y="3163975"/>
            <a:ext cx="1183668" cy="1460325"/>
          </a:xfrm>
          <a:prstGeom prst="irregularSeal1">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a:endParaRPr kumimoji="1" lang="ja-JP" altLang="en-US" sz="1984">
              <a:solidFill>
                <a:prstClr val="white"/>
              </a:solidFill>
              <a:latin typeface="Calibri" panose="020F0502020204030204"/>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296A4E61-6F9F-0DFE-E127-3AFF1DC1A4DC}"/>
              </a:ext>
            </a:extLst>
          </p:cNvPr>
          <p:cNvSpPr txBox="1"/>
          <p:nvPr/>
        </p:nvSpPr>
        <p:spPr>
          <a:xfrm>
            <a:off x="3336880" y="3597315"/>
            <a:ext cx="982533" cy="499496"/>
          </a:xfrm>
          <a:prstGeom prst="rect">
            <a:avLst/>
          </a:prstGeom>
          <a:noFill/>
        </p:spPr>
        <p:txBody>
          <a:bodyPr wrap="square" rtlCol="0">
            <a:spAutoFit/>
          </a:bodyPr>
          <a:lstStyle/>
          <a:p>
            <a:pPr algn="ctr" defTabSz="503972"/>
            <a:r>
              <a:rPr kumimoji="1" lang="ja-JP" altLang="en-US" sz="1323" b="1" dirty="0">
                <a:solidFill>
                  <a:prstClr val="white"/>
                </a:solidFill>
                <a:latin typeface="BIZ UDPゴシック" panose="020B0400000000000000" pitchFamily="50" charset="-128"/>
                <a:ea typeface="BIZ UDPゴシック" panose="020B0400000000000000" pitchFamily="50" charset="-128"/>
              </a:rPr>
              <a:t>草かげに注意！</a:t>
            </a:r>
          </a:p>
        </p:txBody>
      </p:sp>
      <p:sp>
        <p:nvSpPr>
          <p:cNvPr id="20" name="正方形/長方形 19">
            <a:extLst>
              <a:ext uri="{FF2B5EF4-FFF2-40B4-BE49-F238E27FC236}">
                <a16:creationId xmlns:a16="http://schemas.microsoft.com/office/drawing/2014/main" id="{D04B6A7A-56C8-9693-53FD-833E5089A76E}"/>
              </a:ext>
            </a:extLst>
          </p:cNvPr>
          <p:cNvSpPr/>
          <p:nvPr/>
        </p:nvSpPr>
        <p:spPr>
          <a:xfrm>
            <a:off x="5317589" y="4030355"/>
            <a:ext cx="3579752" cy="900976"/>
          </a:xfrm>
          <a:prstGeom prst="rect">
            <a:avLst/>
          </a:prstGeom>
          <a:solidFill>
            <a:schemeClr val="accent4">
              <a:lumMod val="20000"/>
              <a:lumOff val="8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03972"/>
            <a:r>
              <a:rPr kumimoji="1" lang="ja-JP" altLang="en-US" sz="2000" dirty="0">
                <a:solidFill>
                  <a:prstClr val="black"/>
                </a:solidFill>
                <a:latin typeface="BIZ UDPゴシック" panose="020B0400000000000000" pitchFamily="50" charset="-128"/>
                <a:ea typeface="BIZ UDPゴシック" panose="020B0400000000000000" pitchFamily="50" charset="-128"/>
              </a:rPr>
              <a:t>チップソーと比べると切れ味は落ちるがキックバックがない</a:t>
            </a:r>
          </a:p>
        </p:txBody>
      </p:sp>
      <p:sp>
        <p:nvSpPr>
          <p:cNvPr id="15" name="テキスト ボックス 14">
            <a:extLst>
              <a:ext uri="{FF2B5EF4-FFF2-40B4-BE49-F238E27FC236}">
                <a16:creationId xmlns:a16="http://schemas.microsoft.com/office/drawing/2014/main" id="{179DA63D-BFA6-ECF7-E31D-8F326CC3B4A5}"/>
              </a:ext>
            </a:extLst>
          </p:cNvPr>
          <p:cNvSpPr txBox="1"/>
          <p:nvPr/>
        </p:nvSpPr>
        <p:spPr>
          <a:xfrm>
            <a:off x="5616262" y="6121212"/>
            <a:ext cx="2819983"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他には、鋸歯</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左</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、切込み歯</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右</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などもあるが、どちらもキックバックする</a:t>
            </a:r>
          </a:p>
        </p:txBody>
      </p:sp>
    </p:spTree>
    <p:extLst>
      <p:ext uri="{BB962C8B-B14F-4D97-AF65-F5344CB8AC3E}">
        <p14:creationId xmlns:p14="http://schemas.microsoft.com/office/powerpoint/2010/main" val="154299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bwMode="auto">
          <a:xfrm>
            <a:off x="1619672" y="836712"/>
            <a:ext cx="5904656" cy="5904656"/>
          </a:xfrm>
          <a:prstGeom prst="rect">
            <a:avLst/>
          </a:prstGeom>
          <a:solidFill>
            <a:srgbClr val="CC9900">
              <a:alpha val="49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4" name="Rectangle 7"/>
          <p:cNvSpPr>
            <a:spLocks noChangeArrowheads="1"/>
          </p:cNvSpPr>
          <p:nvPr/>
        </p:nvSpPr>
        <p:spPr bwMode="auto">
          <a:xfrm>
            <a:off x="1564901" y="95347"/>
            <a:ext cx="4862070" cy="565146"/>
          </a:xfrm>
          <a:prstGeom prst="rect">
            <a:avLst/>
          </a:prstGeom>
          <a:noFill/>
          <a:ln w="12700">
            <a:noFill/>
            <a:miter lim="800000"/>
            <a:headEnd type="none" w="sm" len="sm"/>
            <a:tailEnd type="none" w="sm" len="sm"/>
          </a:ln>
          <a:effectLst/>
        </p:spPr>
        <p:txBody>
          <a:bodyPr wrap="square" lIns="36000" tIns="36000" rIns="36000" bIns="36000" anchor="ctr" anchorCtr="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安全な刈取り位置</a:t>
            </a:r>
          </a:p>
        </p:txBody>
      </p:sp>
      <p:sp>
        <p:nvSpPr>
          <p:cNvPr id="5" name="円/楕円 4"/>
          <p:cNvSpPr/>
          <p:nvPr/>
        </p:nvSpPr>
        <p:spPr bwMode="auto">
          <a:xfrm>
            <a:off x="2610657" y="1196752"/>
            <a:ext cx="3977566" cy="3631691"/>
          </a:xfrm>
          <a:prstGeom prst="ellipse">
            <a:avLst/>
          </a:prstGeom>
          <a:solidFill>
            <a:srgbClr val="6699FF">
              <a:alpha val="70000"/>
            </a:srgbClr>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円弧 6"/>
          <p:cNvSpPr/>
          <p:nvPr/>
        </p:nvSpPr>
        <p:spPr bwMode="auto">
          <a:xfrm>
            <a:off x="3372319" y="1660372"/>
            <a:ext cx="2708130" cy="2472641"/>
          </a:xfrm>
          <a:prstGeom prst="arc">
            <a:avLst/>
          </a:prstGeom>
          <a:noFill/>
          <a:ln w="73025" cap="flat" cmpd="sng" algn="ctr">
            <a:solidFill>
              <a:srgbClr val="FFFF00"/>
            </a:solidFill>
            <a:prstDash val="solid"/>
            <a:round/>
            <a:headEnd type="stealth" w="lg" len="lg"/>
            <a:tailEnd type="none" w="sm" len="sm"/>
          </a:ln>
          <a:effectLst>
            <a:outerShdw sx="108000" sy="108000" algn="ctr" rotWithShape="0">
              <a:prstClr val="black"/>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cxnSp>
        <p:nvCxnSpPr>
          <p:cNvPr id="15" name="直線コネクタ 14"/>
          <p:cNvCxnSpPr/>
          <p:nvPr/>
        </p:nvCxnSpPr>
        <p:spPr bwMode="auto">
          <a:xfrm rot="10800000">
            <a:off x="1547664" y="2420888"/>
            <a:ext cx="3024336" cy="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19" name="直線コネクタ 18"/>
          <p:cNvCxnSpPr/>
          <p:nvPr/>
        </p:nvCxnSpPr>
        <p:spPr bwMode="auto">
          <a:xfrm rot="16200000" flipV="1">
            <a:off x="3959932" y="1808820"/>
            <a:ext cx="1232520" cy="8384"/>
          </a:xfrm>
          <a:prstGeom prst="line">
            <a:avLst/>
          </a:prstGeom>
          <a:solidFill>
            <a:schemeClr val="accent1"/>
          </a:solidFill>
          <a:ln w="47625" cap="flat" cmpd="sng" algn="ctr">
            <a:solidFill>
              <a:schemeClr val="tx1"/>
            </a:solidFill>
            <a:prstDash val="solid"/>
            <a:round/>
            <a:headEnd type="none" w="sm" len="sm"/>
            <a:tailEnd type="none" w="sm" len="sm"/>
          </a:ln>
          <a:effectLst/>
        </p:spPr>
      </p:cxnSp>
      <p:cxnSp>
        <p:nvCxnSpPr>
          <p:cNvPr id="22" name="直線コネクタ 21"/>
          <p:cNvCxnSpPr/>
          <p:nvPr/>
        </p:nvCxnSpPr>
        <p:spPr bwMode="auto">
          <a:xfrm rot="10800000">
            <a:off x="1547664" y="1196752"/>
            <a:ext cx="3024336" cy="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23" name="直線コネクタ 22"/>
          <p:cNvCxnSpPr/>
          <p:nvPr/>
        </p:nvCxnSpPr>
        <p:spPr bwMode="auto">
          <a:xfrm rot="16200000" flipV="1">
            <a:off x="1079612" y="1808820"/>
            <a:ext cx="1232520" cy="8384"/>
          </a:xfrm>
          <a:prstGeom prst="line">
            <a:avLst/>
          </a:prstGeom>
          <a:solidFill>
            <a:schemeClr val="accent1"/>
          </a:solidFill>
          <a:ln w="25400" cap="flat" cmpd="sng" algn="ctr">
            <a:solidFill>
              <a:schemeClr val="tx1"/>
            </a:solidFill>
            <a:prstDash val="solid"/>
            <a:round/>
            <a:headEnd type="arrow" w="lg" len="lg"/>
            <a:tailEnd type="arrow" w="lg" len="lg"/>
          </a:ln>
          <a:effectLst/>
        </p:spPr>
      </p:cxnSp>
      <p:cxnSp>
        <p:nvCxnSpPr>
          <p:cNvPr id="24" name="直線コネクタ 23"/>
          <p:cNvCxnSpPr/>
          <p:nvPr/>
        </p:nvCxnSpPr>
        <p:spPr bwMode="auto">
          <a:xfrm rot="10800000">
            <a:off x="2699792" y="2420888"/>
            <a:ext cx="1872208" cy="0"/>
          </a:xfrm>
          <a:prstGeom prst="line">
            <a:avLst/>
          </a:prstGeom>
          <a:solidFill>
            <a:schemeClr val="accent1"/>
          </a:solidFill>
          <a:ln w="47625" cap="flat" cmpd="sng" algn="ctr">
            <a:solidFill>
              <a:schemeClr val="tx1"/>
            </a:solidFill>
            <a:prstDash val="solid"/>
            <a:round/>
            <a:headEnd type="none" w="sm" len="sm"/>
            <a:tailEnd type="none" w="sm" len="sm"/>
          </a:ln>
          <a:effectLst/>
        </p:spPr>
      </p:cxnSp>
      <p:cxnSp>
        <p:nvCxnSpPr>
          <p:cNvPr id="28" name="直線コネクタ 27"/>
          <p:cNvCxnSpPr/>
          <p:nvPr/>
        </p:nvCxnSpPr>
        <p:spPr bwMode="auto">
          <a:xfrm rot="10800000">
            <a:off x="2843808" y="2132856"/>
            <a:ext cx="360040" cy="288032"/>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31" name="直線コネクタ 30"/>
          <p:cNvCxnSpPr/>
          <p:nvPr/>
        </p:nvCxnSpPr>
        <p:spPr bwMode="auto">
          <a:xfrm rot="10800000">
            <a:off x="2987824" y="1916832"/>
            <a:ext cx="648072" cy="504056"/>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33" name="直線コネクタ 32"/>
          <p:cNvCxnSpPr>
            <a:endCxn id="5" idx="1"/>
          </p:cNvCxnSpPr>
          <p:nvPr/>
        </p:nvCxnSpPr>
        <p:spPr bwMode="auto">
          <a:xfrm rot="10800000">
            <a:off x="3193158" y="1728600"/>
            <a:ext cx="874786" cy="692288"/>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42" name="直線コネクタ 41"/>
          <p:cNvCxnSpPr/>
          <p:nvPr/>
        </p:nvCxnSpPr>
        <p:spPr bwMode="auto">
          <a:xfrm rot="10800000">
            <a:off x="3419872" y="1556792"/>
            <a:ext cx="1008112" cy="864096"/>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44" name="直線コネクタ 43"/>
          <p:cNvCxnSpPr/>
          <p:nvPr/>
        </p:nvCxnSpPr>
        <p:spPr bwMode="auto">
          <a:xfrm rot="10800000">
            <a:off x="3707904" y="1412776"/>
            <a:ext cx="864096" cy="72008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46" name="直線コネクタ 45"/>
          <p:cNvCxnSpPr/>
          <p:nvPr/>
        </p:nvCxnSpPr>
        <p:spPr bwMode="auto">
          <a:xfrm rot="10800000">
            <a:off x="3995936" y="1268760"/>
            <a:ext cx="576064" cy="504056"/>
          </a:xfrm>
          <a:prstGeom prst="line">
            <a:avLst/>
          </a:prstGeom>
          <a:solidFill>
            <a:schemeClr val="accent1"/>
          </a:solidFill>
          <a:ln w="25400" cap="flat" cmpd="sng" algn="ctr">
            <a:solidFill>
              <a:schemeClr val="tx1"/>
            </a:solidFill>
            <a:prstDash val="solid"/>
            <a:round/>
            <a:headEnd type="none" w="sm" len="sm"/>
            <a:tailEnd type="none" w="sm" len="sm"/>
          </a:ln>
          <a:effectLst/>
        </p:spPr>
      </p:cxnSp>
      <p:sp>
        <p:nvSpPr>
          <p:cNvPr id="48" name="テキスト ボックス 47"/>
          <p:cNvSpPr txBox="1"/>
          <p:nvPr/>
        </p:nvSpPr>
        <p:spPr>
          <a:xfrm>
            <a:off x="395536" y="1268760"/>
            <a:ext cx="1368152" cy="954107"/>
          </a:xfrm>
          <a:prstGeom prst="rect">
            <a:avLst/>
          </a:prstGeom>
          <a:noFill/>
        </p:spPr>
        <p:txBody>
          <a:bodyPr wrap="square" rtlCol="0">
            <a:spAutoFit/>
          </a:bodyPr>
          <a:lstStyle/>
          <a:p>
            <a:pPr algn="ctr"/>
            <a:r>
              <a:rPr kumimoji="1" lang="ja-JP" altLang="en-US" sz="2800" dirty="0">
                <a:effectLst/>
                <a:latin typeface="ＭＳ Ｐゴシック" pitchFamily="50" charset="-128"/>
                <a:ea typeface="ＭＳ Ｐゴシック" pitchFamily="50" charset="-128"/>
              </a:rPr>
              <a:t>上部</a:t>
            </a:r>
            <a:endParaRPr kumimoji="1" lang="en-US" altLang="ja-JP" sz="2800" dirty="0">
              <a:effectLst/>
              <a:latin typeface="ＭＳ Ｐゴシック" pitchFamily="50" charset="-128"/>
              <a:ea typeface="ＭＳ Ｐゴシック" pitchFamily="50" charset="-128"/>
            </a:endParaRPr>
          </a:p>
          <a:p>
            <a:pPr algn="ctr"/>
            <a:r>
              <a:rPr kumimoji="1" lang="ja-JP" altLang="en-US" sz="2800" dirty="0">
                <a:effectLst/>
                <a:latin typeface="ＭＳ Ｐゴシック" pitchFamily="50" charset="-128"/>
                <a:ea typeface="ＭＳ Ｐゴシック" pitchFamily="50" charset="-128"/>
              </a:rPr>
              <a:t>１／３</a:t>
            </a:r>
          </a:p>
        </p:txBody>
      </p:sp>
      <p:sp>
        <p:nvSpPr>
          <p:cNvPr id="20" name="フリーフォーム 19"/>
          <p:cNvSpPr/>
          <p:nvPr/>
        </p:nvSpPr>
        <p:spPr bwMode="auto">
          <a:xfrm>
            <a:off x="2987823" y="4076700"/>
            <a:ext cx="3092625" cy="1080492"/>
          </a:xfrm>
          <a:custGeom>
            <a:avLst/>
            <a:gdLst>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0492"/>
              <a:gd name="connsiteX1" fmla="*/ 76200 w 1828800"/>
              <a:gd name="connsiteY1" fmla="*/ 0 h 1080492"/>
              <a:gd name="connsiteX2" fmla="*/ 167640 w 1828800"/>
              <a:gd name="connsiteY2" fmla="*/ 0 h 1080492"/>
              <a:gd name="connsiteX3" fmla="*/ 1760220 w 1828800"/>
              <a:gd name="connsiteY3" fmla="*/ 15240 h 1080492"/>
              <a:gd name="connsiteX4" fmla="*/ 1828800 w 1828800"/>
              <a:gd name="connsiteY4" fmla="*/ 746760 h 1080492"/>
              <a:gd name="connsiteX5" fmla="*/ 929640 w 1828800"/>
              <a:gd name="connsiteY5" fmla="*/ 1080492 h 1080492"/>
              <a:gd name="connsiteX6" fmla="*/ 0 w 1828800"/>
              <a:gd name="connsiteY6" fmla="*/ 716280 h 1080492"/>
              <a:gd name="connsiteX7" fmla="*/ 76200 w 1828800"/>
              <a:gd name="connsiteY7" fmla="*/ 0 h 1080492"/>
              <a:gd name="connsiteX0" fmla="*/ 154672 w 1907272"/>
              <a:gd name="connsiteY0" fmla="*/ 0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154672 w 1907272"/>
              <a:gd name="connsiteY7" fmla="*/ 0 h 1080492"/>
              <a:gd name="connsiteX0" fmla="*/ 216024 w 1907272"/>
              <a:gd name="connsiteY0" fmla="*/ 372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216024 w 1907272"/>
              <a:gd name="connsiteY7" fmla="*/ 372 h 1080492"/>
              <a:gd name="connsiteX0" fmla="*/ 144016 w 1907272"/>
              <a:gd name="connsiteY0" fmla="*/ 372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144016 w 1907272"/>
              <a:gd name="connsiteY7" fmla="*/ 372 h 10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272" h="1080492">
                <a:moveTo>
                  <a:pt x="144016" y="372"/>
                </a:moveTo>
                <a:lnTo>
                  <a:pt x="154672" y="0"/>
                </a:lnTo>
                <a:lnTo>
                  <a:pt x="246112" y="0"/>
                </a:lnTo>
                <a:lnTo>
                  <a:pt x="1838692" y="15240"/>
                </a:lnTo>
                <a:lnTo>
                  <a:pt x="1907272" y="746760"/>
                </a:lnTo>
                <a:cubicBezTo>
                  <a:pt x="1679188" y="926232"/>
                  <a:pt x="1362700" y="1047368"/>
                  <a:pt x="1008112" y="1080492"/>
                </a:cubicBezTo>
                <a:cubicBezTo>
                  <a:pt x="707752" y="1040636"/>
                  <a:pt x="401692" y="993904"/>
                  <a:pt x="0" y="720452"/>
                </a:cubicBezTo>
                <a:lnTo>
                  <a:pt x="144016" y="372"/>
                </a:lnTo>
                <a:close/>
              </a:path>
            </a:pathLst>
          </a:custGeom>
          <a:solidFill>
            <a:srgbClr val="3366FF"/>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nvGrpSpPr>
          <p:cNvPr id="2" name="グループ化 20"/>
          <p:cNvGrpSpPr/>
          <p:nvPr/>
        </p:nvGrpSpPr>
        <p:grpSpPr>
          <a:xfrm>
            <a:off x="4067944" y="2564904"/>
            <a:ext cx="977470" cy="4176464"/>
            <a:chOff x="2051720" y="3356992"/>
            <a:chExt cx="792088" cy="3384376"/>
          </a:xfrm>
        </p:grpSpPr>
        <p:sp>
          <p:nvSpPr>
            <p:cNvPr id="25" name="円/楕円 24"/>
            <p:cNvSpPr/>
            <p:nvPr/>
          </p:nvSpPr>
          <p:spPr bwMode="auto">
            <a:xfrm>
              <a:off x="2051720" y="3356992"/>
              <a:ext cx="792088" cy="792088"/>
            </a:xfrm>
            <a:prstGeom prst="ellipse">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6" name="正方形/長方形 25"/>
            <p:cNvSpPr/>
            <p:nvPr/>
          </p:nvSpPr>
          <p:spPr bwMode="auto">
            <a:xfrm>
              <a:off x="2339752" y="3933056"/>
              <a:ext cx="216024" cy="2808312"/>
            </a:xfrm>
            <a:prstGeom prst="rect">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7" name="円/楕円 26"/>
            <p:cNvSpPr/>
            <p:nvPr/>
          </p:nvSpPr>
          <p:spPr bwMode="auto">
            <a:xfrm>
              <a:off x="2204120" y="3509392"/>
              <a:ext cx="495672" cy="495672"/>
            </a:xfrm>
            <a:prstGeom prst="ellipse">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sp>
        <p:nvSpPr>
          <p:cNvPr id="49" name="テキスト ボックス 48"/>
          <p:cNvSpPr txBox="1"/>
          <p:nvPr/>
        </p:nvSpPr>
        <p:spPr>
          <a:xfrm>
            <a:off x="1843492" y="5053936"/>
            <a:ext cx="5473784" cy="1461939"/>
          </a:xfrm>
          <a:prstGeom prst="rect">
            <a:avLst/>
          </a:prstGeom>
          <a:solidFill>
            <a:srgbClr val="FFFFFF"/>
          </a:solidFill>
          <a:ln w="19050">
            <a:solidFill>
              <a:schemeClr val="tx1"/>
            </a:solidFill>
          </a:ln>
        </p:spPr>
        <p:txBody>
          <a:bodyPr wrap="square" rtlCol="0">
            <a:spAutoFit/>
          </a:bodyPr>
          <a:lstStyle/>
          <a:p>
            <a:pPr>
              <a:buFont typeface="Wingdings" pitchFamily="2" charset="2"/>
              <a:buChar char="l"/>
            </a:pPr>
            <a:r>
              <a:rPr lang="ja-JP" altLang="en-US" sz="2800" dirty="0">
                <a:effectLst/>
                <a:latin typeface="ＭＳ Ｐゴシック" pitchFamily="50" charset="-128"/>
                <a:ea typeface="ＭＳ Ｐゴシック" pitchFamily="50" charset="-128"/>
              </a:rPr>
              <a:t>刈刃の左側・上部１／３を使う</a:t>
            </a:r>
            <a:endParaRPr lang="en-US" altLang="ja-JP" sz="2800" dirty="0">
              <a:effectLst/>
              <a:latin typeface="ＭＳ Ｐゴシック" pitchFamily="50" charset="-128"/>
              <a:ea typeface="ＭＳ Ｐゴシック" pitchFamily="50" charset="-128"/>
            </a:endParaRPr>
          </a:p>
          <a:p>
            <a:r>
              <a:rPr lang="ja-JP" altLang="en-US" sz="2800" dirty="0">
                <a:effectLst/>
                <a:latin typeface="ＭＳ Ｐゴシック" pitchFamily="50" charset="-128"/>
                <a:ea typeface="ＭＳ Ｐゴシック" pitchFamily="50" charset="-128"/>
              </a:rPr>
              <a:t>　　（時計盤で</a:t>
            </a:r>
            <a:r>
              <a:rPr lang="en-US" altLang="ja-JP" sz="2800" dirty="0">
                <a:effectLst/>
                <a:latin typeface="ＭＳ Ｐゴシック" pitchFamily="50" charset="-128"/>
                <a:ea typeface="ＭＳ Ｐゴシック" pitchFamily="50" charset="-128"/>
              </a:rPr>
              <a:t>10</a:t>
            </a:r>
            <a:r>
              <a:rPr lang="ja-JP" altLang="en-US" sz="2800" dirty="0">
                <a:effectLst/>
                <a:latin typeface="ＭＳ Ｐゴシック" pitchFamily="50" charset="-128"/>
                <a:ea typeface="ＭＳ Ｐゴシック" pitchFamily="50" charset="-128"/>
              </a:rPr>
              <a:t>時～</a:t>
            </a:r>
            <a:r>
              <a:rPr lang="en-US" altLang="ja-JP" sz="2800" dirty="0">
                <a:effectLst/>
                <a:latin typeface="ＭＳ Ｐゴシック" pitchFamily="50" charset="-128"/>
                <a:ea typeface="ＭＳ Ｐゴシック" pitchFamily="50" charset="-128"/>
              </a:rPr>
              <a:t>12</a:t>
            </a:r>
            <a:r>
              <a:rPr lang="ja-JP" altLang="en-US" sz="2800" dirty="0">
                <a:effectLst/>
                <a:latin typeface="ＭＳ Ｐゴシック" pitchFamily="50" charset="-128"/>
                <a:ea typeface="ＭＳ Ｐゴシック" pitchFamily="50" charset="-128"/>
              </a:rPr>
              <a:t>時の間）</a:t>
            </a:r>
          </a:p>
          <a:p>
            <a:pPr>
              <a:spcBef>
                <a:spcPts val="600"/>
              </a:spcBef>
              <a:buFont typeface="Wingdings" pitchFamily="2" charset="2"/>
              <a:buChar char="l"/>
            </a:pPr>
            <a:r>
              <a:rPr kumimoji="1" lang="ja-JP" altLang="en-US" sz="2800" dirty="0">
                <a:effectLst/>
                <a:latin typeface="ＭＳ Ｐゴシック" pitchFamily="50" charset="-128"/>
                <a:ea typeface="ＭＳ Ｐゴシック" pitchFamily="50" charset="-128"/>
              </a:rPr>
              <a:t>刈るのは</a:t>
            </a:r>
            <a:r>
              <a:rPr kumimoji="1" lang="ja-JP" altLang="en-US" sz="2800" dirty="0">
                <a:solidFill>
                  <a:srgbClr val="FF0000"/>
                </a:solidFill>
                <a:effectLst/>
                <a:latin typeface="ＭＳ Ｐゴシック" pitchFamily="50" charset="-128"/>
                <a:ea typeface="ＭＳ Ｐゴシック" pitchFamily="50" charset="-128"/>
              </a:rPr>
              <a:t>右から左への一方通行</a:t>
            </a:r>
            <a:endParaRPr kumimoji="1" lang="en-US" altLang="ja-JP" sz="2800" dirty="0">
              <a:solidFill>
                <a:srgbClr val="FF0000"/>
              </a:solidFill>
              <a:effectLst/>
              <a:latin typeface="ＭＳ Ｐゴシック" pitchFamily="50" charset="-128"/>
              <a:ea typeface="ＭＳ Ｐゴシック" pitchFamily="50" charset="-128"/>
            </a:endParaRPr>
          </a:p>
        </p:txBody>
      </p:sp>
      <p:sp>
        <p:nvSpPr>
          <p:cNvPr id="39" name="四角形吹き出し 38"/>
          <p:cNvSpPr/>
          <p:nvPr/>
        </p:nvSpPr>
        <p:spPr bwMode="auto">
          <a:xfrm>
            <a:off x="179512" y="3645024"/>
            <a:ext cx="3384376" cy="576064"/>
          </a:xfrm>
          <a:prstGeom prst="wedgeRectCallout">
            <a:avLst>
              <a:gd name="adj1" fmla="val -22600"/>
              <a:gd name="adj2" fmla="val -288191"/>
            </a:avLst>
          </a:prstGeom>
          <a:solidFill>
            <a:srgbClr val="FFFFFF"/>
          </a:solidFill>
          <a:ln w="1905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effectLst/>
                <a:latin typeface="ＭＳ Ｐゴシック" pitchFamily="50" charset="-128"/>
                <a:ea typeface="ＭＳ Ｐゴシック" pitchFamily="50" charset="-128"/>
              </a:rPr>
              <a:t>この部分で刈り取る</a:t>
            </a:r>
          </a:p>
        </p:txBody>
      </p:sp>
      <p:sp>
        <p:nvSpPr>
          <p:cNvPr id="3" name="スライド番号プレースホルダー 2">
            <a:extLst>
              <a:ext uri="{FF2B5EF4-FFF2-40B4-BE49-F238E27FC236}">
                <a16:creationId xmlns:a16="http://schemas.microsoft.com/office/drawing/2014/main" id="{125FB6C9-B4A6-60F6-ED60-9A9B6890A297}"/>
              </a:ext>
            </a:extLst>
          </p:cNvPr>
          <p:cNvSpPr>
            <a:spLocks noGrp="1"/>
          </p:cNvSpPr>
          <p:nvPr>
            <p:ph type="sldNum" sz="quarter" idx="12"/>
          </p:nvPr>
        </p:nvSpPr>
        <p:spPr/>
        <p:txBody>
          <a:bodyPr/>
          <a:lstStyle/>
          <a:p>
            <a:fld id="{7CDA0E17-1C9E-4849-95CE-BCC8B3B85E09}" type="slidenum">
              <a:rPr kumimoji="1" lang="ja-JP" altLang="en-US" smtClean="0"/>
              <a:t>7</a:t>
            </a:fld>
            <a:endParaRPr kumimoji="1" lang="ja-JP" altLang="en-US"/>
          </a:p>
        </p:txBody>
      </p:sp>
      <p:cxnSp>
        <p:nvCxnSpPr>
          <p:cNvPr id="6" name="直線コネクタ 5">
            <a:extLst>
              <a:ext uri="{FF2B5EF4-FFF2-40B4-BE49-F238E27FC236}">
                <a16:creationId xmlns:a16="http://schemas.microsoft.com/office/drawing/2014/main" id="{8BE17D05-F9C1-309B-0249-2A21FDC81AAE}"/>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77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Rectangle 11"/>
          <p:cNvSpPr>
            <a:spLocks noChangeArrowheads="1"/>
          </p:cNvSpPr>
          <p:nvPr/>
        </p:nvSpPr>
        <p:spPr bwMode="auto">
          <a:xfrm>
            <a:off x="246659" y="101460"/>
            <a:ext cx="8354729" cy="637849"/>
          </a:xfrm>
          <a:prstGeom prst="rect">
            <a:avLst/>
          </a:prstGeom>
          <a:noFill/>
          <a:ln w="12700">
            <a:noFill/>
            <a:miter lim="800000"/>
            <a:headEnd type="none" w="sm" len="sm"/>
            <a:tailEnd type="none" w="sm" len="sm"/>
          </a:ln>
          <a:effectLst/>
        </p:spPr>
        <p:txBody>
          <a:bodyPr wrap="square" tIns="72000" bIns="720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作業前に異物除去</a:t>
            </a:r>
          </a:p>
        </p:txBody>
      </p:sp>
      <p:sp>
        <p:nvSpPr>
          <p:cNvPr id="3" name="スライド番号プレースホルダー 2">
            <a:extLst>
              <a:ext uri="{FF2B5EF4-FFF2-40B4-BE49-F238E27FC236}">
                <a16:creationId xmlns:a16="http://schemas.microsoft.com/office/drawing/2014/main" id="{3C2812F4-D38C-D8A7-AE3E-B5A0379429EE}"/>
              </a:ext>
            </a:extLst>
          </p:cNvPr>
          <p:cNvSpPr>
            <a:spLocks noGrp="1"/>
          </p:cNvSpPr>
          <p:nvPr>
            <p:ph type="sldNum" sz="quarter" idx="12"/>
          </p:nvPr>
        </p:nvSpPr>
        <p:spPr/>
        <p:txBody>
          <a:bodyPr/>
          <a:lstStyle/>
          <a:p>
            <a:fld id="{7CDA0E17-1C9E-4849-95CE-BCC8B3B85E09}" type="slidenum">
              <a:rPr kumimoji="1" lang="ja-JP" altLang="en-US" smtClean="0"/>
              <a:t>8</a:t>
            </a:fld>
            <a:endParaRPr kumimoji="1" lang="ja-JP" altLang="en-US" dirty="0"/>
          </a:p>
        </p:txBody>
      </p:sp>
      <p:cxnSp>
        <p:nvCxnSpPr>
          <p:cNvPr id="2" name="直線コネクタ 1">
            <a:extLst>
              <a:ext uri="{FF2B5EF4-FFF2-40B4-BE49-F238E27FC236}">
                <a16:creationId xmlns:a16="http://schemas.microsoft.com/office/drawing/2014/main" id="{A51B57C1-535D-46B2-88C7-63F273725FB1}"/>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7691CA8A-BCBA-EEB1-B3F0-C07ABC417A3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01245" y="1737575"/>
            <a:ext cx="5172982" cy="3929690"/>
          </a:xfrm>
          <a:prstGeom prst="rect">
            <a:avLst/>
          </a:prstGeom>
        </p:spPr>
      </p:pic>
      <p:sp>
        <p:nvSpPr>
          <p:cNvPr id="5" name="正方形/長方形 4">
            <a:extLst>
              <a:ext uri="{FF2B5EF4-FFF2-40B4-BE49-F238E27FC236}">
                <a16:creationId xmlns:a16="http://schemas.microsoft.com/office/drawing/2014/main" id="{C09FB220-717C-63C2-3AB8-7BDC2D73C7B4}"/>
              </a:ext>
            </a:extLst>
          </p:cNvPr>
          <p:cNvSpPr/>
          <p:nvPr/>
        </p:nvSpPr>
        <p:spPr>
          <a:xfrm>
            <a:off x="394636" y="1091746"/>
            <a:ext cx="3230071" cy="3757773"/>
          </a:xfrm>
          <a:prstGeom prst="rect">
            <a:avLst/>
          </a:prstGeom>
          <a:solidFill>
            <a:schemeClr val="accent4">
              <a:lumMod val="20000"/>
              <a:lumOff val="8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03972"/>
            <a:r>
              <a:rPr kumimoji="1" lang="ja-JP" altLang="en-US" sz="2400" dirty="0">
                <a:solidFill>
                  <a:prstClr val="black"/>
                </a:solidFill>
                <a:latin typeface="BIZ UDPゴシック" panose="020B0400000000000000" pitchFamily="50" charset="-128"/>
                <a:ea typeface="BIZ UDPゴシック" panose="020B0400000000000000" pitchFamily="50" charset="-128"/>
              </a:rPr>
              <a:t>空き缶・空き瓶、石、木の枝、ワイヤー切れ端など飛散物になりそうなものは予め取り除く</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defTabSz="503972"/>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defTabSz="503972"/>
            <a:r>
              <a:rPr kumimoji="1" lang="ja-JP" altLang="en-US" sz="2400" dirty="0">
                <a:solidFill>
                  <a:prstClr val="black"/>
                </a:solidFill>
                <a:latin typeface="BIZ UDPゴシック" panose="020B0400000000000000" pitchFamily="50" charset="-128"/>
                <a:ea typeface="BIZ UDPゴシック" panose="020B0400000000000000" pitchFamily="50" charset="-128"/>
              </a:rPr>
              <a:t>杭など取り除けないものはポールを立てたりリボンを付けるのも有効</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125003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6541</TotalTime>
  <Words>2505</Words>
  <Application>Microsoft Office PowerPoint</Application>
  <PresentationFormat>画面に合わせる (4:3)</PresentationFormat>
  <Paragraphs>361</Paragraphs>
  <Slides>12</Slides>
  <Notes>12</Notes>
  <HiddenSlides>0</HiddenSlides>
  <MMClips>0</MMClips>
  <ScaleCrop>false</ScaleCrop>
  <HeadingPairs>
    <vt:vector size="6" baseType="variant">
      <vt:variant>
        <vt:lpstr>使用されているフォント</vt:lpstr>
      </vt:variant>
      <vt:variant>
        <vt:i4>16</vt:i4>
      </vt:variant>
      <vt:variant>
        <vt:lpstr>テーマ</vt:lpstr>
      </vt:variant>
      <vt:variant>
        <vt:i4>4</vt:i4>
      </vt:variant>
      <vt:variant>
        <vt:lpstr>スライド タイトル</vt:lpstr>
      </vt:variant>
      <vt:variant>
        <vt:i4>12</vt:i4>
      </vt:variant>
    </vt:vector>
  </HeadingPairs>
  <TitlesOfParts>
    <vt:vector size="32" baseType="lpstr">
      <vt:lpstr>BIZ UDPゴシック</vt:lpstr>
      <vt:lpstr>ＤＨＰ特太ゴシック体</vt:lpstr>
      <vt:lpstr>HGP創英ﾌﾟﾚｾﾞﾝｽEB</vt:lpstr>
      <vt:lpstr>HGP創英角ｺﾞｼｯｸUB</vt:lpstr>
      <vt:lpstr>HGS創英角ｺﾞｼｯｸUB</vt:lpstr>
      <vt:lpstr>HG丸ｺﾞｼｯｸM-PRO</vt:lpstr>
      <vt:lpstr>ＭＳ Ｐゴシック</vt:lpstr>
      <vt:lpstr>UD デジタル 教科書体 NK-R</vt:lpstr>
      <vt:lpstr>UD デジタル 教科書体 NP-B</vt:lpstr>
      <vt:lpstr>游ゴシック</vt:lpstr>
      <vt:lpstr>游ゴシック Light</vt:lpstr>
      <vt:lpstr>Arial</vt:lpstr>
      <vt:lpstr>Calibri</vt:lpstr>
      <vt:lpstr>Calibri Light</vt:lpstr>
      <vt:lpstr>Times New Roman</vt:lpstr>
      <vt:lpstr>Wingdings</vt:lpstr>
      <vt:lpstr>Office テーマ</vt:lpstr>
      <vt:lpstr>1_デザインの設定</vt:lpstr>
      <vt:lpstr>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協会</dc:creator>
  <cp:lastModifiedBy>協会 機械化</cp:lastModifiedBy>
  <cp:revision>198</cp:revision>
  <cp:lastPrinted>2023-06-16T06:41:08Z</cp:lastPrinted>
  <dcterms:created xsi:type="dcterms:W3CDTF">2021-08-24T06:45:42Z</dcterms:created>
  <dcterms:modified xsi:type="dcterms:W3CDTF">2023-06-16T07:31:50Z</dcterms:modified>
</cp:coreProperties>
</file>