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1"/>
    <p:sldMasterId id="2147483754" r:id="rId2"/>
    <p:sldMasterId id="2147483739" r:id="rId3"/>
    <p:sldMasterId id="2147483700" r:id="rId4"/>
    <p:sldMasterId id="2147483714" r:id="rId5"/>
    <p:sldMasterId id="2147483727" r:id="rId6"/>
    <p:sldMasterId id="2147483686" r:id="rId7"/>
    <p:sldMasterId id="2147483673" r:id="rId8"/>
  </p:sldMasterIdLst>
  <p:notesMasterIdLst>
    <p:notesMasterId r:id="rId48"/>
  </p:notesMasterIdLst>
  <p:sldIdLst>
    <p:sldId id="1554" r:id="rId9"/>
    <p:sldId id="1598" r:id="rId10"/>
    <p:sldId id="1645" r:id="rId11"/>
    <p:sldId id="1646" r:id="rId12"/>
    <p:sldId id="1604" r:id="rId13"/>
    <p:sldId id="1630" r:id="rId14"/>
    <p:sldId id="1473" r:id="rId15"/>
    <p:sldId id="1613" r:id="rId16"/>
    <p:sldId id="1627" r:id="rId17"/>
    <p:sldId id="1628" r:id="rId18"/>
    <p:sldId id="385" r:id="rId19"/>
    <p:sldId id="444" r:id="rId20"/>
    <p:sldId id="1618" r:id="rId21"/>
    <p:sldId id="275" r:id="rId22"/>
    <p:sldId id="1654" r:id="rId23"/>
    <p:sldId id="1655" r:id="rId24"/>
    <p:sldId id="1614" r:id="rId25"/>
    <p:sldId id="1588" r:id="rId26"/>
    <p:sldId id="1647" r:id="rId27"/>
    <p:sldId id="1648" r:id="rId28"/>
    <p:sldId id="1653" r:id="rId29"/>
    <p:sldId id="1650" r:id="rId30"/>
    <p:sldId id="1651" r:id="rId31"/>
    <p:sldId id="1652" r:id="rId32"/>
    <p:sldId id="1607" r:id="rId33"/>
    <p:sldId id="1639" r:id="rId34"/>
    <p:sldId id="1609" r:id="rId35"/>
    <p:sldId id="1617" r:id="rId36"/>
    <p:sldId id="335" r:id="rId37"/>
    <p:sldId id="1629" r:id="rId38"/>
    <p:sldId id="1622" r:id="rId39"/>
    <p:sldId id="1610" r:id="rId40"/>
    <p:sldId id="1638" r:id="rId41"/>
    <p:sldId id="1641" r:id="rId42"/>
    <p:sldId id="1603" r:id="rId43"/>
    <p:sldId id="1480" r:id="rId44"/>
    <p:sldId id="337" r:id="rId45"/>
    <p:sldId id="262" r:id="rId46"/>
    <p:sldId id="1643" r:id="rId47"/>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2"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0000"/>
    <a:srgbClr val="000066"/>
    <a:srgbClr val="0000FF"/>
    <a:srgbClr val="DBFFB8"/>
    <a:srgbClr val="E9FFD4"/>
    <a:srgbClr val="423C32"/>
    <a:srgbClr val="FF3300"/>
    <a:srgbClr val="DDDDDD"/>
    <a:srgbClr val="5F5F5F"/>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2763" autoAdjust="0"/>
    <p:restoredTop sz="75673" autoAdjust="0"/>
  </p:normalViewPr>
  <p:slideViewPr>
    <p:cSldViewPr snapToGrid="0">
      <p:cViewPr varScale="1">
        <p:scale>
          <a:sx n="90" d="100"/>
          <a:sy n="90" d="100"/>
        </p:scale>
        <p:origin x="324" y="9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p:scale>
          <a:sx n="200" d="100"/>
          <a:sy n="200" d="100"/>
        </p:scale>
        <p:origin x="-510" y="-703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commentAuthors" Target="commen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ja-JP" altLang="en-US" sz="1400" dirty="0"/>
              <a:t>○○県の農作業死亡事故発生率</a:t>
            </a:r>
            <a:endParaRPr lang="ja-JP" sz="1400" dirty="0"/>
          </a:p>
        </c:rich>
      </c:tx>
      <c:layout>
        <c:manualLayout>
          <c:xMode val="edge"/>
          <c:yMode val="edge"/>
          <c:x val="0.20392394356054092"/>
          <c:y val="1.112715689970248E-2"/>
        </c:manualLayout>
      </c:layout>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ja-JP"/>
        </a:p>
      </c:txPr>
    </c:title>
    <c:autoTitleDeleted val="0"/>
    <c:plotArea>
      <c:layout/>
      <c:lineChart>
        <c:grouping val="standard"/>
        <c:varyColors val="0"/>
        <c:ser>
          <c:idx val="0"/>
          <c:order val="0"/>
          <c:tx>
            <c:strRef>
              <c:f>Sheet1!$B$17</c:f>
              <c:strCache>
                <c:ptCount val="1"/>
                <c:pt idx="0">
                  <c:v>宮城10万人当たり</c:v>
                </c:pt>
              </c:strCache>
            </c:strRef>
          </c:tx>
          <c:spPr>
            <a:ln w="38100" cap="rnd">
              <a:solidFill>
                <a:srgbClr val="C00000"/>
              </a:solidFill>
              <a:round/>
            </a:ln>
            <a:effectLst/>
          </c:spPr>
          <c:marker>
            <c:symbol val="diamond"/>
            <c:size val="6"/>
            <c:spPr>
              <a:solidFill>
                <a:schemeClr val="accent1"/>
              </a:solidFill>
              <a:ln w="38100">
                <a:solidFill>
                  <a:srgbClr val="C00000"/>
                </a:solidFill>
                <a:round/>
              </a:ln>
              <a:effectLst/>
            </c:spPr>
          </c:marker>
          <c:cat>
            <c:strRef>
              <c:f>Sheet1!$C$16:$G$16</c:f>
              <c:strCache>
                <c:ptCount val="5"/>
                <c:pt idx="0">
                  <c:v>平成２８年</c:v>
                </c:pt>
                <c:pt idx="1">
                  <c:v>平成２９年</c:v>
                </c:pt>
                <c:pt idx="2">
                  <c:v>平成３０年</c:v>
                </c:pt>
                <c:pt idx="3">
                  <c:v>令和元年</c:v>
                </c:pt>
                <c:pt idx="4">
                  <c:v>令和２年</c:v>
                </c:pt>
              </c:strCache>
            </c:strRef>
          </c:cat>
          <c:val>
            <c:numRef>
              <c:f>Sheet1!$C$17:$G$17</c:f>
              <c:numCache>
                <c:formatCode>0.0_ </c:formatCode>
                <c:ptCount val="5"/>
                <c:pt idx="0">
                  <c:v>5.4112554112554108</c:v>
                </c:pt>
                <c:pt idx="1">
                  <c:v>7.8387458006718926</c:v>
                </c:pt>
                <c:pt idx="4">
                  <c:v>14.647137150466047</c:v>
                </c:pt>
              </c:numCache>
            </c:numRef>
          </c:val>
          <c:smooth val="0"/>
          <c:extLst>
            <c:ext xmlns:c16="http://schemas.microsoft.com/office/drawing/2014/chart" uri="{C3380CC4-5D6E-409C-BE32-E72D297353CC}">
              <c16:uniqueId val="{00000000-1679-420E-84FF-F17394675AB1}"/>
            </c:ext>
          </c:extLst>
        </c:ser>
        <c:ser>
          <c:idx val="3"/>
          <c:order val="1"/>
          <c:tx>
            <c:strRef>
              <c:f>Sheet1!$B$18</c:f>
              <c:strCache>
                <c:ptCount val="1"/>
                <c:pt idx="0">
                  <c:v>全国10万人当たり</c:v>
                </c:pt>
              </c:strCache>
            </c:strRef>
          </c:tx>
          <c:spPr>
            <a:ln w="22225" cap="rnd">
              <a:solidFill>
                <a:schemeClr val="accent4"/>
              </a:solidFill>
              <a:round/>
            </a:ln>
            <a:effectLst/>
          </c:spPr>
          <c:marker>
            <c:symbol val="triangle"/>
            <c:size val="6"/>
            <c:spPr>
              <a:noFill/>
              <a:ln w="38100">
                <a:solidFill>
                  <a:schemeClr val="bg1">
                    <a:lumMod val="65000"/>
                  </a:schemeClr>
                </a:solidFill>
                <a:prstDash val="solid"/>
                <a:round/>
              </a:ln>
              <a:effectLst/>
            </c:spPr>
          </c:marker>
          <c:cat>
            <c:strRef>
              <c:f>Sheet1!$C$16:$G$16</c:f>
              <c:strCache>
                <c:ptCount val="5"/>
                <c:pt idx="0">
                  <c:v>平成２８年</c:v>
                </c:pt>
                <c:pt idx="1">
                  <c:v>平成２９年</c:v>
                </c:pt>
                <c:pt idx="2">
                  <c:v>平成３０年</c:v>
                </c:pt>
                <c:pt idx="3">
                  <c:v>令和元年</c:v>
                </c:pt>
                <c:pt idx="4">
                  <c:v>令和２年</c:v>
                </c:pt>
              </c:strCache>
            </c:strRef>
          </c:cat>
          <c:val>
            <c:numRef>
              <c:f>Sheet1!$C$18:$G$18</c:f>
              <c:numCache>
                <c:formatCode>0.0_ </c:formatCode>
                <c:ptCount val="5"/>
                <c:pt idx="0">
                  <c:v>9.8422712933753953</c:v>
                </c:pt>
                <c:pt idx="1">
                  <c:v>10.141108182940254</c:v>
                </c:pt>
                <c:pt idx="2">
                  <c:v>9.5294404062184803</c:v>
                </c:pt>
                <c:pt idx="3">
                  <c:v>10.16311620673442</c:v>
                </c:pt>
                <c:pt idx="4">
                  <c:v>10.827284757589126</c:v>
                </c:pt>
              </c:numCache>
            </c:numRef>
          </c:val>
          <c:smooth val="0"/>
          <c:extLst>
            <c:ext xmlns:c16="http://schemas.microsoft.com/office/drawing/2014/chart" uri="{C3380CC4-5D6E-409C-BE32-E72D297353CC}">
              <c16:uniqueId val="{00000001-1679-420E-84FF-F17394675AB1}"/>
            </c:ext>
          </c:extLst>
        </c:ser>
        <c:dLbls>
          <c:showLegendKey val="0"/>
          <c:showVal val="0"/>
          <c:showCatName val="0"/>
          <c:showSerName val="0"/>
          <c:showPercent val="0"/>
          <c:showBubbleSize val="0"/>
        </c:dLbls>
        <c:marker val="1"/>
        <c:smooth val="0"/>
        <c:axId val="515473712"/>
        <c:axId val="515475680"/>
      </c:lineChart>
      <c:catAx>
        <c:axId val="5154737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ja-JP"/>
          </a:p>
        </c:txPr>
        <c:crossAx val="515475680"/>
        <c:crosses val="autoZero"/>
        <c:auto val="1"/>
        <c:lblAlgn val="ctr"/>
        <c:lblOffset val="100"/>
        <c:noMultiLvlLbl val="0"/>
      </c:catAx>
      <c:valAx>
        <c:axId val="515475680"/>
        <c:scaling>
          <c:orientation val="minMax"/>
        </c:scaling>
        <c:delete val="0"/>
        <c:axPos val="l"/>
        <c:numFmt formatCode="0.0_ "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1547371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スライド イメージ プレースホルダー 3"/>
          <p:cNvSpPr>
            <a:spLocks noGrp="1" noRot="1" noChangeAspect="1"/>
          </p:cNvSpPr>
          <p:nvPr>
            <p:ph type="sldImg" idx="2"/>
          </p:nvPr>
        </p:nvSpPr>
        <p:spPr>
          <a:xfrm>
            <a:off x="681038" y="222250"/>
            <a:ext cx="5562600" cy="4173538"/>
          </a:xfrm>
          <a:prstGeom prst="rect">
            <a:avLst/>
          </a:prstGeom>
          <a:noFill/>
          <a:ln w="12700">
            <a:solidFill>
              <a:prstClr val="black"/>
            </a:solidFill>
          </a:ln>
        </p:spPr>
        <p:txBody>
          <a:bodyPr vert="horz" lIns="91432" tIns="45716" rIns="91432" bIns="45716" rtlCol="0" anchor="ctr"/>
          <a:lstStyle/>
          <a:p>
            <a:endParaRPr lang="ja-JP" altLang="en-US"/>
          </a:p>
        </p:txBody>
      </p:sp>
      <p:sp>
        <p:nvSpPr>
          <p:cNvPr id="5" name="ノート プレースホルダー 4"/>
          <p:cNvSpPr>
            <a:spLocks noGrp="1"/>
          </p:cNvSpPr>
          <p:nvPr>
            <p:ph type="body" sz="quarter" idx="3"/>
          </p:nvPr>
        </p:nvSpPr>
        <p:spPr>
          <a:xfrm>
            <a:off x="679451" y="4598504"/>
            <a:ext cx="5566879" cy="5022048"/>
          </a:xfrm>
          <a:prstGeom prst="rect">
            <a:avLst/>
          </a:prstGeom>
        </p:spPr>
        <p:txBody>
          <a:bodyPr vert="horz" lIns="91432" tIns="45716" rIns="91432" bIns="45716"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9620553"/>
            <a:ext cx="2946400" cy="306085"/>
          </a:xfrm>
          <a:prstGeom prst="rect">
            <a:avLst/>
          </a:prstGeom>
        </p:spPr>
        <p:txBody>
          <a:bodyPr vert="horz" lIns="91432" tIns="45716" rIns="91432" bIns="45716"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49687" y="9620552"/>
            <a:ext cx="2947987" cy="306086"/>
          </a:xfrm>
          <a:prstGeom prst="rect">
            <a:avLst/>
          </a:prstGeom>
        </p:spPr>
        <p:txBody>
          <a:bodyPr vert="horz" lIns="91432" tIns="45716" rIns="91432" bIns="45716" rtlCol="0" anchor="b"/>
          <a:lstStyle>
            <a:lvl1pPr algn="r">
              <a:defRPr sz="1200">
                <a:latin typeface="HGP創英角ｺﾞｼｯｸUB" panose="020B0900000000000000" pitchFamily="50" charset="-128"/>
                <a:ea typeface="HGP創英角ｺﾞｼｯｸUB" panose="020B0900000000000000" pitchFamily="50" charset="-128"/>
              </a:defRPr>
            </a:lvl1pPr>
          </a:lstStyle>
          <a:p>
            <a:fld id="{2A4E37F7-8DC7-47D8-A3A2-0E2D3C293678}" type="slidenum">
              <a:rPr kumimoji="1" lang="ja-JP" altLang="en-US" smtClean="0"/>
              <a:pPr/>
              <a:t>‹#›</a:t>
            </a:fld>
            <a:endParaRPr kumimoji="1" lang="ja-JP" altLang="en-US" dirty="0"/>
          </a:p>
        </p:txBody>
      </p:sp>
    </p:spTree>
    <p:extLst>
      <p:ext uri="{BB962C8B-B14F-4D97-AF65-F5344CB8AC3E}">
        <p14:creationId xmlns:p14="http://schemas.microsoft.com/office/powerpoint/2010/main" val="339624985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400" kern="1200">
        <a:solidFill>
          <a:schemeClr val="tx1"/>
        </a:solidFill>
        <a:latin typeface="UD デジタル 教科書体 NK-R" panose="02020400000000000000" pitchFamily="18" charset="-128"/>
        <a:ea typeface="UD デジタル 教科書体 NK-R" panose="02020400000000000000" pitchFamily="18" charset="-128"/>
        <a:cs typeface="+mn-cs"/>
      </a:defRPr>
    </a:lvl1pPr>
    <a:lvl2pPr marL="457200" algn="l" defTabSz="914400" rtl="0" eaLnBrk="1" latinLnBrk="0" hangingPunct="1">
      <a:defRPr kumimoji="1" sz="1400" kern="1200">
        <a:solidFill>
          <a:schemeClr val="tx1"/>
        </a:solidFill>
        <a:latin typeface="UD デジタル 教科書体 NK-R" panose="02020400000000000000" pitchFamily="18" charset="-128"/>
        <a:ea typeface="UD デジタル 教科書体 NK-R" panose="02020400000000000000" pitchFamily="18" charset="-128"/>
        <a:cs typeface="+mn-cs"/>
      </a:defRPr>
    </a:lvl2pPr>
    <a:lvl3pPr marL="914400" algn="l" defTabSz="914400" rtl="0" eaLnBrk="1" latinLnBrk="0" hangingPunct="1">
      <a:defRPr kumimoji="1" sz="1400" kern="1200">
        <a:solidFill>
          <a:schemeClr val="tx1"/>
        </a:solidFill>
        <a:latin typeface="UD デジタル 教科書体 NK-R" panose="02020400000000000000" pitchFamily="18" charset="-128"/>
        <a:ea typeface="UD デジタル 教科書体 NK-R" panose="02020400000000000000" pitchFamily="18" charset="-128"/>
        <a:cs typeface="+mn-cs"/>
      </a:defRPr>
    </a:lvl3pPr>
    <a:lvl4pPr marL="1371600" algn="l" defTabSz="914400" rtl="0" eaLnBrk="1" latinLnBrk="0" hangingPunct="1">
      <a:defRPr kumimoji="1" sz="1400" kern="1200">
        <a:solidFill>
          <a:schemeClr val="tx1"/>
        </a:solidFill>
        <a:latin typeface="UD デジタル 教科書体 NK-R" panose="02020400000000000000" pitchFamily="18" charset="-128"/>
        <a:ea typeface="UD デジタル 教科書体 NK-R" panose="02020400000000000000" pitchFamily="18" charset="-128"/>
        <a:cs typeface="+mn-cs"/>
      </a:defRPr>
    </a:lvl4pPr>
    <a:lvl5pPr marL="1828800" algn="l" defTabSz="914400" rtl="0" eaLnBrk="1" latinLnBrk="0" hangingPunct="1">
      <a:defRPr kumimoji="1" sz="1400" kern="1200">
        <a:solidFill>
          <a:schemeClr val="tx1"/>
        </a:solidFill>
        <a:latin typeface="UD デジタル 教科書体 NK-R" panose="02020400000000000000" pitchFamily="18" charset="-128"/>
        <a:ea typeface="UD デジタル 教科書体 NK-R" panose="02020400000000000000"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maff.go.jp/j/seisan/sien/sizai/s_kikaika/anzen/attach/pdf/index-111.pdf"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maff.go.jp/j/tokei/kouhyou/noukou/index.html" TargetMode="External"/><Relationship Id="rId5" Type="http://schemas.openxmlformats.org/officeDocument/2006/relationships/hyperlink" Target="https://www.e-stat.go.jp/stat-search/files?page=1&amp;layout=datalist&amp;toukei=00500211&amp;tstat=000001015214&amp;cycle=7&amp;year=20210&amp;month=0&amp;tclass1=000001019791&amp;tclass2=000001164006&amp;tclass3val=0" TargetMode="External"/><Relationship Id="rId4" Type="http://schemas.openxmlformats.org/officeDocument/2006/relationships/hyperlink" Target="https://www.e-stat.go.jp/stat-search/files?page=1&amp;layout=datalist&amp;toukei=00500209&amp;tstat=000001032920&amp;cycle=7&amp;tclass1=000001147146&amp;tclass2=000001155386&amp;tclass3=000001161026&amp;stat_infid=000032150581&amp;cycle_facet=tclass1%3Atclass2&amp;tclass4val=0"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1038" y="220663"/>
            <a:ext cx="5564187" cy="4175125"/>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スライドの解説等：太字で表示</a:t>
            </a:r>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p>
          <a:p>
            <a:r>
              <a:rPr kumimoji="1" lang="ja-JP" altLang="en-US" dirty="0"/>
              <a:t>読み上げる想定の文章：細字で表示</a:t>
            </a:r>
            <a:endParaRPr kumimoji="1" lang="en-US" altLang="ja-JP" dirty="0"/>
          </a:p>
          <a:p>
            <a:endParaRPr kumimoji="1" lang="en-US" altLang="ja-JP" dirty="0"/>
          </a:p>
          <a:p>
            <a:r>
              <a:rPr kumimoji="1" lang="en-US" altLang="ja-JP" dirty="0"/>
              <a:t>※</a:t>
            </a:r>
            <a:r>
              <a:rPr kumimoji="1" lang="ja-JP" altLang="en-US" dirty="0"/>
              <a:t>　ただしあくまで参考としての記述であり、これをそのまま読み上げるのではなく、自らの表現でお話し下さい。</a:t>
            </a:r>
            <a:endParaRPr kumimoji="1"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r>
              <a:rPr kumimoji="1" lang="ja-JP" altLang="en-US" dirty="0">
                <a:latin typeface="HGP創英角ｺﾞｼｯｸUB" panose="020B0900000000000000" pitchFamily="50" charset="-128"/>
                <a:ea typeface="HGP創英角ｺﾞｼｯｸUB" panose="020B0900000000000000" pitchFamily="50" charset="-128"/>
              </a:rPr>
              <a:t>本スライドは表紙を除き３６枚で、研修に用いると４５分程度と目されます。</a:t>
            </a:r>
            <a:endParaRPr kumimoji="1" lang="en-US" altLang="ja-JP" dirty="0">
              <a:latin typeface="HGP創英角ｺﾞｼｯｸUB" panose="020B0900000000000000" pitchFamily="50" charset="-128"/>
              <a:ea typeface="HGP創英角ｺﾞｼｯｸUB" panose="020B0900000000000000" pitchFamily="50" charset="-128"/>
            </a:endParaRPr>
          </a:p>
          <a:p>
            <a:r>
              <a:rPr kumimoji="1" lang="ja-JP" altLang="en-US" dirty="0">
                <a:latin typeface="HGP創英角ｺﾞｼｯｸUB" panose="020B0900000000000000" pitchFamily="50" charset="-128"/>
                <a:ea typeface="HGP創英角ｺﾞｼｯｸUB" panose="020B0900000000000000" pitchFamily="50" charset="-128"/>
              </a:rPr>
              <a:t>３０分程度（２１枚）、１５分程度（１２枚）の研修を行うときにどれをピックアップするかの目安を、</a:t>
            </a: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１５</a:t>
            </a: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で、ご参考までに標記しました。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0</a:t>
            </a:fld>
            <a:endParaRPr kumimoji="1" lang="ja-JP" altLang="en-US"/>
          </a:p>
        </p:txBody>
      </p:sp>
    </p:spTree>
    <p:extLst>
      <p:ext uri="{BB962C8B-B14F-4D97-AF65-F5344CB8AC3E}">
        <p14:creationId xmlns:p14="http://schemas.microsoft.com/office/powerpoint/2010/main" val="1031228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1038" y="220663"/>
            <a:ext cx="5564187" cy="4175125"/>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事故は人のミス以外にも</a:t>
            </a:r>
            <a:r>
              <a:rPr kumimoji="1" lang="en-US" altLang="ja-JP" dirty="0">
                <a:latin typeface="HGP創英角ｺﾞｼｯｸUB" panose="020B0900000000000000" pitchFamily="50" charset="-128"/>
                <a:ea typeface="HGP創英角ｺﾞｼｯｸUB" panose="020B0900000000000000" pitchFamily="50" charset="-128"/>
              </a:rPr>
              <a:t>3</a:t>
            </a:r>
            <a:r>
              <a:rPr kumimoji="1" lang="ja-JP" altLang="en-US" dirty="0">
                <a:latin typeface="HGP創英角ｺﾞｼｯｸUB" panose="020B0900000000000000" pitchFamily="50" charset="-128"/>
                <a:ea typeface="HGP創英角ｺﾞｼｯｸUB" panose="020B0900000000000000" pitchFamily="50" charset="-128"/>
              </a:rPr>
              <a:t>つの要因あり</a:t>
            </a:r>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p>
          <a:p>
            <a:r>
              <a:rPr kumimoji="1" lang="ja-JP" altLang="en-US" dirty="0"/>
              <a:t>　事故の主要因を</a:t>
            </a:r>
            <a:r>
              <a:rPr kumimoji="1" lang="en-US" altLang="ja-JP" dirty="0"/>
              <a:t>4</a:t>
            </a:r>
            <a:r>
              <a:rPr kumimoji="1" lang="ja-JP" altLang="en-US" dirty="0"/>
              <a:t>つに大別すると、赤字で示した</a:t>
            </a:r>
            <a:r>
              <a:rPr kumimoji="1" lang="en-US" altLang="ja-JP" dirty="0"/>
              <a:t>3</a:t>
            </a:r>
            <a:r>
              <a:rPr kumimoji="1" lang="ja-JP" altLang="en-US" dirty="0"/>
              <a:t>つまでは「ついうっかり」してしまうことではなく、事前に対策ができる要因である。</a:t>
            </a:r>
            <a:endParaRPr kumimoji="1" lang="en-US" altLang="ja-JP" dirty="0"/>
          </a:p>
          <a:p>
            <a:endParaRPr kumimoji="1"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機械や器具に関わること</a:t>
            </a:r>
            <a:r>
              <a:rPr kumimoji="1" lang="en-US" altLang="ja-JP" dirty="0">
                <a:latin typeface="HGP創英角ｺﾞｼｯｸUB" panose="020B0900000000000000" pitchFamily="50" charset="-128"/>
                <a:ea typeface="HGP創英角ｺﾞｼｯｸUB" panose="020B0900000000000000" pitchFamily="50" charset="-128"/>
              </a:rPr>
              <a:t>】</a:t>
            </a:r>
          </a:p>
          <a:p>
            <a:r>
              <a:rPr kumimoji="1" lang="ja-JP" altLang="en-US" dirty="0"/>
              <a:t>　左上のフレームの装備されていないトラクターを用いている図のようなこと（悪い例）</a:t>
            </a:r>
            <a:endParaRPr kumimoji="1" lang="en-US" altLang="ja-JP" dirty="0"/>
          </a:p>
          <a:p>
            <a:r>
              <a:rPr kumimoji="1" lang="ja-JP" altLang="en-US" dirty="0"/>
              <a:t>　農業機械自体の安全性に問題があるかどうかとの観点</a:t>
            </a:r>
            <a:endParaRPr kumimoji="1" lang="en-US" altLang="ja-JP" dirty="0"/>
          </a:p>
          <a:p>
            <a:pPr defTabSz="914326">
              <a:defRPr/>
            </a:pPr>
            <a:r>
              <a:rPr kumimoji="1" lang="en-US" altLang="ja-JP" dirty="0">
                <a:latin typeface="HGP創英角ｺﾞｼｯｸUB" panose="020B0900000000000000" pitchFamily="50" charset="-128"/>
                <a:ea typeface="HGP創英角ｺﾞｼｯｸUB" panose="020B0900000000000000" pitchFamily="50" charset="-128"/>
              </a:rPr>
              <a:t>【</a:t>
            </a:r>
            <a:r>
              <a:rPr lang="ja-JP" altLang="en-US" dirty="0">
                <a:latin typeface="HGP創英角ｺﾞｼｯｸUB" panose="020B0900000000000000" pitchFamily="50" charset="-128"/>
                <a:ea typeface="HGP創英角ｺﾞｼｯｸUB" panose="020B0900000000000000" pitchFamily="50" charset="-128"/>
              </a:rPr>
              <a:t>事故現場の環境に関わること</a:t>
            </a:r>
            <a:r>
              <a:rPr kumimoji="1" lang="en-US" altLang="ja-JP" dirty="0">
                <a:latin typeface="HGP創英角ｺﾞｼｯｸUB" panose="020B0900000000000000" pitchFamily="50" charset="-128"/>
                <a:ea typeface="HGP創英角ｺﾞｼｯｸUB" panose="020B0900000000000000" pitchFamily="50" charset="-128"/>
              </a:rPr>
              <a:t>】</a:t>
            </a:r>
          </a:p>
          <a:p>
            <a:pPr defTabSz="914326">
              <a:defRPr/>
            </a:pPr>
            <a:r>
              <a:rPr kumimoji="1" lang="ja-JP" altLang="en-US" dirty="0"/>
              <a:t>　左下の急傾斜で段差のある進入路の図のようなこと（悪い例）</a:t>
            </a:r>
            <a:endParaRPr kumimoji="1" lang="en-US" altLang="ja-JP" dirty="0"/>
          </a:p>
          <a:p>
            <a:pPr defTabSz="914326">
              <a:defRPr/>
            </a:pPr>
            <a:r>
              <a:rPr kumimoji="1" lang="ja-JP" altLang="en-US" dirty="0"/>
              <a:t>　このほか、例えば農道が雑草繁茂により見通しが悪い、刈払い作業をするところのゴミを除去していないなど機械作業をする周囲の状態に関する観点</a:t>
            </a:r>
            <a:endParaRPr kumimoji="1" lang="en-US" altLang="ja-JP" dirty="0"/>
          </a:p>
          <a:p>
            <a:pPr defTabSz="914326">
              <a:defRPr/>
            </a:pPr>
            <a:r>
              <a:rPr kumimoji="1" lang="en-US" altLang="ja-JP" dirty="0">
                <a:latin typeface="HGP創英角ｺﾞｼｯｸUB" panose="020B0900000000000000" pitchFamily="50" charset="-128"/>
                <a:ea typeface="HGP創英角ｺﾞｼｯｸUB" panose="020B0900000000000000" pitchFamily="50" charset="-128"/>
              </a:rPr>
              <a:t>【</a:t>
            </a:r>
            <a:r>
              <a:rPr lang="ja-JP" altLang="en-US" dirty="0">
                <a:latin typeface="HGP創英角ｺﾞｼｯｸUB" panose="020B0900000000000000" pitchFamily="50" charset="-128"/>
                <a:ea typeface="HGP創英角ｺﾞｼｯｸUB" panose="020B0900000000000000" pitchFamily="50" charset="-128"/>
              </a:rPr>
              <a:t>作業・管理に関わること</a:t>
            </a:r>
            <a:r>
              <a:rPr kumimoji="1" lang="en-US" altLang="ja-JP" dirty="0">
                <a:latin typeface="HGP創英角ｺﾞｼｯｸUB" panose="020B0900000000000000" pitchFamily="50" charset="-128"/>
                <a:ea typeface="HGP創英角ｺﾞｼｯｸUB" panose="020B0900000000000000" pitchFamily="50" charset="-128"/>
              </a:rPr>
              <a:t>】</a:t>
            </a:r>
          </a:p>
          <a:p>
            <a:pPr defTabSz="914326">
              <a:defRPr/>
            </a:pPr>
            <a:r>
              <a:rPr kumimoji="1" lang="ja-JP" altLang="en-US" dirty="0"/>
              <a:t>　右側の不安全な服装をしている図のようなこと（悪い例）</a:t>
            </a:r>
            <a:endParaRPr kumimoji="1" lang="en-US" altLang="ja-JP" dirty="0"/>
          </a:p>
          <a:p>
            <a:pPr defTabSz="914326">
              <a:defRPr/>
            </a:pPr>
            <a:r>
              <a:rPr lang="ja-JP" altLang="en-US" dirty="0"/>
              <a:t>　このほか、例えば作業計画が詰め込み過ぎで無理がある、行き場所を誰にも告げずに一人で機械作業をするなど作業そのものの実施方法に関する観点</a:t>
            </a:r>
            <a:endParaRPr kumimoji="1" lang="en-US" altLang="ja-JP" dirty="0"/>
          </a:p>
          <a:p>
            <a:pPr defTabSz="914326">
              <a:defRPr/>
            </a:pPr>
            <a:endParaRPr lang="en-US" altLang="ja-JP" dirty="0"/>
          </a:p>
          <a:p>
            <a:pPr defTabSz="914326">
              <a:defRPr/>
            </a:pPr>
            <a:endParaRPr kumimoji="1" lang="en-US" altLang="ja-JP" dirty="0"/>
          </a:p>
          <a:p>
            <a:pPr defTabSz="914326">
              <a:defRPr/>
            </a:pP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１５</a:t>
            </a:r>
            <a:r>
              <a:rPr kumimoji="1" lang="en-US" altLang="ja-JP" dirty="0">
                <a:latin typeface="HGP創英角ｺﾞｼｯｸUB" panose="020B0900000000000000" pitchFamily="50" charset="-128"/>
                <a:ea typeface="HGP創英角ｺﾞｼｯｸUB" panose="020B0900000000000000" pitchFamily="50" charset="-128"/>
              </a:rPr>
              <a:t>】</a:t>
            </a:r>
            <a:endParaRPr kumimoji="1" lang="ja-JP" altLang="en-US" dirty="0"/>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9</a:t>
            </a:fld>
            <a:endParaRPr kumimoji="1" lang="ja-JP" altLang="en-US"/>
          </a:p>
        </p:txBody>
      </p:sp>
    </p:spTree>
    <p:extLst>
      <p:ext uri="{BB962C8B-B14F-4D97-AF65-F5344CB8AC3E}">
        <p14:creationId xmlns:p14="http://schemas.microsoft.com/office/powerpoint/2010/main" val="1240441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1038" y="220663"/>
            <a:ext cx="5564187" cy="4175125"/>
          </a:xfrm>
        </p:spPr>
      </p:sp>
      <p:sp>
        <p:nvSpPr>
          <p:cNvPr id="3" name="ノート プレースホルダー 2"/>
          <p:cNvSpPr>
            <a:spLocks noGrp="1"/>
          </p:cNvSpPr>
          <p:nvPr>
            <p:ph type="body" idx="1"/>
          </p:nvPr>
        </p:nvSpPr>
        <p:spPr/>
        <p:txBody>
          <a:bodyPr/>
          <a:lstStyle/>
          <a:p>
            <a:r>
              <a:rPr kumimoji="1" lang="ja-JP" altLang="en-US" dirty="0"/>
              <a:t>　</a:t>
            </a:r>
            <a:r>
              <a:rPr kumimoji="1" lang="ja-JP" altLang="en-US" dirty="0">
                <a:latin typeface="HGP創英角ｺﾞｼｯｸUB" panose="020B0900000000000000" pitchFamily="50" charset="-128"/>
                <a:ea typeface="HGP創英角ｺﾞｼｯｸUB" panose="020B0900000000000000" pitchFamily="50" charset="-128"/>
              </a:rPr>
              <a:t>実際の事故事例を、前ページの</a:t>
            </a:r>
            <a:r>
              <a:rPr kumimoji="1" lang="en-US" altLang="ja-JP" dirty="0">
                <a:latin typeface="HGP創英角ｺﾞｼｯｸUB" panose="020B0900000000000000" pitchFamily="50" charset="-128"/>
                <a:ea typeface="HGP創英角ｺﾞｼｯｸUB" panose="020B0900000000000000" pitchFamily="50" charset="-128"/>
              </a:rPr>
              <a:t>4</a:t>
            </a:r>
            <a:r>
              <a:rPr kumimoji="1" lang="ja-JP" altLang="en-US" dirty="0">
                <a:latin typeface="HGP創英角ｺﾞｼｯｸUB" panose="020B0900000000000000" pitchFamily="50" charset="-128"/>
                <a:ea typeface="HGP創英角ｺﾞｼｯｸUB" panose="020B0900000000000000" pitchFamily="50" charset="-128"/>
              </a:rPr>
              <a:t>つの要因に基づき分析（本スライドから計</a:t>
            </a:r>
            <a:r>
              <a:rPr kumimoji="1" lang="en-US" altLang="ja-JP" dirty="0">
                <a:latin typeface="HGP創英角ｺﾞｼｯｸUB" panose="020B0900000000000000" pitchFamily="50" charset="-128"/>
                <a:ea typeface="HGP創英角ｺﾞｼｯｸUB" panose="020B0900000000000000" pitchFamily="50" charset="-128"/>
              </a:rPr>
              <a:t>3</a:t>
            </a:r>
            <a:r>
              <a:rPr kumimoji="1" lang="ja-JP" altLang="en-US" dirty="0">
                <a:latin typeface="HGP創英角ｺﾞｼｯｸUB" panose="020B0900000000000000" pitchFamily="50" charset="-128"/>
                <a:ea typeface="HGP創英角ｺﾞｼｯｸUB" panose="020B0900000000000000" pitchFamily="50" charset="-128"/>
              </a:rPr>
              <a:t>ページにわたる）</a:t>
            </a:r>
            <a:endParaRPr kumimoji="1"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r>
              <a:rPr kumimoji="1" lang="ja-JP" altLang="en-US" dirty="0"/>
              <a:t>　ひとりでトラクターを運行していて水田に転落し、本体の下敷きで動けなくなって田が湛水状態であったことから溺死した例。</a:t>
            </a:r>
            <a:endParaRPr kumimoji="1" lang="en-US" altLang="ja-JP" dirty="0"/>
          </a:p>
          <a:p>
            <a:endParaRPr kumimoji="1" lang="en-US" altLang="ja-JP" dirty="0"/>
          </a:p>
          <a:p>
            <a:r>
              <a:rPr kumimoji="1" lang="ja-JP" altLang="en-US" dirty="0"/>
              <a:t>　一見するとどこにでもあるような農道で、危険な箇所には見えない。道幅は結構広い上、他車とのすれ違いがあった訳でもない。なぜ転落したかは本人が亡くなっているので不明。</a:t>
            </a:r>
            <a:endParaRPr kumimoji="1" lang="en-US" altLang="ja-JP" dirty="0"/>
          </a:p>
          <a:p>
            <a:r>
              <a:rPr kumimoji="1" lang="ja-JP" altLang="en-US" dirty="0"/>
              <a:t>　ただし、右の写真で分かるように大きな問題があり、安全フレームを倒したまま運行していた。フレームをきちんと立て、シートベルトをしていれば、まず溺死をすることはなかったと推定される。</a:t>
            </a:r>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１５</a:t>
            </a:r>
            <a:r>
              <a:rPr kumimoji="1" lang="en-US" altLang="ja-JP" dirty="0">
                <a:latin typeface="HGP創英角ｺﾞｼｯｸUB" panose="020B0900000000000000" pitchFamily="50" charset="-128"/>
                <a:ea typeface="HGP創英角ｺﾞｼｯｸUB" panose="020B0900000000000000" pitchFamily="50" charset="-128"/>
              </a:rPr>
              <a:t>】</a:t>
            </a:r>
            <a:endParaRPr kumimoji="1" lang="en-US" altLang="ja-JP" dirty="0"/>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10</a:t>
            </a:fld>
            <a:endParaRPr kumimoji="1" lang="ja-JP" altLang="en-US"/>
          </a:p>
        </p:txBody>
      </p:sp>
    </p:spTree>
    <p:extLst>
      <p:ext uri="{BB962C8B-B14F-4D97-AF65-F5344CB8AC3E}">
        <p14:creationId xmlns:p14="http://schemas.microsoft.com/office/powerpoint/2010/main" val="2569700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1038" y="220663"/>
            <a:ext cx="5564187" cy="4175125"/>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この事例を９ページの４つの要因に基づき分析</a:t>
            </a:r>
            <a:endParaRPr kumimoji="1" lang="en-US" altLang="ja-JP" dirty="0">
              <a:latin typeface="HGP創英角ｺﾞｼｯｸUB" panose="020B0900000000000000" pitchFamily="50" charset="-128"/>
              <a:ea typeface="HGP創英角ｺﾞｼｯｸUB" panose="020B0900000000000000" pitchFamily="50" charset="-128"/>
            </a:endParaRPr>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が悪かった点、○は良かった点</a:t>
            </a:r>
            <a:endParaRPr kumimoji="1"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r>
              <a:rPr kumimoji="1" lang="ja-JP" altLang="en-US" dirty="0">
                <a:latin typeface="HGP創英角ｺﾞｼｯｸUB" panose="020B0900000000000000" pitchFamily="50" charset="-128"/>
                <a:ea typeface="HGP創英角ｺﾞｼｯｸUB" panose="020B0900000000000000" pitchFamily="50" charset="-128"/>
              </a:rPr>
              <a:t>　赤字の（発生前）と青字の（発生時）に分けて表記しているが、これから分かるとおり、（発生前）の</a:t>
            </a: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に関しては「ついうっかり」起こしてしまったことではなく、事前の対策を講ずることができるものである。</a:t>
            </a:r>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１５</a:t>
            </a:r>
            <a:r>
              <a:rPr kumimoji="1" lang="en-US" altLang="ja-JP" dirty="0">
                <a:latin typeface="HGP創英角ｺﾞｼｯｸUB" panose="020B0900000000000000" pitchFamily="50" charset="-128"/>
                <a:ea typeface="HGP創英角ｺﾞｼｯｸUB" panose="020B0900000000000000" pitchFamily="50" charset="-128"/>
              </a:rPr>
              <a:t>】</a:t>
            </a: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11</a:t>
            </a:fld>
            <a:endParaRPr kumimoji="1" lang="ja-JP" altLang="en-US"/>
          </a:p>
        </p:txBody>
      </p:sp>
    </p:spTree>
    <p:extLst>
      <p:ext uri="{BB962C8B-B14F-4D97-AF65-F5344CB8AC3E}">
        <p14:creationId xmlns:p14="http://schemas.microsoft.com/office/powerpoint/2010/main" val="2815750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1038" y="220663"/>
            <a:ext cx="5564187" cy="4175125"/>
          </a:xfrm>
        </p:spPr>
      </p:sp>
      <p:sp>
        <p:nvSpPr>
          <p:cNvPr id="3" name="ノート プレースホルダー 2"/>
          <p:cNvSpPr>
            <a:spLocks noGrp="1"/>
          </p:cNvSpPr>
          <p:nvPr>
            <p:ph type="body" idx="1"/>
          </p:nvPr>
        </p:nvSpPr>
        <p:spPr/>
        <p:txBody>
          <a:bodyPr/>
          <a:lstStyle/>
          <a:p>
            <a:r>
              <a:rPr kumimoji="1" lang="ja-JP" altLang="en-US" dirty="0"/>
              <a:t>　</a:t>
            </a:r>
            <a:r>
              <a:rPr kumimoji="1" lang="ja-JP" altLang="en-US" dirty="0">
                <a:latin typeface="HGP創英角ｺﾞｼｯｸUB" panose="020B0900000000000000" pitchFamily="50" charset="-128"/>
                <a:ea typeface="HGP創英角ｺﾞｼｯｸUB" panose="020B0900000000000000" pitchFamily="50" charset="-128"/>
              </a:rPr>
              <a:t>前２ページから導き出される、それぞれの対策</a:t>
            </a:r>
            <a:endParaRPr kumimoji="1"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機械や器具に関わること</a:t>
            </a:r>
            <a:r>
              <a:rPr kumimoji="1" lang="en-US" altLang="ja-JP" dirty="0">
                <a:latin typeface="HGP創英角ｺﾞｼｯｸUB" panose="020B0900000000000000" pitchFamily="50" charset="-128"/>
                <a:ea typeface="HGP創英角ｺﾞｼｯｸUB" panose="020B0900000000000000" pitchFamily="50" charset="-128"/>
              </a:rPr>
              <a:t>】</a:t>
            </a:r>
          </a:p>
          <a:p>
            <a:r>
              <a:rPr kumimoji="1" lang="ja-JP" altLang="en-US" dirty="0"/>
              <a:t>　安全フレームを倒したままにしていたのが、最大の問題。これを立てるのに、決して大した手間はかからない。</a:t>
            </a:r>
            <a:endParaRPr kumimoji="1" lang="en-US" altLang="ja-JP" dirty="0"/>
          </a:p>
          <a:p>
            <a:pPr defTabSz="914326">
              <a:defRPr/>
            </a:pPr>
            <a:endParaRPr kumimoji="1" lang="en-US" altLang="ja-JP" dirty="0"/>
          </a:p>
          <a:p>
            <a:pPr defTabSz="914326">
              <a:defRPr/>
            </a:pPr>
            <a:r>
              <a:rPr kumimoji="1" lang="en-US" altLang="ja-JP" dirty="0">
                <a:latin typeface="HGP創英角ｺﾞｼｯｸUB" panose="020B0900000000000000" pitchFamily="50" charset="-128"/>
                <a:ea typeface="HGP創英角ｺﾞｼｯｸUB" panose="020B0900000000000000" pitchFamily="50" charset="-128"/>
              </a:rPr>
              <a:t>【</a:t>
            </a:r>
            <a:r>
              <a:rPr lang="ja-JP" altLang="en-US" dirty="0">
                <a:latin typeface="HGP創英角ｺﾞｼｯｸUB" panose="020B0900000000000000" pitchFamily="50" charset="-128"/>
                <a:ea typeface="HGP創英角ｺﾞｼｯｸUB" panose="020B0900000000000000" pitchFamily="50" charset="-128"/>
              </a:rPr>
              <a:t>事故現場の環境に関わること</a:t>
            </a:r>
            <a:r>
              <a:rPr kumimoji="1" lang="en-US" altLang="ja-JP" dirty="0">
                <a:latin typeface="HGP創英角ｺﾞｼｯｸUB" panose="020B0900000000000000" pitchFamily="50" charset="-128"/>
                <a:ea typeface="HGP創英角ｺﾞｼｯｸUB" panose="020B0900000000000000" pitchFamily="50" charset="-128"/>
              </a:rPr>
              <a:t>】</a:t>
            </a:r>
          </a:p>
          <a:p>
            <a:pPr defTabSz="914326">
              <a:defRPr/>
            </a:pPr>
            <a:r>
              <a:rPr kumimoji="1" lang="ja-JP" altLang="en-US" dirty="0"/>
              <a:t>　研修受講などにより斜面の危険性や事故事例に関する知識をもってもらう。また現場の状況からしてガードレールまでは現実的ではないが、スライドに記述されているようにポールを立てるなどしていれば防げた可能性。</a:t>
            </a:r>
            <a:endParaRPr kumimoji="1" lang="en-US" altLang="ja-JP" dirty="0"/>
          </a:p>
          <a:p>
            <a:pPr defTabSz="914326">
              <a:defRPr/>
            </a:pPr>
            <a:endParaRPr kumimoji="1" lang="en-US" altLang="ja-JP" dirty="0"/>
          </a:p>
          <a:p>
            <a:pPr defTabSz="914326">
              <a:defRPr/>
            </a:pPr>
            <a:r>
              <a:rPr kumimoji="1" lang="en-US" altLang="ja-JP" dirty="0">
                <a:latin typeface="HGP創英角ｺﾞｼｯｸUB" panose="020B0900000000000000" pitchFamily="50" charset="-128"/>
                <a:ea typeface="HGP創英角ｺﾞｼｯｸUB" panose="020B0900000000000000" pitchFamily="50" charset="-128"/>
              </a:rPr>
              <a:t>【</a:t>
            </a:r>
            <a:r>
              <a:rPr lang="ja-JP" altLang="en-US" dirty="0">
                <a:latin typeface="HGP創英角ｺﾞｼｯｸUB" panose="020B0900000000000000" pitchFamily="50" charset="-128"/>
                <a:ea typeface="HGP創英角ｺﾞｼｯｸUB" panose="020B0900000000000000" pitchFamily="50" charset="-128"/>
              </a:rPr>
              <a:t>作業・管理に関わること</a:t>
            </a:r>
            <a:r>
              <a:rPr kumimoji="1" lang="en-US" altLang="ja-JP" dirty="0">
                <a:latin typeface="HGP創英角ｺﾞｼｯｸUB" panose="020B0900000000000000" pitchFamily="50" charset="-128"/>
                <a:ea typeface="HGP創英角ｺﾞｼｯｸUB" panose="020B0900000000000000" pitchFamily="50" charset="-128"/>
              </a:rPr>
              <a:t>】</a:t>
            </a:r>
          </a:p>
          <a:p>
            <a:pPr defTabSz="914326">
              <a:defRPr/>
            </a:pPr>
            <a:r>
              <a:rPr kumimoji="1" lang="ja-JP" altLang="en-US" dirty="0"/>
              <a:t>　フレームを倒したまま運行することは、重大な危険行為であるということを本人はよく知らなかった可能性がある。正しい知識を伝える機会・仕組みを構築していくべき。</a:t>
            </a:r>
            <a:endParaRPr kumimoji="1" lang="en-US" altLang="ja-JP" dirty="0"/>
          </a:p>
          <a:p>
            <a:pPr defTabSz="914326">
              <a:defRPr/>
            </a:pPr>
            <a:endParaRPr kumimoji="1" lang="en-US" altLang="ja-JP" dirty="0"/>
          </a:p>
          <a:p>
            <a:pPr defTabSz="914326">
              <a:defRPr/>
            </a:pP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人に関わること</a:t>
            </a:r>
            <a:r>
              <a:rPr kumimoji="1" lang="en-US" altLang="ja-JP" dirty="0">
                <a:latin typeface="HGP創英角ｺﾞｼｯｸUB" panose="020B0900000000000000" pitchFamily="50" charset="-128"/>
                <a:ea typeface="HGP創英角ｺﾞｼｯｸUB" panose="020B0900000000000000" pitchFamily="50" charset="-128"/>
              </a:rPr>
              <a:t>】</a:t>
            </a:r>
          </a:p>
          <a:p>
            <a:pPr defTabSz="914326">
              <a:defRPr/>
            </a:pPr>
            <a:r>
              <a:rPr kumimoji="1" lang="ja-JP" altLang="en-US" dirty="0"/>
              <a:t>　亡くなってしまっているので道路逸脱の理由は分からないが、つい気が緩んだ可能性。ただし前述のように、「だから気をつければ良かったのだ」では対策にならず、人は気が緩むこともあることを前提に対策をとっておく。</a:t>
            </a:r>
            <a:endParaRPr kumimoji="1" lang="en-US" altLang="ja-JP" dirty="0"/>
          </a:p>
          <a:p>
            <a:pPr defTabSz="914326">
              <a:defRPr/>
            </a:pPr>
            <a:endParaRPr lang="en-US" altLang="ja-JP" dirty="0"/>
          </a:p>
          <a:p>
            <a:pPr defTabSz="914326">
              <a:defRPr/>
            </a:pPr>
            <a:endParaRPr kumimoji="1" lang="en-US" altLang="ja-JP" dirty="0"/>
          </a:p>
          <a:p>
            <a:pPr defTabSz="914326">
              <a:defRPr/>
            </a:pP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１５</a:t>
            </a:r>
            <a:r>
              <a:rPr kumimoji="1" lang="en-US" altLang="ja-JP" dirty="0">
                <a:latin typeface="HGP創英角ｺﾞｼｯｸUB" panose="020B0900000000000000" pitchFamily="50" charset="-128"/>
                <a:ea typeface="HGP創英角ｺﾞｼｯｸUB" panose="020B0900000000000000" pitchFamily="50" charset="-128"/>
              </a:rPr>
              <a:t>】</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12</a:t>
            </a:fld>
            <a:endParaRPr kumimoji="1" lang="ja-JP" altLang="en-US"/>
          </a:p>
        </p:txBody>
      </p:sp>
    </p:spTree>
    <p:extLst>
      <p:ext uri="{BB962C8B-B14F-4D97-AF65-F5344CB8AC3E}">
        <p14:creationId xmlns:p14="http://schemas.microsoft.com/office/powerpoint/2010/main" val="393997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1038" y="220663"/>
            <a:ext cx="5564187" cy="4175125"/>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トラクター作業の安全のためには、タイトルの３つが最大のポイント</a:t>
            </a:r>
            <a:endParaRPr kumimoji="1"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　「シートベルトをしていれば助かる可能性が８倍アップ」の根拠</a:t>
            </a:r>
            <a:endParaRPr kumimoji="1" lang="en-US" altLang="ja-JP" dirty="0">
              <a:latin typeface="HGP創英角ｺﾞｼｯｸUB" panose="020B0900000000000000" pitchFamily="50" charset="-128"/>
              <a:ea typeface="HGP創英角ｺﾞｼｯｸUB" panose="020B0900000000000000" pitchFamily="50" charset="-128"/>
            </a:endParaRPr>
          </a:p>
          <a:p>
            <a:r>
              <a:rPr kumimoji="1" lang="ja-JP" altLang="en-US" dirty="0">
                <a:latin typeface="HGP創英角ｺﾞｼｯｸUB" panose="020B0900000000000000" pitchFamily="50" charset="-128"/>
                <a:ea typeface="HGP創英角ｺﾞｼｯｸUB" panose="020B0900000000000000" pitchFamily="50" charset="-128"/>
              </a:rPr>
              <a:t>　警察組織がもっている平</a:t>
            </a:r>
            <a:r>
              <a:rPr kumimoji="1" lang="en-US" altLang="ja-JP" dirty="0">
                <a:latin typeface="HGP創英角ｺﾞｼｯｸUB" panose="020B0900000000000000" pitchFamily="50" charset="-128"/>
                <a:ea typeface="HGP創英角ｺﾞｼｯｸUB" panose="020B0900000000000000" pitchFamily="50" charset="-128"/>
              </a:rPr>
              <a:t>17</a:t>
            </a:r>
            <a:r>
              <a:rPr kumimoji="1" lang="ja-JP" altLang="en-US" dirty="0">
                <a:latin typeface="HGP創英角ｺﾞｼｯｸUB" panose="020B0900000000000000" pitchFamily="50" charset="-128"/>
                <a:ea typeface="HGP創英角ｺﾞｼｯｸUB" panose="020B0900000000000000" pitchFamily="50" charset="-128"/>
              </a:rPr>
              <a:t>～令元（</a:t>
            </a:r>
            <a:r>
              <a:rPr kumimoji="1" lang="en-US" altLang="ja-JP" dirty="0">
                <a:latin typeface="HGP創英角ｺﾞｼｯｸUB" panose="020B0900000000000000" pitchFamily="50" charset="-128"/>
                <a:ea typeface="HGP創英角ｺﾞｼｯｸUB" panose="020B0900000000000000" pitchFamily="50" charset="-128"/>
              </a:rPr>
              <a:t>5</a:t>
            </a:r>
            <a:r>
              <a:rPr kumimoji="1" lang="ja-JP" altLang="en-US" dirty="0">
                <a:latin typeface="HGP創英角ｺﾞｼｯｸUB" panose="020B0900000000000000" pitchFamily="50" charset="-128"/>
                <a:ea typeface="HGP創英角ｺﾞｼｯｸUB" panose="020B0900000000000000" pitchFamily="50" charset="-128"/>
              </a:rPr>
              <a:t>年間）の道路上事故データについて、「農耕作業用特殊車」によるものの分類があり、「シートベルト装着の有無」についてもデータがあるのでそれを集計したもの。</a:t>
            </a:r>
            <a:endParaRPr kumimoji="1" lang="en-US" altLang="ja-JP" dirty="0">
              <a:latin typeface="HGP創英角ｺﾞｼｯｸUB" panose="020B0900000000000000" pitchFamily="50" charset="-128"/>
              <a:ea typeface="HGP創英角ｺﾞｼｯｸUB" panose="020B0900000000000000" pitchFamily="50" charset="-128"/>
            </a:endParaRPr>
          </a:p>
          <a:p>
            <a:r>
              <a:rPr kumimoji="1" lang="ja-JP" altLang="en-US" dirty="0">
                <a:latin typeface="HGP創英角ｺﾞｼｯｸUB" panose="020B0900000000000000" pitchFamily="50" charset="-128"/>
                <a:ea typeface="HGP創英角ｺﾞｼｯｸUB" panose="020B0900000000000000" pitchFamily="50" charset="-128"/>
              </a:rPr>
              <a:t>　データによると、事故に際しシートベルト装着時の死亡率が</a:t>
            </a:r>
            <a:r>
              <a:rPr kumimoji="1" lang="en-US" altLang="ja-JP" dirty="0">
                <a:latin typeface="HGP創英角ｺﾞｼｯｸUB" panose="020B0900000000000000" pitchFamily="50" charset="-128"/>
                <a:ea typeface="HGP創英角ｺﾞｼｯｸUB" panose="020B0900000000000000" pitchFamily="50" charset="-128"/>
              </a:rPr>
              <a:t>3.2%</a:t>
            </a:r>
            <a:r>
              <a:rPr kumimoji="1" lang="ja-JP" altLang="en-US" dirty="0">
                <a:latin typeface="HGP創英角ｺﾞｼｯｸUB" panose="020B0900000000000000" pitchFamily="50" charset="-128"/>
                <a:ea typeface="HGP創英角ｺﾞｼｯｸUB" panose="020B0900000000000000" pitchFamily="50" charset="-128"/>
              </a:rPr>
              <a:t>、非装着時</a:t>
            </a:r>
            <a:r>
              <a:rPr kumimoji="1" lang="en-US" altLang="ja-JP" dirty="0">
                <a:latin typeface="HGP創英角ｺﾞｼｯｸUB" panose="020B0900000000000000" pitchFamily="50" charset="-128"/>
                <a:ea typeface="HGP創英角ｺﾞｼｯｸUB" panose="020B0900000000000000" pitchFamily="50" charset="-128"/>
              </a:rPr>
              <a:t>24.5%</a:t>
            </a:r>
            <a:r>
              <a:rPr kumimoji="1" lang="ja-JP" altLang="en-US" dirty="0">
                <a:latin typeface="HGP創英角ｺﾞｼｯｸUB" panose="020B0900000000000000" pitchFamily="50" charset="-128"/>
                <a:ea typeface="HGP創英角ｺﾞｼｯｸUB" panose="020B0900000000000000" pitchFamily="50" charset="-128"/>
              </a:rPr>
              <a:t>であり、これが「</a:t>
            </a:r>
            <a:r>
              <a:rPr kumimoji="1" lang="en-US" altLang="ja-JP" dirty="0">
                <a:latin typeface="HGP創英角ｺﾞｼｯｸUB" panose="020B0900000000000000" pitchFamily="50" charset="-128"/>
                <a:ea typeface="HGP創英角ｺﾞｼｯｸUB" panose="020B0900000000000000" pitchFamily="50" charset="-128"/>
              </a:rPr>
              <a:t>8</a:t>
            </a:r>
            <a:r>
              <a:rPr kumimoji="1" lang="ja-JP" altLang="en-US" dirty="0">
                <a:latin typeface="HGP創英角ｺﾞｼｯｸUB" panose="020B0900000000000000" pitchFamily="50" charset="-128"/>
                <a:ea typeface="HGP創英角ｺﾞｼｯｸUB" panose="020B0900000000000000" pitchFamily="50" charset="-128"/>
              </a:rPr>
              <a:t>倍」の根拠。</a:t>
            </a:r>
            <a:endParaRPr kumimoji="1"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１５</a:t>
            </a:r>
            <a:r>
              <a:rPr kumimoji="1" lang="en-US" altLang="ja-JP" dirty="0">
                <a:latin typeface="HGP創英角ｺﾞｼｯｸUB" panose="020B0900000000000000" pitchFamily="50" charset="-128"/>
                <a:ea typeface="HGP創英角ｺﾞｼｯｸUB" panose="020B0900000000000000" pitchFamily="50" charset="-128"/>
              </a:rPr>
              <a:t>】</a:t>
            </a: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13</a:t>
            </a:fld>
            <a:endParaRPr kumimoji="1" lang="ja-JP" altLang="en-US"/>
          </a:p>
        </p:txBody>
      </p:sp>
      <p:pic>
        <p:nvPicPr>
          <p:cNvPr id="5" name="図 4">
            <a:extLst>
              <a:ext uri="{FF2B5EF4-FFF2-40B4-BE49-F238E27FC236}">
                <a16:creationId xmlns:a16="http://schemas.microsoft.com/office/drawing/2014/main" id="{EF4F44BC-C528-E071-D57B-A733E5F5182B}"/>
              </a:ext>
            </a:extLst>
          </p:cNvPr>
          <p:cNvPicPr>
            <a:picLocks noChangeAspect="1"/>
          </p:cNvPicPr>
          <p:nvPr/>
        </p:nvPicPr>
        <p:blipFill>
          <a:blip r:embed="rId3"/>
          <a:stretch>
            <a:fillRect/>
          </a:stretch>
        </p:blipFill>
        <p:spPr>
          <a:xfrm>
            <a:off x="829125" y="6457662"/>
            <a:ext cx="2633765" cy="2527672"/>
          </a:xfrm>
          <a:prstGeom prst="rect">
            <a:avLst/>
          </a:prstGeom>
        </p:spPr>
      </p:pic>
    </p:spTree>
    <p:extLst>
      <p:ext uri="{BB962C8B-B14F-4D97-AF65-F5344CB8AC3E}">
        <p14:creationId xmlns:p14="http://schemas.microsoft.com/office/powerpoint/2010/main" val="3923553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1038" y="220663"/>
            <a:ext cx="5564187" cy="4175125"/>
          </a:xfrm>
        </p:spPr>
      </p:sp>
      <p:sp>
        <p:nvSpPr>
          <p:cNvPr id="3" name="ノート プレースホルダー 2"/>
          <p:cNvSpPr>
            <a:spLocks noGrp="1"/>
          </p:cNvSpPr>
          <p:nvPr>
            <p:ph type="body" idx="1"/>
          </p:nvPr>
        </p:nvSpPr>
        <p:spPr/>
        <p:txBody>
          <a:bodyPr/>
          <a:lstStyle/>
          <a:p>
            <a:pPr defTabSz="914326">
              <a:defRPr/>
            </a:pPr>
            <a:r>
              <a:rPr kumimoji="1" lang="ja-JP" altLang="en-US" dirty="0">
                <a:latin typeface="HGP創英角ｺﾞｼｯｸUB" panose="020B0900000000000000" pitchFamily="50" charset="-128"/>
                <a:ea typeface="HGP創英角ｺﾞｼｯｸUB" panose="020B0900000000000000" pitchFamily="50" charset="-128"/>
              </a:rPr>
              <a:t>人</a:t>
            </a:r>
            <a:r>
              <a:rPr kumimoji="1" lang="ja-JP" altLang="en-US"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のミスが原因とされていた事故もよくみれば</a:t>
            </a:r>
            <a:endParaRPr kumimoji="1" lang="en-US" altLang="ja-JP" dirty="0"/>
          </a:p>
          <a:p>
            <a:pPr defTabSz="914326">
              <a:defRPr/>
            </a:pPr>
            <a:endParaRPr lang="en-US" altLang="ja-JP" dirty="0"/>
          </a:p>
          <a:p>
            <a:pPr defTabSz="914326">
              <a:defRPr/>
            </a:pPr>
            <a:r>
              <a:rPr kumimoji="1" lang="ja-JP" altLang="en-US" dirty="0"/>
              <a:t>　人に関わる要因にも、実はその他の要因が強く関係している場合が多くある。</a:t>
            </a:r>
            <a:endParaRPr kumimoji="1" lang="en-US" altLang="ja-JP" dirty="0"/>
          </a:p>
          <a:p>
            <a:pPr defTabSz="914326">
              <a:defRPr/>
            </a:pPr>
            <a:endParaRPr kumimoji="1" lang="en-US" altLang="ja-JP" dirty="0"/>
          </a:p>
          <a:p>
            <a:pPr defTabSz="914326">
              <a:defRPr/>
            </a:pPr>
            <a:r>
              <a:rPr kumimoji="1" lang="ja-JP" altLang="en-US" dirty="0"/>
              <a:t>　スライドの例の他にも、「正しい作業方法で行わなかった」という、これまで「人のミス」として捉えられてきたものも、「正しい作業方法を周囲から知らされていなかった、知る機会がなかった」という作業・管理に関わる要因が強く関係している。こういった面からも、人に関わる要因以外の要因に適切な対策を講じることで、「人のミス」も減らすことができる。</a:t>
            </a:r>
            <a:endParaRPr kumimoji="1" lang="en-US" altLang="ja-JP" dirty="0"/>
          </a:p>
          <a:p>
            <a:pPr defTabSz="914326">
              <a:defRPr/>
            </a:pPr>
            <a:endParaRPr kumimoji="1" lang="en-US" altLang="ja-JP" dirty="0"/>
          </a:p>
          <a:p>
            <a:pPr defTabSz="914326">
              <a:defRPr/>
            </a:pPr>
            <a:r>
              <a:rPr kumimoji="1" lang="ja-JP" altLang="en-US" dirty="0"/>
              <a:t>　ただし、純粋に人に関わる要因（例えば、「自分の技術を過信していた」「危ないと分かっていたが、ついやってしまった」等）もあり、これに対しては、安全教育による対策が必要となる。</a:t>
            </a:r>
            <a:endParaRPr kumimoji="1" lang="en-US" altLang="ja-JP" dirty="0"/>
          </a:p>
          <a:p>
            <a:pPr defTabSz="914326">
              <a:defRPr/>
            </a:pPr>
            <a:endParaRPr kumimoji="1" lang="ja-JP" altLang="en-US" dirty="0"/>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14</a:t>
            </a:fld>
            <a:endParaRPr kumimoji="1" lang="ja-JP" altLang="en-US"/>
          </a:p>
        </p:txBody>
      </p:sp>
    </p:spTree>
    <p:extLst>
      <p:ext uri="{BB962C8B-B14F-4D97-AF65-F5344CB8AC3E}">
        <p14:creationId xmlns:p14="http://schemas.microsoft.com/office/powerpoint/2010/main" val="7482137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1038" y="220663"/>
            <a:ext cx="5564187" cy="4175125"/>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事故事例解説の導入</a:t>
            </a:r>
            <a:endParaRPr kumimoji="1" lang="en-US" altLang="ja-JP" dirty="0"/>
          </a:p>
          <a:p>
            <a:pPr defTabSz="914326">
              <a:defRPr/>
            </a:pPr>
            <a:endParaRPr lang="en-US" altLang="ja-JP" dirty="0"/>
          </a:p>
          <a:p>
            <a:pPr defTabSz="914326">
              <a:defRPr/>
            </a:pPr>
            <a:r>
              <a:rPr kumimoji="1" lang="ja-JP" altLang="en-US" dirty="0"/>
              <a:t>　次ページ以降人に関わる要因以外の３つの要因に注目して、実際の事故事例を見てゆく。</a:t>
            </a:r>
            <a:endParaRPr kumimoji="1" lang="en-US" altLang="ja-JP" dirty="0"/>
          </a:p>
          <a:p>
            <a:pPr defTabSz="914326">
              <a:defRPr/>
            </a:pPr>
            <a:endParaRPr kumimoji="1" lang="en-US" altLang="ja-JP" dirty="0"/>
          </a:p>
          <a:p>
            <a:pPr defTabSz="914326">
              <a:defRPr/>
            </a:pPr>
            <a:r>
              <a:rPr kumimoji="1" lang="ja-JP" altLang="en-US" dirty="0"/>
              <a:t>　人に関わる要因については、３つの要因のうちで最も強く関連する要因に振り分けて考える。このことにより、これまで人のミスだけを要因とし、注意喚起だけしか対策が立てられなかった状態から、より具体的な事前対策による改善目標を明らかにすることができる。</a:t>
            </a:r>
            <a:endParaRPr kumimoji="1" lang="en-US" altLang="ja-JP" dirty="0"/>
          </a:p>
          <a:p>
            <a:pPr defTabSz="914326">
              <a:defRPr/>
            </a:pPr>
            <a:endParaRPr lang="en-US" altLang="ja-JP" dirty="0"/>
          </a:p>
          <a:p>
            <a:endParaRPr kumimoji="1" lang="en-US" altLang="ja-JP" dirty="0">
              <a:latin typeface="HGS創英角ｺﾞｼｯｸUB" panose="020B0900000000000000" pitchFamily="50" charset="-128"/>
              <a:ea typeface="HGS創英角ｺﾞｼｯｸUB" panose="020B0900000000000000" pitchFamily="50" charset="-128"/>
            </a:endParaRPr>
          </a:p>
          <a:p>
            <a:endParaRPr lang="en-US" altLang="ja-JP" dirty="0">
              <a:latin typeface="HGS創英角ｺﾞｼｯｸUB" panose="020B0900000000000000" pitchFamily="50" charset="-128"/>
              <a:ea typeface="HGS創英角ｺﾞｼｯｸUB" panose="020B0900000000000000" pitchFamily="50" charset="-128"/>
            </a:endParaRPr>
          </a:p>
          <a:p>
            <a:endParaRPr kumimoji="1" lang="en-US" altLang="ja-JP" dirty="0">
              <a:latin typeface="HGS創英角ｺﾞｼｯｸUB" panose="020B0900000000000000" pitchFamily="50" charset="-128"/>
              <a:ea typeface="HGS創英角ｺﾞｼｯｸUB" panose="020B0900000000000000" pitchFamily="50" charset="-128"/>
            </a:endParaRPr>
          </a:p>
          <a:p>
            <a:endParaRPr lang="en-US" altLang="ja-JP" dirty="0">
              <a:latin typeface="HGS創英角ｺﾞｼｯｸUB" panose="020B0900000000000000" pitchFamily="50" charset="-128"/>
              <a:ea typeface="HGS創英角ｺﾞｼｯｸUB" panose="020B0900000000000000" pitchFamily="50" charset="-128"/>
            </a:endParaRPr>
          </a:p>
          <a:p>
            <a:r>
              <a:rPr kumimoji="1" lang="en-US" altLang="ja-JP" dirty="0">
                <a:latin typeface="HGS創英角ｺﾞｼｯｸUB" panose="020B0900000000000000" pitchFamily="50" charset="-128"/>
                <a:ea typeface="HGS創英角ｺﾞｼｯｸUB" panose="020B0900000000000000" pitchFamily="50" charset="-128"/>
              </a:rPr>
              <a:t>※</a:t>
            </a:r>
            <a:r>
              <a:rPr kumimoji="1" lang="ja-JP" altLang="en-US" dirty="0">
                <a:latin typeface="HGS創英角ｺﾞｼｯｸUB" panose="020B0900000000000000" pitchFamily="50" charset="-128"/>
                <a:ea typeface="HGS創英角ｺﾞｼｯｸUB" panose="020B0900000000000000" pitchFamily="50" charset="-128"/>
              </a:rPr>
              <a:t>次ページから８枚に渡り事故事例のスライドがあるが、９ページに示した４つの要因のうち「人に関わること」以外を分類して図中に表示、解説している。</a:t>
            </a:r>
            <a:endParaRPr kumimoji="1" lang="en-US" altLang="ja-JP" dirty="0">
              <a:latin typeface="HGS創英角ｺﾞｼｯｸUB" panose="020B0900000000000000" pitchFamily="50" charset="-128"/>
              <a:ea typeface="HGS創英角ｺﾞｼｯｸUB" panose="020B0900000000000000" pitchFamily="50" charset="-128"/>
            </a:endParaRPr>
          </a:p>
          <a:p>
            <a:r>
              <a:rPr kumimoji="1" lang="ja-JP" altLang="en-US" dirty="0">
                <a:latin typeface="HGS創英角ｺﾞｼｯｸUB" panose="020B0900000000000000" pitchFamily="50" charset="-128"/>
                <a:ea typeface="HGS創英角ｺﾞｼｯｸUB" panose="020B0900000000000000" pitchFamily="50" charset="-128"/>
              </a:rPr>
              <a:t>　機械や器具に関わること→機械（青枠）</a:t>
            </a:r>
            <a:endParaRPr kumimoji="1" lang="en-US" altLang="ja-JP" dirty="0">
              <a:latin typeface="HGS創英角ｺﾞｼｯｸUB" panose="020B0900000000000000" pitchFamily="50" charset="-128"/>
              <a:ea typeface="HGS創英角ｺﾞｼｯｸUB" panose="020B0900000000000000" pitchFamily="50" charset="-128"/>
            </a:endParaRPr>
          </a:p>
          <a:p>
            <a:r>
              <a:rPr kumimoji="1" lang="ja-JP" altLang="en-US" dirty="0">
                <a:latin typeface="HGS創英角ｺﾞｼｯｸUB" panose="020B0900000000000000" pitchFamily="50" charset="-128"/>
                <a:ea typeface="HGS創英角ｺﾞｼｯｸUB" panose="020B0900000000000000" pitchFamily="50" charset="-128"/>
              </a:rPr>
              <a:t>　事故現場の環境に関わること→環境（緑枠）</a:t>
            </a:r>
            <a:endParaRPr kumimoji="1" lang="en-US" altLang="ja-JP" dirty="0">
              <a:latin typeface="HGS創英角ｺﾞｼｯｸUB" panose="020B0900000000000000" pitchFamily="50" charset="-128"/>
              <a:ea typeface="HGS創英角ｺﾞｼｯｸUB" panose="020B0900000000000000" pitchFamily="50" charset="-128"/>
            </a:endParaRPr>
          </a:p>
          <a:p>
            <a:r>
              <a:rPr kumimoji="1" lang="ja-JP" altLang="en-US" dirty="0">
                <a:latin typeface="HGS創英角ｺﾞｼｯｸUB" panose="020B0900000000000000" pitchFamily="50" charset="-128"/>
                <a:ea typeface="HGS創英角ｺﾞｼｯｸUB" panose="020B0900000000000000" pitchFamily="50" charset="-128"/>
              </a:rPr>
              <a:t>　作業・管理に関わること→作業・管理（茶枠）</a:t>
            </a:r>
            <a:endParaRPr kumimoji="1" lang="en-US" altLang="ja-JP" dirty="0">
              <a:latin typeface="HGS創英角ｺﾞｼｯｸUB" panose="020B0900000000000000" pitchFamily="50" charset="-128"/>
              <a:ea typeface="HGS創英角ｺﾞｼｯｸUB" panose="020B0900000000000000" pitchFamily="50" charset="-128"/>
            </a:endParaRPr>
          </a:p>
          <a:p>
            <a:endParaRPr lang="en-US" altLang="ja-JP" dirty="0">
              <a:latin typeface="HGS創英角ｺﾞｼｯｸUB" panose="020B0900000000000000" pitchFamily="50" charset="-128"/>
              <a:ea typeface="HGS創英角ｺﾞｼｯｸUB" panose="020B0900000000000000" pitchFamily="50" charset="-128"/>
            </a:endParaRPr>
          </a:p>
          <a:p>
            <a:pPr defTabSz="914326">
              <a:defRPr/>
            </a:pPr>
            <a:endParaRPr kumimoji="1" lang="ja-JP" altLang="en-US" dirty="0"/>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15</a:t>
            </a:fld>
            <a:endParaRPr kumimoji="1" lang="ja-JP" altLang="en-US"/>
          </a:p>
        </p:txBody>
      </p:sp>
    </p:spTree>
    <p:extLst>
      <p:ext uri="{BB962C8B-B14F-4D97-AF65-F5344CB8AC3E}">
        <p14:creationId xmlns:p14="http://schemas.microsoft.com/office/powerpoint/2010/main" val="27990672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220663"/>
            <a:ext cx="5564188" cy="4175125"/>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トラクター事故の</a:t>
            </a:r>
            <a:r>
              <a:rPr kumimoji="1" lang="en-US" altLang="ja-JP" dirty="0">
                <a:latin typeface="HGP創英角ｺﾞｼｯｸUB" panose="020B0900000000000000" pitchFamily="50" charset="-128"/>
                <a:ea typeface="HGP創英角ｺﾞｼｯｸUB" panose="020B0900000000000000" pitchFamily="50" charset="-128"/>
              </a:rPr>
              <a:t>2</a:t>
            </a:r>
            <a:r>
              <a:rPr kumimoji="1" lang="ja-JP" altLang="en-US" dirty="0">
                <a:latin typeface="HGP創英角ｺﾞｼｯｸUB" panose="020B0900000000000000" pitchFamily="50" charset="-128"/>
                <a:ea typeface="HGP創英角ｺﾞｼｯｸUB" panose="020B0900000000000000" pitchFamily="50" charset="-128"/>
              </a:rPr>
              <a:t>例目</a:t>
            </a:r>
            <a:endParaRPr kumimoji="1"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p>
          <a:p>
            <a:r>
              <a:rPr kumimoji="1" lang="ja-JP" altLang="en-US" dirty="0"/>
              <a:t>　日没後、広い道路で自動車に追突されるという典型的な事故事例。</a:t>
            </a:r>
            <a:endParaRPr kumimoji="1" lang="en-US" altLang="ja-JP" dirty="0"/>
          </a:p>
          <a:p>
            <a:endParaRPr kumimoji="1" lang="en-US" altLang="ja-JP" dirty="0"/>
          </a:p>
          <a:p>
            <a:r>
              <a:rPr kumimoji="1" lang="ja-JP" altLang="en-US" dirty="0"/>
              <a:t>　シートベルトをしていれば、全身を強く打つこともなく死亡に至らなかった可能性あり。</a:t>
            </a:r>
            <a:endParaRPr kumimoji="1" lang="en-US" altLang="ja-JP" dirty="0"/>
          </a:p>
          <a:p>
            <a:endParaRPr kumimoji="1" lang="en-US" altLang="ja-JP" dirty="0"/>
          </a:p>
          <a:p>
            <a:r>
              <a:rPr kumimoji="1" lang="ja-JP" altLang="en-US" dirty="0"/>
              <a:t>　</a:t>
            </a:r>
            <a:r>
              <a:rPr kumimoji="1" lang="en-US" altLang="ja-JP" dirty="0"/>
              <a:t>26PS</a:t>
            </a:r>
            <a:r>
              <a:rPr kumimoji="1" lang="ja-JP" altLang="en-US" dirty="0"/>
              <a:t>の小型特殊免許タイプのトラクターであり、テールライトが装備されておらず、作業機にも灯火類が装備されていなかった。法令に則った適切な灯火類を装備し、低速車マークの装着を進めるべき。</a:t>
            </a:r>
            <a:endParaRPr kumimoji="1" lang="en-US" altLang="ja-JP" dirty="0"/>
          </a:p>
          <a:p>
            <a:endParaRPr kumimoji="1" lang="en-US" altLang="ja-JP" dirty="0"/>
          </a:p>
          <a:p>
            <a:r>
              <a:rPr kumimoji="1" lang="ja-JP" altLang="en-US" dirty="0"/>
              <a:t>　なおこれ以前に、日没前に作業を終了する、遠回りでもより安全な道があれば利用する等、可能な限り安全な移動方法を選択すべき。</a:t>
            </a:r>
            <a:endParaRPr kumimoji="1" lang="en-US" altLang="ja-JP" dirty="0"/>
          </a:p>
          <a:p>
            <a:r>
              <a:rPr kumimoji="1" lang="ja-JP" altLang="en-US" dirty="0"/>
              <a:t>　また、農業地帯で特に自動車のスピードが速い広い道では、街路灯やドライバーへの注意看板設置等を働きかけるべき。</a:t>
            </a:r>
            <a:endParaRPr kumimoji="1"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kumimoji="1"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endParaRPr kumimoji="1" lang="en-US" altLang="ja-JP" dirty="0">
              <a:latin typeface="HGS創英角ｺﾞｼｯｸUB" panose="020B0900000000000000" pitchFamily="50" charset="-128"/>
              <a:ea typeface="HGS創英角ｺﾞｼｯｸUB" panose="020B0900000000000000" pitchFamily="50" charset="-128"/>
            </a:endParaRPr>
          </a:p>
          <a:p>
            <a:endParaRPr lang="en-US" altLang="ja-JP" dirty="0"/>
          </a:p>
          <a:p>
            <a:endParaRPr kumimoji="1" lang="en-US" altLang="ja-JP" dirty="0"/>
          </a:p>
          <a:p>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16</a:t>
            </a:fld>
            <a:endParaRPr kumimoji="1" lang="ja-JP" altLang="en-US"/>
          </a:p>
        </p:txBody>
      </p:sp>
    </p:spTree>
    <p:extLst>
      <p:ext uri="{BB962C8B-B14F-4D97-AF65-F5344CB8AC3E}">
        <p14:creationId xmlns:p14="http://schemas.microsoft.com/office/powerpoint/2010/main" val="36776630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1038" y="220663"/>
            <a:ext cx="5564187" cy="4175125"/>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トラクター事故の</a:t>
            </a:r>
            <a:r>
              <a:rPr kumimoji="1" lang="en-US" altLang="ja-JP" dirty="0">
                <a:latin typeface="HGP創英角ｺﾞｼｯｸUB" panose="020B0900000000000000" pitchFamily="50" charset="-128"/>
                <a:ea typeface="HGP創英角ｺﾞｼｯｸUB" panose="020B0900000000000000" pitchFamily="50" charset="-128"/>
              </a:rPr>
              <a:t>3</a:t>
            </a:r>
            <a:r>
              <a:rPr kumimoji="1" lang="ja-JP" altLang="en-US" dirty="0">
                <a:latin typeface="HGP創英角ｺﾞｼｯｸUB" panose="020B0900000000000000" pitchFamily="50" charset="-128"/>
                <a:ea typeface="HGP創英角ｺﾞｼｯｸUB" panose="020B0900000000000000" pitchFamily="50" charset="-128"/>
              </a:rPr>
              <a:t>例目</a:t>
            </a:r>
            <a:endParaRPr kumimoji="1"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p>
          <a:p>
            <a:r>
              <a:rPr kumimoji="1" lang="ja-JP" altLang="en-US" dirty="0"/>
              <a:t>　キャブ仕様機の事例で、死亡事故ではないが、キャブ機であっても頭を車内にぶつけて結構な大ケガをした例。</a:t>
            </a:r>
            <a:endParaRPr kumimoji="1" lang="en-US" altLang="ja-JP" dirty="0"/>
          </a:p>
          <a:p>
            <a:endParaRPr kumimoji="1" lang="en-US" altLang="ja-JP" dirty="0"/>
          </a:p>
          <a:p>
            <a:r>
              <a:rPr kumimoji="1" lang="ja-JP" altLang="en-US" dirty="0"/>
              <a:t>　斜面で脱輪して動けなくなり、助けを頼んで他機（ホイールローダー）でけん引しようとしたところ、バランスを崩し、かえって斜面下に転落した。このような、特に危険な作業をするときには、絶対にシートベルト・ヘルメットを装着すべき。</a:t>
            </a:r>
            <a:endParaRPr kumimoji="1" lang="en-US" altLang="ja-JP" dirty="0"/>
          </a:p>
          <a:p>
            <a:r>
              <a:rPr kumimoji="1" lang="ja-JP" altLang="en-US" dirty="0"/>
              <a:t>　夕方に急に入った作業で気があせっていたのも脱輪した要因か。</a:t>
            </a:r>
            <a:endParaRPr kumimoji="1" lang="en-US" altLang="ja-JP" dirty="0"/>
          </a:p>
          <a:p>
            <a:endParaRPr kumimoji="1" lang="en-US" altLang="ja-JP" dirty="0"/>
          </a:p>
          <a:p>
            <a:r>
              <a:rPr kumimoji="1" lang="ja-JP" altLang="en-US" dirty="0"/>
              <a:t>　良かった点としては、この道路が自分の敷地内ということもあり、車幅ギリギリに近いような狭さであった道を事故後に拡幅した。</a:t>
            </a:r>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17</a:t>
            </a:fld>
            <a:endParaRPr kumimoji="1" lang="ja-JP" altLang="en-US"/>
          </a:p>
        </p:txBody>
      </p:sp>
    </p:spTree>
    <p:extLst>
      <p:ext uri="{BB962C8B-B14F-4D97-AF65-F5344CB8AC3E}">
        <p14:creationId xmlns:p14="http://schemas.microsoft.com/office/powerpoint/2010/main" val="4443818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1038" y="220663"/>
            <a:ext cx="5564187" cy="4175125"/>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歩行型トラクターの典型的な死亡事故</a:t>
            </a:r>
            <a:endParaRPr kumimoji="1"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r>
              <a:rPr kumimoji="1" lang="ja-JP" altLang="en-US" dirty="0"/>
              <a:t>　ひとり作業による死亡例。歩行型トラクターによる死亡事故は後退時にハンドルと後ろの構造物等に挟まれる例が最も多い。この事故の要因として、</a:t>
            </a:r>
            <a:endParaRPr kumimoji="1" lang="en-US" altLang="ja-JP" dirty="0"/>
          </a:p>
          <a:p>
            <a:endParaRPr kumimoji="1" lang="en-US" altLang="ja-JP" dirty="0"/>
          </a:p>
          <a:p>
            <a:r>
              <a:rPr kumimoji="1" lang="en-US" altLang="ja-JP" dirty="0"/>
              <a:t>(1)</a:t>
            </a:r>
            <a:r>
              <a:rPr kumimoji="1" lang="ja-JP" altLang="en-US" dirty="0"/>
              <a:t>古い機械で「挟圧防止装置：バック時に挟まれると自動的にクラッチが切れる装置」「デッドマンクラッチ：つかんだ時にクラッチ・接続、はなすとクラッチ・切断となる構造」などが装備されていなかった。</a:t>
            </a:r>
            <a:endParaRPr kumimoji="1" lang="en-US" altLang="ja-JP" dirty="0"/>
          </a:p>
          <a:p>
            <a:pPr defTabSz="914326">
              <a:defRPr/>
            </a:pPr>
            <a:endParaRPr kumimoji="1" lang="en-US" altLang="ja-JP" dirty="0"/>
          </a:p>
          <a:p>
            <a:pPr defTabSz="914326">
              <a:defRPr/>
            </a:pPr>
            <a:r>
              <a:rPr kumimoji="1" lang="en-US" altLang="ja-JP" dirty="0"/>
              <a:t>(2)</a:t>
            </a:r>
            <a:r>
              <a:rPr kumimoji="1" lang="ja-JP" altLang="en-US" dirty="0"/>
              <a:t>ほ場のサイズにあわない、大きすぎる機械を用いていた。</a:t>
            </a:r>
            <a:endParaRPr kumimoji="1" lang="en-US" altLang="ja-JP" dirty="0"/>
          </a:p>
          <a:p>
            <a:endParaRPr kumimoji="1" lang="en-US" altLang="ja-JP" dirty="0"/>
          </a:p>
          <a:p>
            <a:r>
              <a:rPr kumimoji="1" lang="en-US" altLang="ja-JP" dirty="0"/>
              <a:t>(3)</a:t>
            </a:r>
            <a:r>
              <a:rPr kumimoji="1" lang="ja-JP" altLang="en-US" dirty="0"/>
              <a:t>家族に行き先を告げておらず、夜になって帰宅しなくても家族もいつもの知り合いを訪ねているのでは等と考え、朝まで探しにいかなかった。</a:t>
            </a:r>
            <a:endParaRPr kumimoji="1" lang="en-US" altLang="ja-JP" dirty="0"/>
          </a:p>
          <a:p>
            <a:endParaRPr kumimoji="1" lang="en-US" altLang="ja-JP" dirty="0"/>
          </a:p>
          <a:p>
            <a:r>
              <a:rPr kumimoji="1" lang="ja-JP" altLang="en-US" dirty="0"/>
              <a:t>　なお、全ての機械作業に共通だが、なるべく</a:t>
            </a:r>
            <a:r>
              <a:rPr kumimoji="1" lang="en-US" altLang="ja-JP" dirty="0"/>
              <a:t>2</a:t>
            </a:r>
            <a:r>
              <a:rPr kumimoji="1" lang="ja-JP" altLang="en-US" dirty="0"/>
              <a:t>人以上で作業するようにするべき。このケースも、他に人がいれば死亡までには至らなかった可能性。</a:t>
            </a:r>
            <a:endParaRPr kumimoji="1" lang="en-US" altLang="ja-JP" dirty="0"/>
          </a:p>
          <a:p>
            <a:endParaRPr kumimoji="1" lang="en-US" altLang="ja-JP" dirty="0"/>
          </a:p>
          <a:p>
            <a:endParaRPr kumimoji="1" lang="en-US" altLang="ja-JP" dirty="0"/>
          </a:p>
          <a:p>
            <a:endParaRPr lang="en-US" altLang="ja-JP" dirty="0"/>
          </a:p>
          <a:p>
            <a:endParaRPr kumimoji="1"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endParaRPr kumimoji="1" lang="ja-JP" altLang="en-US" dirty="0"/>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18</a:t>
            </a:fld>
            <a:endParaRPr kumimoji="1" lang="ja-JP" altLang="en-US"/>
          </a:p>
        </p:txBody>
      </p:sp>
    </p:spTree>
    <p:extLst>
      <p:ext uri="{BB962C8B-B14F-4D97-AF65-F5344CB8AC3E}">
        <p14:creationId xmlns:p14="http://schemas.microsoft.com/office/powerpoint/2010/main" val="3948017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1038" y="220663"/>
            <a:ext cx="5564187" cy="4175125"/>
          </a:xfrm>
        </p:spPr>
      </p:sp>
      <p:sp>
        <p:nvSpPr>
          <p:cNvPr id="3" name="ノート プレースホルダー 2"/>
          <p:cNvSpPr>
            <a:spLocks noGrp="1"/>
          </p:cNvSpPr>
          <p:nvPr>
            <p:ph type="body" idx="1"/>
          </p:nvPr>
        </p:nvSpPr>
        <p:spPr>
          <a:xfrm>
            <a:off x="679451" y="4598504"/>
            <a:ext cx="5566879" cy="5328134"/>
          </a:xfrm>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　話の導入部分としてのスライド。</a:t>
            </a:r>
            <a:endParaRPr kumimoji="1"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r>
              <a:rPr kumimoji="1" lang="ja-JP" altLang="en-US" dirty="0">
                <a:latin typeface="HGP創英角ｺﾞｼｯｸUB" panose="020B0900000000000000" pitchFamily="50" charset="-128"/>
                <a:ea typeface="HGP創英角ｺﾞｼｯｸUB" panose="020B0900000000000000" pitchFamily="50" charset="-128"/>
              </a:rPr>
              <a:t>　２ページで述べる「他産業と比べて死亡率が高い」ということにつき、前置きとして強い印象を与えるような説明をする。</a:t>
            </a:r>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１５</a:t>
            </a:r>
            <a:r>
              <a:rPr kumimoji="1" lang="en-US" altLang="ja-JP" dirty="0">
                <a:latin typeface="HGP創英角ｺﾞｼｯｸUB" panose="020B0900000000000000" pitchFamily="50" charset="-128"/>
                <a:ea typeface="HGP創英角ｺﾞｼｯｸUB" panose="020B0900000000000000" pitchFamily="50" charset="-128"/>
              </a:rPr>
              <a:t>】</a:t>
            </a: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1</a:t>
            </a:fld>
            <a:endParaRPr kumimoji="1" lang="ja-JP" altLang="en-US"/>
          </a:p>
        </p:txBody>
      </p:sp>
    </p:spTree>
    <p:extLst>
      <p:ext uri="{BB962C8B-B14F-4D97-AF65-F5344CB8AC3E}">
        <p14:creationId xmlns:p14="http://schemas.microsoft.com/office/powerpoint/2010/main" val="7943200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1038" y="220663"/>
            <a:ext cx="5564187" cy="4175125"/>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農用運搬車の事例</a:t>
            </a:r>
            <a:endParaRPr kumimoji="1"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p>
          <a:p>
            <a:r>
              <a:rPr kumimoji="1" lang="ja-JP" altLang="en-US" dirty="0"/>
              <a:t>　ひとりで作業をしていて死亡した事例。ひとりなので詳細不明なところがあるが、急発進したので自分の力で踏ん張って機械を止めようとして、引きずられ転倒した可能性。</a:t>
            </a:r>
            <a:endParaRPr kumimoji="1" lang="en-US" altLang="ja-JP" dirty="0"/>
          </a:p>
          <a:p>
            <a:endParaRPr kumimoji="1" lang="en-US" altLang="ja-JP" dirty="0"/>
          </a:p>
          <a:p>
            <a:r>
              <a:rPr kumimoji="1" lang="en-US" altLang="ja-JP" dirty="0"/>
              <a:t>(1)</a:t>
            </a:r>
            <a:r>
              <a:rPr kumimoji="1" lang="ja-JP" altLang="en-US" dirty="0"/>
              <a:t>歩行・乗用兼用は便利な反面、操作が難しいところがあり、なるべくであれば専用機を用いるようにする。</a:t>
            </a:r>
            <a:endParaRPr kumimoji="1" lang="en-US" altLang="ja-JP" dirty="0"/>
          </a:p>
          <a:p>
            <a:endParaRPr kumimoji="1" lang="en-US" altLang="ja-JP" dirty="0"/>
          </a:p>
          <a:p>
            <a:r>
              <a:rPr kumimoji="1" lang="en-US" altLang="ja-JP" dirty="0"/>
              <a:t>(2)</a:t>
            </a:r>
            <a:r>
              <a:rPr kumimoji="1" lang="ja-JP" altLang="en-US" dirty="0"/>
              <a:t>機械が無人で走行する状態になった場合、駆け寄って止めるのではなく、行き先を見張りもしそこに人がいれば大声などで回避させるにとどめる。このことを予め話し合っておく。</a:t>
            </a:r>
            <a:endParaRPr kumimoji="1" lang="en-US" altLang="ja-JP" dirty="0"/>
          </a:p>
          <a:p>
            <a:endParaRPr kumimoji="1" lang="en-US" altLang="ja-JP" dirty="0"/>
          </a:p>
          <a:p>
            <a:r>
              <a:rPr kumimoji="1" lang="en-US" altLang="ja-JP" dirty="0"/>
              <a:t>(3)</a:t>
            </a:r>
            <a:r>
              <a:rPr kumimoji="1" lang="ja-JP" altLang="en-US" dirty="0"/>
              <a:t>被災者の夫は近隣の別のところで作業しており、暗くて事故に気付かなかった。明るければ気付いた可能性もある。</a:t>
            </a:r>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19</a:t>
            </a:fld>
            <a:endParaRPr kumimoji="1" lang="ja-JP" altLang="en-US"/>
          </a:p>
        </p:txBody>
      </p:sp>
    </p:spTree>
    <p:extLst>
      <p:ext uri="{BB962C8B-B14F-4D97-AF65-F5344CB8AC3E}">
        <p14:creationId xmlns:p14="http://schemas.microsoft.com/office/powerpoint/2010/main" val="8676877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87375" y="276225"/>
            <a:ext cx="5708650" cy="4281488"/>
          </a:xfrm>
        </p:spPr>
      </p:sp>
      <p:sp>
        <p:nvSpPr>
          <p:cNvPr id="4" name="スライド番号プレースホルダー 3"/>
          <p:cNvSpPr>
            <a:spLocks noGrp="1"/>
          </p:cNvSpPr>
          <p:nvPr>
            <p:ph type="sldNum" sz="quarter" idx="5"/>
          </p:nvPr>
        </p:nvSpPr>
        <p:spPr>
          <a:xfrm>
            <a:off x="3851275" y="9429750"/>
            <a:ext cx="2946400" cy="496888"/>
          </a:xfrm>
        </p:spPr>
        <p:txBody>
          <a:bodyPr/>
          <a:lstStyle/>
          <a:p>
            <a:fld id="{8963B8AB-5C3A-4141-AB18-2DC31382922C}" type="slidenum">
              <a:rPr kumimoji="1" lang="ja-JP" altLang="en-US" smtClean="0"/>
              <a:t>20</a:t>
            </a:fld>
            <a:endParaRPr kumimoji="1" lang="ja-JP" altLang="en-US" dirty="0"/>
          </a:p>
        </p:txBody>
      </p:sp>
      <p:sp>
        <p:nvSpPr>
          <p:cNvPr id="6" name="ノート プレースホルダー 5">
            <a:extLst>
              <a:ext uri="{FF2B5EF4-FFF2-40B4-BE49-F238E27FC236}">
                <a16:creationId xmlns:a16="http://schemas.microsoft.com/office/drawing/2014/main" id="{BD902145-9E53-4128-BD53-9AA82DCAA27E}"/>
              </a:ext>
            </a:extLst>
          </p:cNvPr>
          <p:cNvSpPr>
            <a:spLocks noGrp="1"/>
          </p:cNvSpPr>
          <p:nvPr>
            <p:ph type="body" sz="quarter" idx="3"/>
          </p:nvPr>
        </p:nvSpPr>
        <p:spPr>
          <a:xfrm>
            <a:off x="679451" y="4598504"/>
            <a:ext cx="5566879" cy="5198639"/>
          </a:xfrm>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コンバインバック時の事例</a:t>
            </a:r>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p>
          <a:p>
            <a:r>
              <a:rPr lang="ja-JP" altLang="en-US" dirty="0"/>
              <a:t>　コンバインは車体周りに死角が多く、特に後方は見えづらい。この事例は、進入路や路肩が草で覆われ、その位置が分かりづらかったために行きすぎてしまい、コンバイン１台がぎりぎりに走れるほどの幅しかない細い道をバックし、しかも路肩が低地に向かって</a:t>
            </a:r>
            <a:r>
              <a:rPr lang="en-US" altLang="ja-JP" dirty="0"/>
              <a:t>10</a:t>
            </a:r>
            <a:r>
              <a:rPr lang="ja-JP" altLang="en-US" dirty="0"/>
              <a:t>～</a:t>
            </a:r>
            <a:r>
              <a:rPr lang="en-US" altLang="ja-JP" dirty="0"/>
              <a:t>16°</a:t>
            </a:r>
            <a:r>
              <a:rPr lang="ja-JP" altLang="en-US" dirty="0"/>
              <a:t>傾斜していたことから、路肩に寄ってしまい、転落したものと思われる。</a:t>
            </a:r>
            <a:endParaRPr lang="en-US" altLang="ja-JP" dirty="0"/>
          </a:p>
          <a:p>
            <a:endParaRPr lang="en-US" altLang="ja-JP" dirty="0"/>
          </a:p>
          <a:p>
            <a:r>
              <a:rPr lang="ja-JP" altLang="en-US" dirty="0"/>
              <a:t>　被災者はコンバイン作業に熟達しており、その腕前は周囲も認めるほどであったというが、そうした熟練者であっても、ましてや通い慣れた場所であっても、危険要因がある以上、こうした事故は起こってしまう。</a:t>
            </a:r>
            <a:endParaRPr lang="en-US" altLang="ja-JP" dirty="0"/>
          </a:p>
          <a:p>
            <a:endParaRPr lang="en-US" altLang="ja-JP" dirty="0"/>
          </a:p>
          <a:p>
            <a:r>
              <a:rPr lang="ja-JP" altLang="en-US" dirty="0"/>
              <a:t>　こうした事故を起こさないためには、作業環境に潜む危険を取り除くことが必要で、</a:t>
            </a:r>
            <a:endParaRPr lang="en-US" altLang="ja-JP" dirty="0"/>
          </a:p>
          <a:p>
            <a:r>
              <a:rPr lang="en-US" altLang="ja-JP" dirty="0"/>
              <a:t>(1)</a:t>
            </a:r>
            <a:r>
              <a:rPr lang="ja-JP" altLang="en-US" dirty="0"/>
              <a:t>進入路や路肩の雑草は、作業前に刈っておく</a:t>
            </a:r>
            <a:endParaRPr lang="en-US" altLang="ja-JP" dirty="0"/>
          </a:p>
          <a:p>
            <a:endParaRPr lang="en-US" altLang="ja-JP" dirty="0"/>
          </a:p>
          <a:p>
            <a:r>
              <a:rPr lang="en-US" altLang="ja-JP" dirty="0"/>
              <a:t>(2)</a:t>
            </a:r>
            <a:r>
              <a:rPr lang="ja-JP" altLang="en-US" dirty="0"/>
              <a:t>段差の位置がわかりやすいように目立つ色のポールなどを立てておく</a:t>
            </a:r>
            <a:endParaRPr lang="en-US" altLang="ja-JP" dirty="0"/>
          </a:p>
          <a:p>
            <a:endParaRPr lang="en-US" altLang="ja-JP" dirty="0"/>
          </a:p>
          <a:p>
            <a:r>
              <a:rPr lang="en-US" altLang="ja-JP" dirty="0"/>
              <a:t>(3)</a:t>
            </a:r>
            <a:r>
              <a:rPr lang="ja-JP" altLang="en-US" dirty="0"/>
              <a:t>単独で作業するときは、家族や仲間に、いつ、どこで、何を、いつまで行うかを伝えておく他、携帯電話を必ず所持する</a:t>
            </a:r>
            <a:endParaRPr lang="en-US" altLang="ja-JP" dirty="0"/>
          </a:p>
          <a:p>
            <a:endParaRPr lang="en-US" altLang="ja-JP" dirty="0"/>
          </a:p>
          <a:p>
            <a:r>
              <a:rPr lang="en-US" altLang="ja-JP" dirty="0"/>
              <a:t>(4)</a:t>
            </a:r>
            <a:r>
              <a:rPr lang="ja-JP" altLang="en-US" dirty="0"/>
              <a:t>基盤整備事業の機会があれば、使用する農機の大きさや特徴に見合った作業環境となるよう、将来的なことも見据えて検討する必要がある</a:t>
            </a:r>
          </a:p>
        </p:txBody>
      </p:sp>
    </p:spTree>
    <p:extLst>
      <p:ext uri="{BB962C8B-B14F-4D97-AF65-F5344CB8AC3E}">
        <p14:creationId xmlns:p14="http://schemas.microsoft.com/office/powerpoint/2010/main" val="26477513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1038" y="220663"/>
            <a:ext cx="5564187" cy="4175125"/>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キックバックによる刈払機の典型的な事故事例</a:t>
            </a:r>
            <a:endParaRPr kumimoji="1"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r>
              <a:rPr kumimoji="1" lang="ja-JP" altLang="en-US" dirty="0"/>
              <a:t>　刈払機は死亡に至らないまでも、傷害事故が最も多い機種（ただし死亡事故もそれなりに発生している）。</a:t>
            </a:r>
            <a:endParaRPr kumimoji="1" lang="en-US" altLang="ja-JP" dirty="0"/>
          </a:p>
          <a:p>
            <a:r>
              <a:rPr kumimoji="1" lang="ja-JP" altLang="en-US" dirty="0"/>
              <a:t>　本事例は、背負式刈払機</a:t>
            </a:r>
            <a:r>
              <a:rPr kumimoji="1" lang="en-US" altLang="ja-JP" dirty="0"/>
              <a:t>※1</a:t>
            </a:r>
            <a:r>
              <a:rPr kumimoji="1" lang="ja-JP" altLang="en-US" dirty="0"/>
              <a:t>によるキックバック</a:t>
            </a:r>
            <a:r>
              <a:rPr kumimoji="1" lang="en-US" altLang="ja-JP" dirty="0"/>
              <a:t>※2</a:t>
            </a:r>
            <a:r>
              <a:rPr kumimoji="1" lang="ja-JP" altLang="en-US" dirty="0"/>
              <a:t>の事故事例。回転刃が自分の靴に当たり、粉砕骨折の大ケガ。対策としては、</a:t>
            </a:r>
            <a:endParaRPr kumimoji="1" lang="en-US" altLang="ja-JP" dirty="0"/>
          </a:p>
          <a:p>
            <a:r>
              <a:rPr kumimoji="1" lang="en-US" altLang="ja-JP" dirty="0"/>
              <a:t>(1)</a:t>
            </a:r>
            <a:r>
              <a:rPr kumimoji="1" lang="ja-JP" altLang="en-US" dirty="0"/>
              <a:t>盛り土が多いなどキックバックを起こしやすいところでは、肩掛式、さらにはナイロンコード刃を用いる。また、刈刃が当たっても貫通しない安全靴を着用する。</a:t>
            </a:r>
            <a:endParaRPr kumimoji="1" lang="en-US" altLang="ja-JP" dirty="0"/>
          </a:p>
          <a:p>
            <a:r>
              <a:rPr kumimoji="1" lang="en-US" altLang="ja-JP" dirty="0"/>
              <a:t>(2)</a:t>
            </a:r>
            <a:r>
              <a:rPr kumimoji="1" lang="ja-JP" altLang="en-US" dirty="0"/>
              <a:t>そもそも盛り土などは除去し、除去できないものにはポールなどで目印をする。</a:t>
            </a:r>
            <a:endParaRPr kumimoji="1" lang="en-US" altLang="ja-JP" dirty="0"/>
          </a:p>
          <a:p>
            <a:r>
              <a:rPr kumimoji="1" lang="en-US" altLang="ja-JP" dirty="0"/>
              <a:t>(3)</a:t>
            </a:r>
            <a:r>
              <a:rPr kumimoji="1" lang="ja-JP" altLang="en-US" dirty="0"/>
              <a:t>刈払機作業は、刈刃左前方</a:t>
            </a:r>
            <a:r>
              <a:rPr kumimoji="1" lang="en-US" altLang="ja-JP" dirty="0"/>
              <a:t>1</a:t>
            </a:r>
            <a:r>
              <a:rPr kumimoji="1" lang="ja-JP" altLang="en-US" dirty="0"/>
              <a:t>／</a:t>
            </a:r>
            <a:r>
              <a:rPr kumimoji="1" lang="en-US" altLang="ja-JP" dirty="0"/>
              <a:t>3</a:t>
            </a:r>
            <a:r>
              <a:rPr kumimoji="1" lang="ja-JP" altLang="en-US" dirty="0"/>
              <a:t>のみで刈るようにする。この部分であればキックバックを起こしても刈刃が体から離れる方に動くが、右側でキックバックを起こすと刈刃が自分の方に向かってくる。</a:t>
            </a:r>
            <a:endParaRPr kumimoji="1" lang="en-US" altLang="ja-JP" dirty="0"/>
          </a:p>
          <a:p>
            <a:endParaRPr kumimoji="1" lang="en-US" altLang="ja-JP" dirty="0"/>
          </a:p>
          <a:p>
            <a:r>
              <a:rPr kumimoji="1" lang="en-US" altLang="ja-JP" dirty="0">
                <a:latin typeface="HGP創英角ｺﾞｼｯｸUB" panose="020B0900000000000000" pitchFamily="50" charset="-128"/>
                <a:ea typeface="HGP創英角ｺﾞｼｯｸUB" panose="020B0900000000000000" pitchFamily="50" charset="-128"/>
              </a:rPr>
              <a:t>※1</a:t>
            </a:r>
            <a:r>
              <a:rPr kumimoji="1" lang="ja-JP" altLang="en-US" dirty="0">
                <a:latin typeface="HGP創英角ｺﾞｼｯｸUB" panose="020B0900000000000000" pitchFamily="50" charset="-128"/>
                <a:ea typeface="HGP創英角ｺﾞｼｯｸUB" panose="020B0900000000000000" pitchFamily="50" charset="-128"/>
              </a:rPr>
              <a:t>背負式刈払機：刈払機は主幹後部にエンジンが固定されている「肩掛式」と、エンジンを背中に背負う本事例の「背負式」がある。背負式は刈刃部分をより自由に動かしやすいというメリットがあるが、その分キックバックを起こしやすい。</a:t>
            </a:r>
            <a:endParaRPr kumimoji="1" lang="en-US" altLang="ja-JP" dirty="0">
              <a:latin typeface="HGP創英角ｺﾞｼｯｸUB" panose="020B0900000000000000" pitchFamily="50" charset="-128"/>
              <a:ea typeface="HGP創英角ｺﾞｼｯｸUB" panose="020B0900000000000000" pitchFamily="50" charset="-128"/>
            </a:endParaRPr>
          </a:p>
          <a:p>
            <a:r>
              <a:rPr kumimoji="1" lang="en-US" altLang="ja-JP" dirty="0">
                <a:latin typeface="HGP創英角ｺﾞｼｯｸUB" panose="020B0900000000000000" pitchFamily="50" charset="-128"/>
                <a:ea typeface="HGP創英角ｺﾞｼｯｸUB" panose="020B0900000000000000" pitchFamily="50" charset="-128"/>
              </a:rPr>
              <a:t>※2</a:t>
            </a:r>
            <a:r>
              <a:rPr kumimoji="1" lang="ja-JP" altLang="en-US" dirty="0">
                <a:latin typeface="HGP創英角ｺﾞｼｯｸUB" panose="020B0900000000000000" pitchFamily="50" charset="-128"/>
                <a:ea typeface="HGP創英角ｺﾞｼｯｸUB" panose="020B0900000000000000" pitchFamily="50" charset="-128"/>
              </a:rPr>
              <a:t>　キックバック：硬いものに高速回転する刈刃が当たり、刈払機全体が大きく跳ねること</a:t>
            </a:r>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１５</a:t>
            </a:r>
            <a:r>
              <a:rPr kumimoji="1" lang="en-US" altLang="ja-JP" dirty="0">
                <a:latin typeface="HGP創英角ｺﾞｼｯｸUB" panose="020B0900000000000000" pitchFamily="50" charset="-128"/>
                <a:ea typeface="HGP創英角ｺﾞｼｯｸUB" panose="020B0900000000000000" pitchFamily="50" charset="-128"/>
              </a:rPr>
              <a:t>】</a:t>
            </a: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21</a:t>
            </a:fld>
            <a:endParaRPr kumimoji="1" lang="ja-JP" altLang="en-US"/>
          </a:p>
        </p:txBody>
      </p:sp>
    </p:spTree>
    <p:extLst>
      <p:ext uri="{BB962C8B-B14F-4D97-AF65-F5344CB8AC3E}">
        <p14:creationId xmlns:p14="http://schemas.microsoft.com/office/powerpoint/2010/main" val="6158624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1038" y="220663"/>
            <a:ext cx="5564187" cy="4175125"/>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地面に置いた刈払機が振動で動き出した例</a:t>
            </a:r>
            <a:endParaRPr kumimoji="1"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p>
          <a:p>
            <a:r>
              <a:rPr kumimoji="1" lang="ja-JP" altLang="en-US" dirty="0"/>
              <a:t>　刈払機をエンジンを止めずに地面に置いたところ、振動により本体が移動し、脇で作業していた人の足に刈刃が当たった。対策としては、</a:t>
            </a:r>
            <a:endParaRPr kumimoji="1" lang="en-US" altLang="ja-JP" dirty="0"/>
          </a:p>
          <a:p>
            <a:endParaRPr kumimoji="1" lang="en-US" altLang="ja-JP" dirty="0"/>
          </a:p>
          <a:p>
            <a:r>
              <a:rPr kumimoji="1" lang="en-US" altLang="ja-JP" dirty="0"/>
              <a:t>(1)</a:t>
            </a:r>
            <a:r>
              <a:rPr kumimoji="1" lang="ja-JP" altLang="en-US" dirty="0"/>
              <a:t>体から機械を離すときは絶対にエンジンを止める。これは刈払機だけでなく全ての農業機械に共通の大前提。乗用型機械も運転席から離れるときは、エンジンを止める。</a:t>
            </a:r>
            <a:endParaRPr kumimoji="1" lang="en-US" altLang="ja-JP" dirty="0"/>
          </a:p>
          <a:p>
            <a:endParaRPr kumimoji="1" lang="en-US" altLang="ja-JP" dirty="0"/>
          </a:p>
          <a:p>
            <a:r>
              <a:rPr kumimoji="1" lang="en-US" altLang="ja-JP" dirty="0"/>
              <a:t>(2)</a:t>
            </a:r>
            <a:r>
              <a:rPr kumimoji="1" lang="ja-JP" altLang="en-US" dirty="0"/>
              <a:t>本例も飛散物防護カバーがあれば、刈刃が直に歩道に接することはなく、刈刃が歩道上を走ることはなかったはず。カバーを外すようなことはしない。また、安全靴を着用していれば切創には至らなかった可能性。</a:t>
            </a:r>
            <a:endParaRPr kumimoji="1" lang="en-US" altLang="ja-JP" dirty="0"/>
          </a:p>
          <a:p>
            <a:endParaRPr kumimoji="1" lang="en-US" altLang="ja-JP" dirty="0"/>
          </a:p>
          <a:p>
            <a:r>
              <a:rPr kumimoji="1" lang="en-US" altLang="ja-JP" dirty="0"/>
              <a:t>(3)</a:t>
            </a:r>
            <a:r>
              <a:rPr kumimoji="1" lang="ja-JP" altLang="en-US" dirty="0"/>
              <a:t>トリガー式スロットル</a:t>
            </a:r>
            <a:r>
              <a:rPr kumimoji="1" lang="en-US" altLang="ja-JP" sz="1000" dirty="0">
                <a:latin typeface="HGP創英角ｺﾞｼｯｸUB" panose="020B0900000000000000" pitchFamily="50" charset="-128"/>
                <a:ea typeface="HGP創英角ｺﾞｼｯｸUB" panose="020B0900000000000000" pitchFamily="50" charset="-128"/>
              </a:rPr>
              <a:t>※</a:t>
            </a:r>
            <a:r>
              <a:rPr kumimoji="1" lang="ja-JP" altLang="en-US" dirty="0"/>
              <a:t>の機械を用いるようにする。</a:t>
            </a:r>
            <a:endParaRPr kumimoji="1" lang="en-US" altLang="ja-JP" dirty="0"/>
          </a:p>
          <a:p>
            <a:endParaRPr lang="en-US" altLang="ja-JP" dirty="0"/>
          </a:p>
          <a:p>
            <a:r>
              <a:rPr kumimoji="1" lang="en-US" altLang="ja-JP" dirty="0"/>
              <a:t>(4)</a:t>
            </a:r>
            <a:r>
              <a:rPr kumimoji="1" lang="ja-JP" altLang="en-US" dirty="0"/>
              <a:t>そもそも地面のゴミの除去は、刈払い作業を始める前に済ませておく。</a:t>
            </a:r>
            <a:endParaRPr kumimoji="1" lang="en-US" altLang="ja-JP" dirty="0"/>
          </a:p>
          <a:p>
            <a:endParaRPr lang="en-US" altLang="ja-JP" dirty="0"/>
          </a:p>
          <a:p>
            <a:r>
              <a:rPr lang="en-US" altLang="ja-JP" sz="1000" dirty="0">
                <a:latin typeface="HGP創英角ｺﾞｼｯｸUB" panose="020B0900000000000000" pitchFamily="50" charset="-128"/>
                <a:ea typeface="HGP創英角ｺﾞｼｯｸUB" panose="020B0900000000000000" pitchFamily="50" charset="-128"/>
              </a:rPr>
              <a:t>※</a:t>
            </a:r>
            <a:r>
              <a:rPr lang="ja-JP" altLang="en-US" sz="1300" dirty="0">
                <a:latin typeface="HGP創英角ｺﾞｼｯｸUB" panose="020B0900000000000000" pitchFamily="50" charset="-128"/>
                <a:ea typeface="HGP創英角ｺﾞｼｯｸUB" panose="020B0900000000000000" pitchFamily="50" charset="-128"/>
              </a:rPr>
              <a:t>固定式スロットル：スロットルから手を離しても高回転が持続するもの</a:t>
            </a:r>
            <a:endParaRPr lang="en-US" altLang="ja-JP" sz="1300" dirty="0">
              <a:latin typeface="HGP創英角ｺﾞｼｯｸUB" panose="020B0900000000000000" pitchFamily="50" charset="-128"/>
              <a:ea typeface="HGP創英角ｺﾞｼｯｸUB" panose="020B0900000000000000" pitchFamily="50" charset="-128"/>
            </a:endParaRPr>
          </a:p>
          <a:p>
            <a:r>
              <a:rPr lang="ja-JP" altLang="en-US" sz="1000" dirty="0">
                <a:latin typeface="HGP創英角ｺﾞｼｯｸUB" panose="020B0900000000000000" pitchFamily="50" charset="-128"/>
                <a:ea typeface="HGP創英角ｺﾞｼｯｸUB" panose="020B0900000000000000" pitchFamily="50" charset="-128"/>
              </a:rPr>
              <a:t>　　</a:t>
            </a:r>
            <a:r>
              <a:rPr lang="ja-JP" altLang="en-US" sz="1300" dirty="0">
                <a:latin typeface="HGP創英角ｺﾞｼｯｸUB" panose="020B0900000000000000" pitchFamily="50" charset="-128"/>
                <a:ea typeface="HGP創英角ｺﾞｼｯｸUB" panose="020B0900000000000000" pitchFamily="50" charset="-128"/>
              </a:rPr>
              <a:t>トリガー式スロットル：スロットルから手を離すと回転がアイドリングになるもの</a:t>
            </a:r>
            <a:endParaRPr kumimoji="1" lang="en-US" altLang="ja-JP" sz="1300" dirty="0">
              <a:latin typeface="HGP創英角ｺﾞｼｯｸUB" panose="020B0900000000000000" pitchFamily="50" charset="-128"/>
              <a:ea typeface="HGP創英角ｺﾞｼｯｸUB" panose="020B0900000000000000" pitchFamily="50" charset="-128"/>
            </a:endParaRPr>
          </a:p>
          <a:p>
            <a:endParaRPr lang="en-US" altLang="ja-JP" dirty="0"/>
          </a:p>
          <a:p>
            <a:endParaRPr kumimoji="1" lang="en-US" altLang="ja-JP" dirty="0"/>
          </a:p>
          <a:p>
            <a:endParaRPr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endParaRPr kumimoji="1" lang="ja-JP" altLang="en-US" dirty="0"/>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22</a:t>
            </a:fld>
            <a:endParaRPr kumimoji="1" lang="ja-JP" altLang="en-US"/>
          </a:p>
        </p:txBody>
      </p:sp>
    </p:spTree>
    <p:extLst>
      <p:ext uri="{BB962C8B-B14F-4D97-AF65-F5344CB8AC3E}">
        <p14:creationId xmlns:p14="http://schemas.microsoft.com/office/powerpoint/2010/main" val="20841819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1038" y="220663"/>
            <a:ext cx="5564187" cy="4175125"/>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トラックの荷台から転落した例</a:t>
            </a:r>
            <a:endParaRPr kumimoji="1"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p>
          <a:p>
            <a:r>
              <a:rPr kumimoji="1" lang="ja-JP" altLang="en-US" dirty="0"/>
              <a:t>　雨天時、荷台から滑り落ち、骨折・肺気胸という大ケガを負った。対策としては、</a:t>
            </a:r>
            <a:endParaRPr kumimoji="1" lang="en-US" altLang="ja-JP" dirty="0"/>
          </a:p>
          <a:p>
            <a:endParaRPr kumimoji="1" lang="en-US" altLang="ja-JP" dirty="0"/>
          </a:p>
          <a:p>
            <a:r>
              <a:rPr kumimoji="1" lang="en-US" altLang="ja-JP" dirty="0"/>
              <a:t>(1)</a:t>
            </a:r>
            <a:r>
              <a:rPr kumimoji="1" lang="ja-JP" altLang="en-US" dirty="0"/>
              <a:t>高さ１メートル程度であってもこのように大ケガをすることがあるを、ます知っておく必要。労働安全関係者の間ではスライドにあるような「</a:t>
            </a:r>
            <a:r>
              <a:rPr kumimoji="1" lang="en-US" altLang="ja-JP" dirty="0"/>
              <a:t>1</a:t>
            </a:r>
            <a:r>
              <a:rPr kumimoji="1" lang="ja-JP" altLang="en-US" dirty="0"/>
              <a:t>メートルは一命取る」との格言がある。</a:t>
            </a:r>
            <a:endParaRPr kumimoji="1" lang="en-US" altLang="ja-JP" dirty="0"/>
          </a:p>
          <a:p>
            <a:endParaRPr kumimoji="1" lang="en-US" altLang="ja-JP" dirty="0"/>
          </a:p>
          <a:p>
            <a:r>
              <a:rPr kumimoji="1" lang="en-US" altLang="ja-JP" dirty="0"/>
              <a:t>(2)</a:t>
            </a:r>
            <a:r>
              <a:rPr kumimoji="1" lang="ja-JP" altLang="en-US" dirty="0"/>
              <a:t>悪天候時には無理して作業しない。これは他の機械作業も全て同様。</a:t>
            </a:r>
            <a:endParaRPr kumimoji="1" lang="en-US" altLang="ja-JP" dirty="0"/>
          </a:p>
          <a:p>
            <a:endParaRPr kumimoji="1" lang="en-US" altLang="ja-JP" dirty="0"/>
          </a:p>
          <a:p>
            <a:r>
              <a:rPr kumimoji="1" lang="en-US" altLang="ja-JP" dirty="0"/>
              <a:t>(3)</a:t>
            </a:r>
            <a:r>
              <a:rPr kumimoji="1" lang="ja-JP" altLang="en-US" dirty="0"/>
              <a:t>本事例では、まさかそのような大ケガをしているとは思わず作業を継続し、病院に行ったのは翌日。「正常化バイアス」が働いたといえる。</a:t>
            </a:r>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23</a:t>
            </a:fld>
            <a:endParaRPr kumimoji="1" lang="ja-JP" altLang="en-US"/>
          </a:p>
        </p:txBody>
      </p:sp>
    </p:spTree>
    <p:extLst>
      <p:ext uri="{BB962C8B-B14F-4D97-AF65-F5344CB8AC3E}">
        <p14:creationId xmlns:p14="http://schemas.microsoft.com/office/powerpoint/2010/main" val="39657174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1038" y="220663"/>
            <a:ext cx="5564187" cy="4175125"/>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　農業者を対象とした研修実施にあたっては、実際の事例の話は受講者の興味を引きやすく効果的。事例集がいくつか公開されており、本スライドではそのインターネット検索の方法を記述している。</a:t>
            </a:r>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24</a:t>
            </a:fld>
            <a:endParaRPr kumimoji="1" lang="ja-JP" altLang="en-US"/>
          </a:p>
        </p:txBody>
      </p:sp>
    </p:spTree>
    <p:extLst>
      <p:ext uri="{BB962C8B-B14F-4D97-AF65-F5344CB8AC3E}">
        <p14:creationId xmlns:p14="http://schemas.microsoft.com/office/powerpoint/2010/main" val="2636207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1038" y="220663"/>
            <a:ext cx="5564187" cy="4175125"/>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ここから先、</a:t>
            </a:r>
            <a:r>
              <a:rPr kumimoji="1" lang="en-US" altLang="ja-JP" dirty="0">
                <a:latin typeface="HGP創英角ｺﾞｼｯｸUB" panose="020B0900000000000000" pitchFamily="50" charset="-128"/>
                <a:ea typeface="HGP創英角ｺﾞｼｯｸUB" panose="020B0900000000000000" pitchFamily="50" charset="-128"/>
              </a:rPr>
              <a:t>31</a:t>
            </a:r>
            <a:r>
              <a:rPr kumimoji="1" lang="ja-JP" altLang="en-US" dirty="0">
                <a:latin typeface="HGP創英角ｺﾞｼｯｸUB" panose="020B0900000000000000" pitchFamily="50" charset="-128"/>
                <a:ea typeface="HGP創英角ｺﾞｼｯｸUB" panose="020B0900000000000000" pitchFamily="50" charset="-128"/>
              </a:rPr>
              <a:t>ページまで労働分野の労働安全衛生対策も参考とした安全衛生管理の基本的な考え方を記述</a:t>
            </a:r>
            <a:endParaRPr kumimoji="1"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p>
          <a:p>
            <a:r>
              <a:rPr kumimoji="1" lang="ja-JP" altLang="en-US" dirty="0"/>
              <a:t>　スライドのステップ順に対策を構築していく。特に家族経営では、家族内にとどまらず、周囲の農業者等とともに取り組んでいくようにすることが効果を上げる。</a:t>
            </a:r>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endParaRPr kumimoji="1" lang="ja-JP" altLang="en-US" dirty="0"/>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25</a:t>
            </a:fld>
            <a:endParaRPr kumimoji="1" lang="ja-JP" altLang="en-US"/>
          </a:p>
        </p:txBody>
      </p:sp>
    </p:spTree>
    <p:extLst>
      <p:ext uri="{BB962C8B-B14F-4D97-AF65-F5344CB8AC3E}">
        <p14:creationId xmlns:p14="http://schemas.microsoft.com/office/powerpoint/2010/main" val="3724296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1038" y="220663"/>
            <a:ext cx="5564187" cy="4175125"/>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前ページのステップ１の具体例説明</a:t>
            </a:r>
            <a:endParaRPr kumimoji="1"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農機の見直し</a:t>
            </a:r>
            <a:r>
              <a:rPr kumimoji="1" lang="en-US" altLang="ja-JP" dirty="0">
                <a:latin typeface="HGP創英角ｺﾞｼｯｸUB" panose="020B0900000000000000" pitchFamily="50" charset="-128"/>
                <a:ea typeface="HGP創英角ｺﾞｼｯｸUB" panose="020B0900000000000000" pitchFamily="50" charset="-128"/>
              </a:rPr>
              <a:t>】</a:t>
            </a:r>
          </a:p>
          <a:p>
            <a:r>
              <a:rPr kumimoji="1" lang="ja-JP" altLang="en-US" dirty="0"/>
              <a:t>　写真は中古農機の展示状況。現状、新車には全て装備されているが、中古の場合は必ず安全フレーム付きを選ぶようにする。</a:t>
            </a:r>
            <a:endParaRPr kumimoji="1" lang="en-US" altLang="ja-JP" dirty="0"/>
          </a:p>
          <a:p>
            <a:endParaRPr kumimoji="1"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作業環境の改善</a:t>
            </a:r>
            <a:r>
              <a:rPr kumimoji="1" lang="en-US" altLang="ja-JP" dirty="0">
                <a:latin typeface="HGP創英角ｺﾞｼｯｸUB" panose="020B0900000000000000" pitchFamily="50" charset="-128"/>
                <a:ea typeface="HGP創英角ｺﾞｼｯｸUB" panose="020B0900000000000000" pitchFamily="50" charset="-128"/>
              </a:rPr>
              <a:t>】</a:t>
            </a:r>
          </a:p>
          <a:p>
            <a:r>
              <a:rPr kumimoji="1" lang="ja-JP" altLang="en-US" dirty="0"/>
              <a:t>　スライドには全て当然と思われるようなことが記述されているが、人は慣れているとこのようなものだと思いがち。複数人で再点検をするのが効果的。</a:t>
            </a:r>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26</a:t>
            </a:fld>
            <a:endParaRPr kumimoji="1" lang="ja-JP" altLang="en-US"/>
          </a:p>
        </p:txBody>
      </p:sp>
    </p:spTree>
    <p:extLst>
      <p:ext uri="{BB962C8B-B14F-4D97-AF65-F5344CB8AC3E}">
        <p14:creationId xmlns:p14="http://schemas.microsoft.com/office/powerpoint/2010/main" val="13039500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1038" y="220663"/>
            <a:ext cx="5564187" cy="4175125"/>
          </a:xfrm>
        </p:spPr>
      </p:sp>
      <p:sp>
        <p:nvSpPr>
          <p:cNvPr id="3" name="ノート プレースホルダー 2"/>
          <p:cNvSpPr>
            <a:spLocks noGrp="1"/>
          </p:cNvSpPr>
          <p:nvPr>
            <p:ph type="body" idx="1"/>
          </p:nvPr>
        </p:nvSpPr>
        <p:spPr/>
        <p:txBody>
          <a:bodyPr/>
          <a:lstStyle/>
          <a:p>
            <a:r>
              <a:rPr kumimoji="1" lang="en-US" altLang="ja-JP" dirty="0">
                <a:latin typeface="HGP創英角ｺﾞｼｯｸUB" panose="020B0900000000000000" pitchFamily="50" charset="-128"/>
                <a:ea typeface="HGP創英角ｺﾞｼｯｸUB" panose="020B0900000000000000" pitchFamily="50" charset="-128"/>
              </a:rPr>
              <a:t>23</a:t>
            </a:r>
            <a:r>
              <a:rPr kumimoji="1" lang="ja-JP" altLang="en-US" dirty="0">
                <a:latin typeface="HGP創英角ｺﾞｼｯｸUB" panose="020B0900000000000000" pitchFamily="50" charset="-128"/>
                <a:ea typeface="HGP創英角ｺﾞｼｯｸUB" panose="020B0900000000000000" pitchFamily="50" charset="-128"/>
              </a:rPr>
              <a:t>ページのステップ２の具体例説明</a:t>
            </a:r>
            <a:endParaRPr kumimoji="1"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農機に関して</a:t>
            </a:r>
            <a:r>
              <a:rPr kumimoji="1" lang="en-US" altLang="ja-JP" dirty="0">
                <a:latin typeface="HGP創英角ｺﾞｼｯｸUB" panose="020B0900000000000000" pitchFamily="50" charset="-128"/>
                <a:ea typeface="HGP創英角ｺﾞｼｯｸUB" panose="020B0900000000000000" pitchFamily="50" charset="-128"/>
              </a:rPr>
              <a:t>】</a:t>
            </a:r>
          </a:p>
          <a:p>
            <a:r>
              <a:rPr kumimoji="1" lang="ja-JP" altLang="en-US" dirty="0"/>
              <a:t>　文章でいくつか例を紹介し、写真では典型的な危険の例（文章のいちばん目の例）を掲載。</a:t>
            </a:r>
            <a:endParaRPr kumimoji="1" lang="en-US" altLang="ja-JP" dirty="0"/>
          </a:p>
          <a:p>
            <a:endParaRPr kumimoji="1"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作業環境に関して</a:t>
            </a:r>
            <a:r>
              <a:rPr kumimoji="1" lang="en-US" altLang="ja-JP" dirty="0">
                <a:latin typeface="HGP創英角ｺﾞｼｯｸUB" panose="020B0900000000000000" pitchFamily="50" charset="-128"/>
                <a:ea typeface="HGP創英角ｺﾞｼｯｸUB" panose="020B0900000000000000" pitchFamily="50" charset="-128"/>
              </a:rPr>
              <a:t>】</a:t>
            </a:r>
          </a:p>
          <a:p>
            <a:r>
              <a:rPr kumimoji="1" lang="ja-JP" altLang="en-US" dirty="0"/>
              <a:t>　文章で２例を紹介し、写真ではそれぞれ対策済みのいい例を掲載。</a:t>
            </a:r>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27</a:t>
            </a:fld>
            <a:endParaRPr kumimoji="1" lang="ja-JP" altLang="en-US"/>
          </a:p>
        </p:txBody>
      </p:sp>
    </p:spTree>
    <p:extLst>
      <p:ext uri="{BB962C8B-B14F-4D97-AF65-F5344CB8AC3E}">
        <p14:creationId xmlns:p14="http://schemas.microsoft.com/office/powerpoint/2010/main" val="13408210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1038" y="220663"/>
            <a:ext cx="5564187" cy="4175125"/>
          </a:xfrm>
        </p:spPr>
      </p:sp>
      <p:sp>
        <p:nvSpPr>
          <p:cNvPr id="3" name="ノート プレースホルダー 2"/>
          <p:cNvSpPr>
            <a:spLocks noGrp="1"/>
          </p:cNvSpPr>
          <p:nvPr>
            <p:ph type="body" idx="1"/>
          </p:nvPr>
        </p:nvSpPr>
        <p:spPr/>
        <p:txBody>
          <a:bodyPr/>
          <a:lstStyle/>
          <a:p>
            <a:pPr defTabSz="914326">
              <a:defRPr/>
            </a:pPr>
            <a:r>
              <a:rPr kumimoji="1" lang="en-US" altLang="ja-JP" dirty="0">
                <a:latin typeface="HGP創英角ｺﾞｼｯｸUB" panose="020B0900000000000000" pitchFamily="50" charset="-128"/>
                <a:ea typeface="HGP創英角ｺﾞｼｯｸUB" panose="020B0900000000000000" pitchFamily="50" charset="-128"/>
              </a:rPr>
              <a:t>23</a:t>
            </a:r>
            <a:r>
              <a:rPr kumimoji="1" lang="ja-JP" altLang="en-US" dirty="0">
                <a:latin typeface="HGP創英角ｺﾞｼｯｸUB" panose="020B0900000000000000" pitchFamily="50" charset="-128"/>
                <a:ea typeface="HGP創英角ｺﾞｼｯｸUB" panose="020B0900000000000000" pitchFamily="50" charset="-128"/>
              </a:rPr>
              <a:t>ページのステップ３の具体例説明</a:t>
            </a:r>
            <a:endParaRPr kumimoji="1"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p>
          <a:p>
            <a:r>
              <a:rPr kumimoji="1" lang="ja-JP" altLang="en-US" dirty="0"/>
              <a:t>　ステップ１・２で事前の対策を十分に講じた上、実際の作業時に防護具の装着や安全のための行動など直接的な対策を講じるようにする。</a:t>
            </a:r>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28</a:t>
            </a:fld>
            <a:endParaRPr kumimoji="1" lang="ja-JP" altLang="en-US"/>
          </a:p>
        </p:txBody>
      </p:sp>
    </p:spTree>
    <p:extLst>
      <p:ext uri="{BB962C8B-B14F-4D97-AF65-F5344CB8AC3E}">
        <p14:creationId xmlns:p14="http://schemas.microsoft.com/office/powerpoint/2010/main" val="2227256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1038" y="220663"/>
            <a:ext cx="5564187" cy="4175125"/>
          </a:xfrm>
        </p:spPr>
      </p:sp>
      <p:sp>
        <p:nvSpPr>
          <p:cNvPr id="3" name="ノート プレースホルダー 2"/>
          <p:cNvSpPr>
            <a:spLocks noGrp="1"/>
          </p:cNvSpPr>
          <p:nvPr>
            <p:ph type="body" idx="1"/>
          </p:nvPr>
        </p:nvSpPr>
        <p:spPr>
          <a:xfrm>
            <a:off x="679451" y="4598504"/>
            <a:ext cx="5566879" cy="5328134"/>
          </a:xfrm>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農水省事故調査データ</a:t>
            </a:r>
            <a:r>
              <a:rPr kumimoji="1" lang="en-US" altLang="ja-JP" dirty="0">
                <a:latin typeface="HGP創英角ｺﾞｼｯｸUB" panose="020B0900000000000000" pitchFamily="50" charset="-128"/>
                <a:ea typeface="HGP創英角ｺﾞｼｯｸUB" panose="020B0900000000000000" pitchFamily="50" charset="-128"/>
              </a:rPr>
              <a:t>(1)</a:t>
            </a:r>
          </a:p>
          <a:p>
            <a:endParaRPr lang="en-US" altLang="ja-JP" dirty="0">
              <a:latin typeface="HGP創英角ｺﾞｼｯｸUB" panose="020B0900000000000000" pitchFamily="50" charset="-128"/>
              <a:ea typeface="HGP創英角ｺﾞｼｯｸUB" panose="020B0900000000000000" pitchFamily="50" charset="-128"/>
            </a:endParaRPr>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農作業事故死亡者数の推移</a:t>
            </a:r>
            <a:r>
              <a:rPr kumimoji="1" lang="en-US" altLang="ja-JP" dirty="0">
                <a:latin typeface="HGP創英角ｺﾞｼｯｸUB" panose="020B0900000000000000" pitchFamily="50" charset="-128"/>
                <a:ea typeface="HGP創英角ｺﾞｼｯｸUB" panose="020B0900000000000000" pitchFamily="50" charset="-128"/>
              </a:rPr>
              <a:t>】</a:t>
            </a:r>
          </a:p>
          <a:p>
            <a:r>
              <a:rPr kumimoji="1" lang="ja-JP" altLang="en-US" dirty="0"/>
              <a:t>　</a:t>
            </a:r>
            <a:r>
              <a:rPr kumimoji="1" lang="en-US" altLang="ja-JP" dirty="0"/>
              <a:t>350</a:t>
            </a:r>
            <a:r>
              <a:rPr kumimoji="1" lang="ja-JP" altLang="en-US" dirty="0"/>
              <a:t>人程度で推移してきた死亡者数が近年減少しており、一見、好ましい傾向のように見えるが、</a:t>
            </a:r>
            <a:endParaRPr kumimoji="1" lang="en-US" altLang="ja-JP" dirty="0"/>
          </a:p>
          <a:p>
            <a:endParaRPr kumimoji="1"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就業者</a:t>
            </a:r>
            <a:r>
              <a:rPr kumimoji="1" lang="en-US" altLang="ja-JP" dirty="0">
                <a:latin typeface="HGP創英角ｺﾞｼｯｸUB" panose="020B0900000000000000" pitchFamily="50" charset="-128"/>
                <a:ea typeface="HGP創英角ｺﾞｼｯｸUB" panose="020B0900000000000000" pitchFamily="50" charset="-128"/>
              </a:rPr>
              <a:t>10</a:t>
            </a:r>
            <a:r>
              <a:rPr kumimoji="1" lang="ja-JP" altLang="en-US" dirty="0">
                <a:latin typeface="HGP創英角ｺﾞｼｯｸUB" panose="020B0900000000000000" pitchFamily="50" charset="-128"/>
                <a:ea typeface="HGP創英角ｺﾞｼｯｸUB" panose="020B0900000000000000" pitchFamily="50" charset="-128"/>
              </a:rPr>
              <a:t>万人当たり死亡事故者数の推移</a:t>
            </a:r>
            <a:r>
              <a:rPr kumimoji="1" lang="en-US" altLang="ja-JP" dirty="0">
                <a:latin typeface="HGP創英角ｺﾞｼｯｸUB" panose="020B0900000000000000" pitchFamily="50" charset="-128"/>
                <a:ea typeface="HGP創英角ｺﾞｼｯｸUB" panose="020B0900000000000000" pitchFamily="50" charset="-128"/>
              </a:rPr>
              <a:t>】</a:t>
            </a:r>
          </a:p>
          <a:p>
            <a:r>
              <a:rPr kumimoji="1" lang="ja-JP" altLang="en-US" dirty="0"/>
              <a:t>　死亡者数が減っているのは農業者の数が減っているからといえ、単位人口あたり死亡率は全産業中トップクラス。約</a:t>
            </a:r>
            <a:r>
              <a:rPr kumimoji="1" lang="en-US" altLang="ja-JP" dirty="0"/>
              <a:t>15</a:t>
            </a:r>
            <a:r>
              <a:rPr kumimoji="1" lang="ja-JP" altLang="en-US" dirty="0"/>
              <a:t>年前には建設業の方が高かったが、現在では農業が約</a:t>
            </a:r>
            <a:r>
              <a:rPr kumimoji="1" lang="en-US" altLang="ja-JP" dirty="0"/>
              <a:t>2</a:t>
            </a:r>
            <a:r>
              <a:rPr kumimoji="1" lang="ja-JP" altLang="en-US" dirty="0"/>
              <a:t>倍。全産業平均と比べると</a:t>
            </a:r>
            <a:r>
              <a:rPr kumimoji="1" lang="en-US" altLang="ja-JP" dirty="0"/>
              <a:t>10</a:t>
            </a:r>
            <a:r>
              <a:rPr kumimoji="1" lang="ja-JP" altLang="en-US" dirty="0"/>
              <a:t>倍にも達している。</a:t>
            </a:r>
            <a:endParaRPr kumimoji="1" lang="en-US" altLang="ja-JP" dirty="0"/>
          </a:p>
          <a:p>
            <a:endParaRPr kumimoji="1"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死亡者における高齢者の割合</a:t>
            </a:r>
            <a:r>
              <a:rPr kumimoji="1" lang="en-US" altLang="ja-JP" dirty="0">
                <a:latin typeface="HGP創英角ｺﾞｼｯｸUB" panose="020B0900000000000000" pitchFamily="50" charset="-128"/>
                <a:ea typeface="HGP創英角ｺﾞｼｯｸUB" panose="020B0900000000000000" pitchFamily="50" charset="-128"/>
              </a:rPr>
              <a:t>】</a:t>
            </a:r>
          </a:p>
          <a:p>
            <a:r>
              <a:rPr kumimoji="1" lang="ja-JP" altLang="en-US" dirty="0"/>
              <a:t>　</a:t>
            </a:r>
            <a:r>
              <a:rPr lang="ja-JP" altLang="en-US" dirty="0"/>
              <a:t>農業全体が</a:t>
            </a:r>
            <a:r>
              <a:rPr kumimoji="1" lang="ja-JP" altLang="en-US" dirty="0"/>
              <a:t>高齢化しているが、事故死亡者はそれ以上に高齢化しており、</a:t>
            </a:r>
            <a:r>
              <a:rPr kumimoji="1" lang="en-US" altLang="ja-JP" dirty="0"/>
              <a:t>80</a:t>
            </a:r>
            <a:r>
              <a:rPr kumimoji="1" lang="ja-JP" altLang="en-US" dirty="0"/>
              <a:t>歳以上が</a:t>
            </a:r>
            <a:r>
              <a:rPr kumimoji="1" lang="en-US" altLang="ja-JP" dirty="0"/>
              <a:t>4</a:t>
            </a:r>
            <a:r>
              <a:rPr kumimoji="1" lang="ja-JP" altLang="en-US" dirty="0"/>
              <a:t>～</a:t>
            </a:r>
            <a:r>
              <a:rPr kumimoji="1" lang="en-US" altLang="ja-JP" dirty="0"/>
              <a:t>5</a:t>
            </a:r>
            <a:r>
              <a:rPr kumimoji="1" lang="ja-JP" altLang="en-US" dirty="0"/>
              <a:t>割を占めている。難しいことではあるが、特に高齢者対策を進める必要。</a:t>
            </a:r>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１５</a:t>
            </a:r>
            <a:r>
              <a:rPr kumimoji="1" lang="en-US" altLang="ja-JP" dirty="0">
                <a:latin typeface="HGP創英角ｺﾞｼｯｸUB" panose="020B0900000000000000" pitchFamily="50" charset="-128"/>
                <a:ea typeface="HGP創英角ｺﾞｼｯｸUB" panose="020B0900000000000000" pitchFamily="50" charset="-128"/>
              </a:rPr>
              <a:t>】</a:t>
            </a:r>
            <a:endParaRPr kumimoji="1" lang="ja-JP" altLang="en-US" dirty="0"/>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2</a:t>
            </a:fld>
            <a:endParaRPr kumimoji="1" lang="ja-JP" altLang="en-US"/>
          </a:p>
        </p:txBody>
      </p:sp>
    </p:spTree>
    <p:extLst>
      <p:ext uri="{BB962C8B-B14F-4D97-AF65-F5344CB8AC3E}">
        <p14:creationId xmlns:p14="http://schemas.microsoft.com/office/powerpoint/2010/main" val="12412798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1038" y="220663"/>
            <a:ext cx="5564187" cy="4175125"/>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取り組むべき「</a:t>
            </a:r>
            <a:r>
              <a:rPr kumimoji="1" lang="en-US" altLang="ja-JP" dirty="0">
                <a:latin typeface="HGP創英角ｺﾞｼｯｸUB" panose="020B0900000000000000" pitchFamily="50" charset="-128"/>
                <a:ea typeface="HGP創英角ｺﾞｼｯｸUB" panose="020B0900000000000000" pitchFamily="50" charset="-128"/>
              </a:rPr>
              <a:t>KYT</a:t>
            </a:r>
            <a:r>
              <a:rPr kumimoji="1" lang="ja-JP" altLang="en-US" dirty="0">
                <a:latin typeface="HGP創英角ｺﾞｼｯｸUB" panose="020B0900000000000000" pitchFamily="50" charset="-128"/>
                <a:ea typeface="HGP創英角ｺﾞｼｯｸUB" panose="020B0900000000000000" pitchFamily="50" charset="-128"/>
              </a:rPr>
              <a:t>」の説明</a:t>
            </a:r>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p>
          <a:p>
            <a:r>
              <a:rPr kumimoji="1" lang="ja-JP" altLang="en-US" dirty="0"/>
              <a:t>　</a:t>
            </a:r>
            <a:r>
              <a:rPr kumimoji="1" lang="en-US" altLang="ja-JP" dirty="0"/>
              <a:t>KYT</a:t>
            </a:r>
            <a:r>
              <a:rPr kumimoji="1" lang="ja-JP" altLang="en-US" dirty="0"/>
              <a:t>という言葉は労働安全の分野では一般的。ただし自分ひとりで「予知」や「トレーニング」を実施しても効果が上がりにくい。</a:t>
            </a:r>
            <a:endParaRPr kumimoji="1" lang="en-US" altLang="ja-JP" dirty="0"/>
          </a:p>
          <a:p>
            <a:endParaRPr kumimoji="1" lang="en-US" altLang="ja-JP" dirty="0"/>
          </a:p>
          <a:p>
            <a:r>
              <a:rPr kumimoji="1" lang="ja-JP" altLang="en-US" dirty="0"/>
              <a:t>　このため、家族経営であっても少なくとも家族同士、なるべく地域の仲間等と機会をとらえて実施するようにする。</a:t>
            </a:r>
            <a:endParaRPr kumimoji="1" lang="en-US" altLang="ja-JP" dirty="0"/>
          </a:p>
          <a:p>
            <a:endParaRPr kumimoji="1" lang="en-US" altLang="ja-JP" dirty="0"/>
          </a:p>
          <a:p>
            <a:r>
              <a:rPr kumimoji="1" lang="ja-JP" altLang="en-US" dirty="0"/>
              <a:t>　トレーニングの結果は、かならず文字にして、関係者間で共有するようにする。</a:t>
            </a:r>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１５</a:t>
            </a:r>
            <a:r>
              <a:rPr kumimoji="1" lang="en-US" altLang="ja-JP" dirty="0">
                <a:latin typeface="HGP創英角ｺﾞｼｯｸUB" panose="020B0900000000000000" pitchFamily="50" charset="-128"/>
                <a:ea typeface="HGP創英角ｺﾞｼｯｸUB" panose="020B0900000000000000" pitchFamily="50" charset="-128"/>
              </a:rPr>
              <a:t>】</a:t>
            </a:r>
            <a:endParaRPr kumimoji="1" lang="ja-JP" altLang="en-US" dirty="0"/>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29</a:t>
            </a:fld>
            <a:endParaRPr kumimoji="1" lang="ja-JP" altLang="en-US"/>
          </a:p>
        </p:txBody>
      </p:sp>
    </p:spTree>
    <p:extLst>
      <p:ext uri="{BB962C8B-B14F-4D97-AF65-F5344CB8AC3E}">
        <p14:creationId xmlns:p14="http://schemas.microsoft.com/office/powerpoint/2010/main" val="36001692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1038" y="220663"/>
            <a:ext cx="5564187" cy="4175125"/>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取り組むべき「</a:t>
            </a:r>
            <a:r>
              <a:rPr kumimoji="1" lang="en-US" altLang="ja-JP" dirty="0">
                <a:latin typeface="HGP創英角ｺﾞｼｯｸUB" panose="020B0900000000000000" pitchFamily="50" charset="-128"/>
                <a:ea typeface="HGP創英角ｺﾞｼｯｸUB" panose="020B0900000000000000" pitchFamily="50" charset="-128"/>
              </a:rPr>
              <a:t>5S</a:t>
            </a:r>
            <a:r>
              <a:rPr kumimoji="1" lang="ja-JP" altLang="en-US" dirty="0">
                <a:latin typeface="HGP創英角ｺﾞｼｯｸUB" panose="020B0900000000000000" pitchFamily="50" charset="-128"/>
                <a:ea typeface="HGP創英角ｺﾞｼｯｸUB" panose="020B0900000000000000" pitchFamily="50" charset="-128"/>
              </a:rPr>
              <a:t>」の説明</a:t>
            </a:r>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p>
          <a:p>
            <a:r>
              <a:rPr kumimoji="1" lang="ja-JP" altLang="en-US" dirty="0"/>
              <a:t>　５</a:t>
            </a:r>
            <a:r>
              <a:rPr kumimoji="1" lang="en-US" altLang="ja-JP" dirty="0"/>
              <a:t>S</a:t>
            </a:r>
            <a:r>
              <a:rPr kumimoji="1" lang="ja-JP" altLang="en-US" dirty="0"/>
              <a:t>とは内容はスライドのとおりであるが、労働安全の分野では一般的であり、「基本中の基本」「一丁目一番地」である。</a:t>
            </a:r>
            <a:endParaRPr kumimoji="1" lang="en-US" altLang="ja-JP" dirty="0"/>
          </a:p>
          <a:p>
            <a:endParaRPr kumimoji="1" lang="en-US" altLang="ja-JP" dirty="0"/>
          </a:p>
          <a:p>
            <a:r>
              <a:rPr kumimoji="1" lang="ja-JP" altLang="en-US" dirty="0"/>
              <a:t>　きちんと片付けられ清潔になっていると、ゆとりが生まれ、それが大いに作業安全にもつながる。</a:t>
            </a:r>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１５</a:t>
            </a:r>
            <a:r>
              <a:rPr kumimoji="1" lang="en-US" altLang="ja-JP" dirty="0">
                <a:latin typeface="HGP創英角ｺﾞｼｯｸUB" panose="020B0900000000000000" pitchFamily="50" charset="-128"/>
                <a:ea typeface="HGP創英角ｺﾞｼｯｸUB" panose="020B0900000000000000" pitchFamily="50" charset="-128"/>
              </a:rPr>
              <a:t>】</a:t>
            </a:r>
            <a:endParaRPr kumimoji="1" lang="ja-JP" altLang="en-US" dirty="0"/>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30</a:t>
            </a:fld>
            <a:endParaRPr kumimoji="1" lang="ja-JP" altLang="en-US"/>
          </a:p>
        </p:txBody>
      </p:sp>
    </p:spTree>
    <p:extLst>
      <p:ext uri="{BB962C8B-B14F-4D97-AF65-F5344CB8AC3E}">
        <p14:creationId xmlns:p14="http://schemas.microsoft.com/office/powerpoint/2010/main" val="26679966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1038" y="220663"/>
            <a:ext cx="5564187" cy="4175125"/>
          </a:xfrm>
        </p:spPr>
      </p:sp>
      <p:sp>
        <p:nvSpPr>
          <p:cNvPr id="3" name="ノート プレースホルダー 2"/>
          <p:cNvSpPr>
            <a:spLocks noGrp="1"/>
          </p:cNvSpPr>
          <p:nvPr>
            <p:ph type="body" idx="1"/>
          </p:nvPr>
        </p:nvSpPr>
        <p:spPr/>
        <p:txBody>
          <a:bodyPr/>
          <a:lstStyle/>
          <a:p>
            <a:r>
              <a:rPr kumimoji="1" lang="en-US" altLang="ja-JP" dirty="0">
                <a:latin typeface="HGP創英角ｺﾞｼｯｸUB" panose="020B0900000000000000" pitchFamily="50" charset="-128"/>
                <a:ea typeface="HGP創英角ｺﾞｼｯｸUB" panose="020B0900000000000000" pitchFamily="50" charset="-128"/>
              </a:rPr>
              <a:t>5S</a:t>
            </a:r>
            <a:r>
              <a:rPr kumimoji="1" lang="ja-JP" altLang="en-US" dirty="0">
                <a:latin typeface="HGP創英角ｺﾞｼｯｸUB" panose="020B0900000000000000" pitchFamily="50" charset="-128"/>
                <a:ea typeface="HGP創英角ｺﾞｼｯｸUB" panose="020B0900000000000000" pitchFamily="50" charset="-128"/>
              </a:rPr>
              <a:t>の効果の説明</a:t>
            </a:r>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r>
              <a:rPr kumimoji="1" lang="ja-JP" altLang="en-US" dirty="0">
                <a:latin typeface="HGP創英角ｺﾞｼｯｸUB" panose="020B0900000000000000" pitchFamily="50" charset="-128"/>
                <a:ea typeface="HGP創英角ｺﾞｼｯｸUB" panose="020B0900000000000000" pitchFamily="50" charset="-128"/>
              </a:rPr>
              <a:t>　</a:t>
            </a: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パターン</a:t>
            </a:r>
            <a:r>
              <a:rPr kumimoji="1" lang="en-US" altLang="ja-JP" dirty="0">
                <a:latin typeface="HGP創英角ｺﾞｼｯｸUB" panose="020B0900000000000000" pitchFamily="50" charset="-128"/>
                <a:ea typeface="HGP創英角ｺﾞｼｯｸUB" panose="020B0900000000000000" pitchFamily="50" charset="-128"/>
              </a:rPr>
              <a:t>A】</a:t>
            </a:r>
            <a:r>
              <a:rPr kumimoji="1" lang="ja-JP" altLang="en-US" dirty="0">
                <a:latin typeface="HGP創英角ｺﾞｼｯｸUB" panose="020B0900000000000000" pitchFamily="50" charset="-128"/>
                <a:ea typeface="HGP創英角ｺﾞｼｯｸUB" panose="020B0900000000000000" pitchFamily="50" charset="-128"/>
              </a:rPr>
              <a:t>と</a:t>
            </a: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パターン</a:t>
            </a:r>
            <a:r>
              <a:rPr kumimoji="1" lang="en-US" altLang="ja-JP" dirty="0">
                <a:latin typeface="HGP創英角ｺﾞｼｯｸUB" panose="020B0900000000000000" pitchFamily="50" charset="-128"/>
                <a:ea typeface="HGP創英角ｺﾞｼｯｸUB" panose="020B0900000000000000" pitchFamily="50" charset="-128"/>
              </a:rPr>
              <a:t>B】</a:t>
            </a:r>
            <a:r>
              <a:rPr kumimoji="1" lang="ja-JP" altLang="en-US" dirty="0">
                <a:latin typeface="HGP創英角ｺﾞｼｯｸUB" panose="020B0900000000000000" pitchFamily="50" charset="-128"/>
                <a:ea typeface="HGP創英角ｺﾞｼｯｸUB" panose="020B0900000000000000" pitchFamily="50" charset="-128"/>
              </a:rPr>
              <a:t>はパワーポイントのアニメーションで表示したり消したりできる。</a:t>
            </a:r>
            <a:endParaRPr kumimoji="1" lang="en-US" altLang="ja-JP" dirty="0">
              <a:latin typeface="HGP創英角ｺﾞｼｯｸUB" panose="020B0900000000000000" pitchFamily="50" charset="-128"/>
              <a:ea typeface="HGP創英角ｺﾞｼｯｸUB" panose="020B0900000000000000" pitchFamily="50" charset="-128"/>
            </a:endParaRPr>
          </a:p>
          <a:p>
            <a:r>
              <a:rPr kumimoji="1" lang="ja-JP" altLang="en-US" dirty="0">
                <a:latin typeface="HGP創英角ｺﾞｼｯｸUB" panose="020B0900000000000000" pitchFamily="50" charset="-128"/>
                <a:ea typeface="HGP創英角ｺﾞｼｯｸUB" panose="020B0900000000000000" pitchFamily="50" charset="-128"/>
              </a:rPr>
              <a:t>　どちらも同じ数のコインが表示されるが、パターン</a:t>
            </a:r>
            <a:r>
              <a:rPr kumimoji="1" lang="en-US" altLang="ja-JP" dirty="0">
                <a:latin typeface="HGP創英角ｺﾞｼｯｸUB" panose="020B0900000000000000" pitchFamily="50" charset="-128"/>
                <a:ea typeface="HGP創英角ｺﾞｼｯｸUB" panose="020B0900000000000000" pitchFamily="50" charset="-128"/>
              </a:rPr>
              <a:t>A</a:t>
            </a:r>
            <a:r>
              <a:rPr kumimoji="1" lang="ja-JP" altLang="en-US" dirty="0">
                <a:latin typeface="HGP創英角ｺﾞｼｯｸUB" panose="020B0900000000000000" pitchFamily="50" charset="-128"/>
                <a:ea typeface="HGP創英角ｺﾞｼｯｸUB" panose="020B0900000000000000" pitchFamily="50" charset="-128"/>
              </a:rPr>
              <a:t>ではじっくり見てもなかなか分からないのに対し、パターン</a:t>
            </a:r>
            <a:r>
              <a:rPr kumimoji="1" lang="en-US" altLang="ja-JP" dirty="0">
                <a:latin typeface="HGP創英角ｺﾞｼｯｸUB" panose="020B0900000000000000" pitchFamily="50" charset="-128"/>
                <a:ea typeface="HGP創英角ｺﾞｼｯｸUB" panose="020B0900000000000000" pitchFamily="50" charset="-128"/>
              </a:rPr>
              <a:t>B</a:t>
            </a:r>
            <a:r>
              <a:rPr kumimoji="1" lang="ja-JP" altLang="en-US" dirty="0">
                <a:latin typeface="HGP創英角ｺﾞｼｯｸUB" panose="020B0900000000000000" pitchFamily="50" charset="-128"/>
                <a:ea typeface="HGP創英角ｺﾞｼｯｸUB" panose="020B0900000000000000" pitchFamily="50" charset="-128"/>
              </a:rPr>
              <a:t>では一瞬で</a:t>
            </a:r>
            <a:r>
              <a:rPr kumimoji="1" lang="en-US" altLang="ja-JP" dirty="0">
                <a:latin typeface="HGP創英角ｺﾞｼｯｸUB" panose="020B0900000000000000" pitchFamily="50" charset="-128"/>
                <a:ea typeface="HGP創英角ｺﾞｼｯｸUB" panose="020B0900000000000000" pitchFamily="50" charset="-128"/>
              </a:rPr>
              <a:t>360</a:t>
            </a:r>
            <a:r>
              <a:rPr kumimoji="1" lang="ja-JP" altLang="en-US" dirty="0">
                <a:latin typeface="HGP創英角ｺﾞｼｯｸUB" panose="020B0900000000000000" pitchFamily="50" charset="-128"/>
                <a:ea typeface="HGP創英角ｺﾞｼｯｸUB" panose="020B0900000000000000" pitchFamily="50" charset="-128"/>
              </a:rPr>
              <a:t>円と分かる。これぐらい整理整頓するとしないのとでは分かりやすさが違うというのを示した例。</a:t>
            </a:r>
            <a:endParaRPr kumimoji="1"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r>
              <a:rPr kumimoji="1" lang="ja-JP" altLang="en-US" dirty="0">
                <a:latin typeface="HGP創英角ｺﾞｼｯｸUB" panose="020B0900000000000000" pitchFamily="50" charset="-128"/>
                <a:ea typeface="HGP創英角ｺﾞｼｯｸUB" panose="020B0900000000000000" pitchFamily="50" charset="-128"/>
              </a:rPr>
              <a:t>　下段の写真は、極めてよく整理されている実例。</a:t>
            </a:r>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31</a:t>
            </a:fld>
            <a:endParaRPr kumimoji="1" lang="ja-JP" altLang="en-US"/>
          </a:p>
        </p:txBody>
      </p:sp>
    </p:spTree>
    <p:extLst>
      <p:ext uri="{BB962C8B-B14F-4D97-AF65-F5344CB8AC3E}">
        <p14:creationId xmlns:p14="http://schemas.microsoft.com/office/powerpoint/2010/main" val="19389346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1038" y="220663"/>
            <a:ext cx="5564187" cy="4175125"/>
          </a:xfrm>
        </p:spPr>
      </p:sp>
      <p:sp>
        <p:nvSpPr>
          <p:cNvPr id="3" name="ノート プレースホルダー 2"/>
          <p:cNvSpPr>
            <a:spLocks noGrp="1"/>
          </p:cNvSpPr>
          <p:nvPr>
            <p:ph type="body" idx="1"/>
          </p:nvPr>
        </p:nvSpPr>
        <p:spPr/>
        <p:txBody>
          <a:bodyPr/>
          <a:lstStyle/>
          <a:p>
            <a:r>
              <a:rPr kumimoji="1" lang="en-US" altLang="ja-JP" dirty="0">
                <a:latin typeface="HGP創英角ｺﾞｼｯｸUB" panose="020B0900000000000000" pitchFamily="50" charset="-128"/>
                <a:ea typeface="HGP創英角ｺﾞｼｯｸUB" panose="020B0900000000000000" pitchFamily="50" charset="-128"/>
              </a:rPr>
              <a:t>23</a:t>
            </a:r>
            <a:r>
              <a:rPr kumimoji="1" lang="ja-JP" altLang="en-US" dirty="0">
                <a:latin typeface="HGP創英角ｺﾞｼｯｸUB" panose="020B0900000000000000" pitchFamily="50" charset="-128"/>
                <a:ea typeface="HGP創英角ｺﾞｼｯｸUB" panose="020B0900000000000000" pitchFamily="50" charset="-128"/>
              </a:rPr>
              <a:t>ページから</a:t>
            </a:r>
            <a:r>
              <a:rPr kumimoji="1" lang="en-US" altLang="ja-JP" dirty="0">
                <a:latin typeface="HGP創英角ｺﾞｼｯｸUB" panose="020B0900000000000000" pitchFamily="50" charset="-128"/>
                <a:ea typeface="HGP創英角ｺﾞｼｯｸUB" panose="020B0900000000000000" pitchFamily="50" charset="-128"/>
              </a:rPr>
              <a:t>29</a:t>
            </a:r>
            <a:r>
              <a:rPr kumimoji="1" lang="ja-JP" altLang="en-US" dirty="0">
                <a:latin typeface="HGP創英角ｺﾞｼｯｸUB" panose="020B0900000000000000" pitchFamily="50" charset="-128"/>
                <a:ea typeface="HGP創英角ｺﾞｼｯｸUB" panose="020B0900000000000000" pitchFamily="50" charset="-128"/>
              </a:rPr>
              <a:t>ページまでのまとめ</a:t>
            </a:r>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r>
              <a:rPr kumimoji="1" lang="ja-JP" altLang="en-US" dirty="0">
                <a:latin typeface="HGP創英角ｺﾞｼｯｸUB" panose="020B0900000000000000" pitchFamily="50" charset="-128"/>
                <a:ea typeface="HGP創英角ｺﾞｼｯｸUB" panose="020B0900000000000000" pitchFamily="50" charset="-128"/>
              </a:rPr>
              <a:t>　このような取り組みを永続的に繰り返す旨も説明しており、これは</a:t>
            </a:r>
            <a:r>
              <a:rPr kumimoji="1" lang="en-US" altLang="ja-JP" dirty="0">
                <a:latin typeface="HGP創英角ｺﾞｼｯｸUB" panose="020B0900000000000000" pitchFamily="50" charset="-128"/>
                <a:ea typeface="HGP創英角ｺﾞｼｯｸUB" panose="020B0900000000000000" pitchFamily="50" charset="-128"/>
              </a:rPr>
              <a:t>GAP</a:t>
            </a:r>
            <a:r>
              <a:rPr kumimoji="1" lang="ja-JP" altLang="en-US" dirty="0">
                <a:latin typeface="HGP創英角ｺﾞｼｯｸUB" panose="020B0900000000000000" pitchFamily="50" charset="-128"/>
                <a:ea typeface="HGP創英角ｺﾞｼｯｸUB" panose="020B0900000000000000" pitchFamily="50" charset="-128"/>
              </a:rPr>
              <a:t>と同様の考え方である。</a:t>
            </a:r>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32</a:t>
            </a:fld>
            <a:endParaRPr kumimoji="1" lang="ja-JP" altLang="en-US"/>
          </a:p>
        </p:txBody>
      </p:sp>
    </p:spTree>
    <p:extLst>
      <p:ext uri="{BB962C8B-B14F-4D97-AF65-F5344CB8AC3E}">
        <p14:creationId xmlns:p14="http://schemas.microsoft.com/office/powerpoint/2010/main" val="32016813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1038" y="220663"/>
            <a:ext cx="5564187" cy="4175125"/>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取り組むべき「</a:t>
            </a:r>
            <a:r>
              <a:rPr kumimoji="1" lang="en-US" altLang="ja-JP" dirty="0">
                <a:latin typeface="HGP創英角ｺﾞｼｯｸUB" panose="020B0900000000000000" pitchFamily="50" charset="-128"/>
                <a:ea typeface="HGP創英角ｺﾞｼｯｸUB" panose="020B0900000000000000" pitchFamily="50" charset="-128"/>
              </a:rPr>
              <a:t>BCP</a:t>
            </a:r>
            <a:r>
              <a:rPr kumimoji="1" lang="ja-JP" altLang="en-US" dirty="0">
                <a:latin typeface="HGP創英角ｺﾞｼｯｸUB" panose="020B0900000000000000" pitchFamily="50" charset="-128"/>
                <a:ea typeface="HGP創英角ｺﾞｼｯｸUB" panose="020B0900000000000000" pitchFamily="50" charset="-128"/>
              </a:rPr>
              <a:t>」の説明</a:t>
            </a:r>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p>
          <a:p>
            <a:r>
              <a:rPr kumimoji="1" lang="ja-JP" altLang="en-US" dirty="0"/>
              <a:t>　加えて最近の考え方として「</a:t>
            </a:r>
            <a:r>
              <a:rPr kumimoji="1" lang="en-US" altLang="ja-JP" dirty="0"/>
              <a:t>BCP</a:t>
            </a:r>
            <a:r>
              <a:rPr kumimoji="1" lang="ja-JP" altLang="en-US" dirty="0"/>
              <a:t>」を実施すべきことを紹介。これは事故が起こる前に、事故が起こったら自分の農業経営をどのように対応するか、ケースを分けてプランニングしておくこと。</a:t>
            </a:r>
            <a:endParaRPr kumimoji="1" lang="en-US" altLang="ja-JP" dirty="0"/>
          </a:p>
          <a:p>
            <a:endParaRPr kumimoji="1" lang="en-US" altLang="ja-JP" dirty="0"/>
          </a:p>
          <a:p>
            <a:r>
              <a:rPr kumimoji="1" lang="ja-JP" altLang="en-US" dirty="0"/>
              <a:t>　農林水産省でも「自然災害等のリスクに備えるためのチェックリストと農業版</a:t>
            </a:r>
            <a:r>
              <a:rPr kumimoji="1" lang="en-US" altLang="ja-JP" dirty="0"/>
              <a:t>BCP</a:t>
            </a:r>
            <a:r>
              <a:rPr kumimoji="1" lang="ja-JP" altLang="en-US" dirty="0"/>
              <a:t>」というものを公開しており、</a:t>
            </a:r>
            <a:r>
              <a:rPr kumimoji="1" lang="en-US" altLang="ja-JP" dirty="0"/>
              <a:t>BCP</a:t>
            </a:r>
            <a:r>
              <a:rPr kumimoji="1" lang="ja-JP" altLang="en-US" dirty="0"/>
              <a:t>作成用のブランクシートも用意されている（農水省</a:t>
            </a:r>
            <a:r>
              <a:rPr kumimoji="1" lang="en-US" altLang="ja-JP" dirty="0"/>
              <a:t>HP</a:t>
            </a:r>
            <a:r>
              <a:rPr kumimoji="1" lang="ja-JP" altLang="en-US" dirty="0"/>
              <a:t>からダウンロード可）。</a:t>
            </a:r>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33</a:t>
            </a:fld>
            <a:endParaRPr kumimoji="1" lang="ja-JP" altLang="en-US"/>
          </a:p>
        </p:txBody>
      </p:sp>
    </p:spTree>
    <p:extLst>
      <p:ext uri="{BB962C8B-B14F-4D97-AF65-F5344CB8AC3E}">
        <p14:creationId xmlns:p14="http://schemas.microsoft.com/office/powerpoint/2010/main" val="12623077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1038" y="220663"/>
            <a:ext cx="5564187" cy="4175125"/>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令和３年度に行われた特別な取り組みの例</a:t>
            </a:r>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p>
          <a:p>
            <a:r>
              <a:rPr kumimoji="1" lang="ja-JP" altLang="en-US" dirty="0"/>
              <a:t>　事故がなかなか減らない、就業者数あたりではむしろ増えているという危機的ともいえる状況を受け、農林水産省主導によりスライドにあるような指導者養成が行われた。令和４年度以降も自治体職員を対象とした養成が継続されており、「農業者に安全を語りかける人」として活用していく必要。</a:t>
            </a:r>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34</a:t>
            </a:fld>
            <a:endParaRPr kumimoji="1" lang="ja-JP" altLang="en-US"/>
          </a:p>
        </p:txBody>
      </p:sp>
    </p:spTree>
    <p:extLst>
      <p:ext uri="{BB962C8B-B14F-4D97-AF65-F5344CB8AC3E}">
        <p14:creationId xmlns:p14="http://schemas.microsoft.com/office/powerpoint/2010/main" val="19556258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1038" y="220663"/>
            <a:ext cx="5564187" cy="4175125"/>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農水省が定めている</a:t>
            </a:r>
            <a:r>
              <a:rPr kumimoji="1" lang="en-US" altLang="ja-JP" dirty="0">
                <a:latin typeface="HGP創英角ｺﾞｼｯｸUB" panose="020B0900000000000000" pitchFamily="50" charset="-128"/>
                <a:ea typeface="HGP創英角ｺﾞｼｯｸUB" panose="020B0900000000000000" pitchFamily="50" charset="-128"/>
              </a:rPr>
              <a:t>2</a:t>
            </a:r>
            <a:r>
              <a:rPr kumimoji="1" lang="ja-JP" altLang="en-US" dirty="0">
                <a:latin typeface="HGP創英角ｺﾞｼｯｸUB" panose="020B0900000000000000" pitchFamily="50" charset="-128"/>
                <a:ea typeface="HGP創英角ｺﾞｼｯｸUB" panose="020B0900000000000000" pitchFamily="50" charset="-128"/>
              </a:rPr>
              <a:t>つの基本的な決まりを紹介（いわば法律がないことの代わりのようなもの）</a:t>
            </a:r>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p>
          <a:p>
            <a:r>
              <a:rPr kumimoji="1" lang="ja-JP" altLang="en-US" dirty="0"/>
              <a:t>　前述のように、農業には基本的な安全の法律がない。それに代わるものとして、農林水産省では本スライドの「作業安全のための規範」と、次ページの「農作業安全のための指針」を作成。</a:t>
            </a:r>
            <a:endParaRPr kumimoji="1" lang="en-US" altLang="ja-JP" dirty="0"/>
          </a:p>
          <a:p>
            <a:endParaRPr kumimoji="1" lang="en-US" altLang="ja-JP" dirty="0"/>
          </a:p>
          <a:p>
            <a:r>
              <a:rPr kumimoji="1" lang="ja-JP" altLang="en-US" dirty="0"/>
              <a:t>　両者には重複する部分がないわけではないが、大別すると、「規範」の方が基本的な心構えを記述しているの対し、「指針」の方は個別機械ごとの安全対策など具体策を記述している。どちらも、必要に応じて参照してほしい。</a:t>
            </a:r>
            <a:endParaRPr kumimoji="1" lang="en-US" altLang="ja-JP" dirty="0"/>
          </a:p>
          <a:p>
            <a:endParaRPr kumimoji="1" lang="en-US" altLang="ja-JP" dirty="0"/>
          </a:p>
          <a:p>
            <a:r>
              <a:rPr kumimoji="1" lang="en-US" altLang="ja-JP" dirty="0"/>
              <a:t>※</a:t>
            </a:r>
            <a:r>
              <a:rPr kumimoji="1" lang="ja-JP" altLang="en-US" dirty="0"/>
              <a:t>これら規範・指針は個別の農業者が直接熟読するものではないが（もちろん、熟読することは望ましいが）、農業者の安全指導にあたる人はこれらの存在を了知し、必要に応じて活用すべきもの。</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35</a:t>
            </a:fld>
            <a:endParaRPr kumimoji="1" lang="ja-JP" altLang="en-US"/>
          </a:p>
        </p:txBody>
      </p:sp>
    </p:spTree>
    <p:extLst>
      <p:ext uri="{BB962C8B-B14F-4D97-AF65-F5344CB8AC3E}">
        <p14:creationId xmlns:p14="http://schemas.microsoft.com/office/powerpoint/2010/main" val="26539148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1038" y="220663"/>
            <a:ext cx="5564187" cy="4175125"/>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（前ページ参照）</a:t>
            </a:r>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36</a:t>
            </a:fld>
            <a:endParaRPr kumimoji="1" lang="ja-JP" altLang="en-US"/>
          </a:p>
        </p:txBody>
      </p:sp>
    </p:spTree>
    <p:extLst>
      <p:ext uri="{BB962C8B-B14F-4D97-AF65-F5344CB8AC3E}">
        <p14:creationId xmlns:p14="http://schemas.microsoft.com/office/powerpoint/2010/main" val="37625992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1038" y="220663"/>
            <a:ext cx="5564187" cy="4175125"/>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「労災保険」加入の勧め</a:t>
            </a:r>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p>
          <a:p>
            <a:r>
              <a:rPr kumimoji="1" lang="ja-JP" altLang="en-US" dirty="0"/>
              <a:t>　それでも事故を起こしてしまった場合に備える保険も大切。ＪＡの共済や損保会社の保険も有用だが、労災保険は労働者を対象としたいわば国営の制度であり、民間の保険には乏しい・あるいはない「休業補償」「一生の年金支払い」などの仕組みがある。</a:t>
            </a:r>
            <a:endParaRPr kumimoji="1" lang="en-US" altLang="ja-JP" dirty="0"/>
          </a:p>
          <a:p>
            <a:endParaRPr kumimoji="1" lang="en-US" altLang="ja-JP" dirty="0"/>
          </a:p>
          <a:p>
            <a:r>
              <a:rPr kumimoji="1" lang="ja-JP" altLang="en-US" dirty="0"/>
              <a:t>　スライドにあるとおり農業者の加入率は低いが、このような有利な保険にぜひ加入することをお勧めする。地域で取り組んでほしい。</a:t>
            </a:r>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a:latin typeface="HGP創英角ｺﾞｼｯｸUB" panose="020B0900000000000000" pitchFamily="50" charset="-128"/>
                <a:ea typeface="HGP創英角ｺﾞｼｯｸUB" panose="020B0900000000000000" pitchFamily="50" charset="-128"/>
              </a:rPr>
              <a:t>】</a:t>
            </a:r>
            <a:endParaRPr kumimoji="1" lang="ja-JP" altLang="en-US" dirty="0"/>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37</a:t>
            </a:fld>
            <a:endParaRPr kumimoji="1" lang="ja-JP" altLang="en-US"/>
          </a:p>
        </p:txBody>
      </p:sp>
    </p:spTree>
    <p:extLst>
      <p:ext uri="{BB962C8B-B14F-4D97-AF65-F5344CB8AC3E}">
        <p14:creationId xmlns:p14="http://schemas.microsoft.com/office/powerpoint/2010/main" val="24867053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1038" y="220663"/>
            <a:ext cx="5564187" cy="4175125"/>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エピローグ的スライドであり、</a:t>
            </a:r>
            <a:r>
              <a:rPr kumimoji="1" lang="en-US" altLang="ja-JP" dirty="0">
                <a:latin typeface="HGP創英角ｺﾞｼｯｸUB" panose="020B0900000000000000" pitchFamily="50" charset="-128"/>
                <a:ea typeface="HGP創英角ｺﾞｼｯｸUB" panose="020B0900000000000000" pitchFamily="50" charset="-128"/>
              </a:rPr>
              <a:t>10</a:t>
            </a:r>
            <a:r>
              <a:rPr kumimoji="1" lang="ja-JP" altLang="en-US" dirty="0">
                <a:latin typeface="HGP創英角ｺﾞｼｯｸUB" panose="020B0900000000000000" pitchFamily="50" charset="-128"/>
                <a:ea typeface="HGP創英角ｺﾞｼｯｸUB" panose="020B0900000000000000" pitchFamily="50" charset="-128"/>
              </a:rPr>
              <a:t>項目の標語的なものを紹介</a:t>
            </a:r>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p>
          <a:p>
            <a:r>
              <a:rPr kumimoji="1" lang="ja-JP" altLang="en-US" dirty="0"/>
              <a:t>　本十訓は、</a:t>
            </a:r>
            <a:r>
              <a:rPr kumimoji="1" lang="en-US" altLang="ja-JP" dirty="0"/>
              <a:t>3</a:t>
            </a:r>
            <a:r>
              <a:rPr kumimoji="1" lang="ja-JP" altLang="en-US" dirty="0"/>
              <a:t>４ページの研修を実施しているときに、その一環で作ったもの。これまでのスライドで内容は触れてきたものが多いが、基本的な対策を網羅しており、参考にしてほしい。</a:t>
            </a:r>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１５</a:t>
            </a:r>
            <a:r>
              <a:rPr kumimoji="1" lang="en-US" altLang="ja-JP" dirty="0">
                <a:latin typeface="HGP創英角ｺﾞｼｯｸUB" panose="020B0900000000000000" pitchFamily="50" charset="-128"/>
                <a:ea typeface="HGP創英角ｺﾞｼｯｸUB" panose="020B0900000000000000" pitchFamily="50" charset="-128"/>
              </a:rPr>
              <a:t>】</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38</a:t>
            </a:fld>
            <a:endParaRPr kumimoji="1" lang="ja-JP" altLang="en-US"/>
          </a:p>
        </p:txBody>
      </p:sp>
    </p:spTree>
    <p:extLst>
      <p:ext uri="{BB962C8B-B14F-4D97-AF65-F5344CB8AC3E}">
        <p14:creationId xmlns:p14="http://schemas.microsoft.com/office/powerpoint/2010/main" val="523341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1038" y="220663"/>
            <a:ext cx="5564187" cy="4175125"/>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農水省事故調査データ</a:t>
            </a:r>
            <a:r>
              <a:rPr kumimoji="1" lang="en-US" altLang="ja-JP" dirty="0">
                <a:latin typeface="HGP創英角ｺﾞｼｯｸUB" panose="020B0900000000000000" pitchFamily="50" charset="-128"/>
                <a:ea typeface="HGP創英角ｺﾞｼｯｸUB" panose="020B0900000000000000" pitchFamily="50" charset="-128"/>
              </a:rPr>
              <a:t>(2)</a:t>
            </a:r>
          </a:p>
          <a:p>
            <a:endParaRPr lang="en-US" altLang="ja-JP" dirty="0"/>
          </a:p>
          <a:p>
            <a:r>
              <a:rPr kumimoji="1" lang="ja-JP" altLang="en-US" dirty="0"/>
              <a:t>　死亡事故の約</a:t>
            </a:r>
            <a:r>
              <a:rPr kumimoji="1" lang="en-US" altLang="ja-JP" dirty="0"/>
              <a:t>3</a:t>
            </a:r>
            <a:r>
              <a:rPr kumimoji="1" lang="ja-JP" altLang="en-US" dirty="0"/>
              <a:t>／</a:t>
            </a:r>
            <a:r>
              <a:rPr kumimoji="1" lang="en-US" altLang="ja-JP" dirty="0"/>
              <a:t>4</a:t>
            </a:r>
            <a:r>
              <a:rPr kumimoji="1" lang="ja-JP" altLang="en-US" dirty="0"/>
              <a:t>が農業機械によるもの。機種別では農業型トラクターがいちばん多く、次いで歩行型トラクター、農用運搬車。その他の機種も含め「転落・転倒」による投げ出され・下敷きなどが多い</a:t>
            </a:r>
            <a:r>
              <a:rPr kumimoji="1" lang="ja-JP" altLang="en-US" dirty="0">
                <a:latin typeface="HGP創英角ｺﾞｼｯｸUB" panose="020B0900000000000000" pitchFamily="50" charset="-128"/>
                <a:ea typeface="HGP創英角ｺﾞｼｯｸUB" panose="020B0900000000000000" pitchFamily="50" charset="-128"/>
              </a:rPr>
              <a:t>（後のスライドで事故事例を用いて説明）</a:t>
            </a:r>
            <a:r>
              <a:rPr kumimoji="1" lang="ja-JP" altLang="en-US" dirty="0"/>
              <a:t>。</a:t>
            </a:r>
            <a:endParaRPr kumimoji="1" lang="en-US" altLang="ja-JP" dirty="0"/>
          </a:p>
          <a:p>
            <a:endParaRPr kumimoji="1" lang="en-US" altLang="ja-JP" dirty="0"/>
          </a:p>
          <a:p>
            <a:r>
              <a:rPr kumimoji="1" lang="ja-JP" altLang="en-US" dirty="0"/>
              <a:t>　機械以外の事故も</a:t>
            </a:r>
            <a:r>
              <a:rPr kumimoji="1" lang="en-US" altLang="ja-JP" dirty="0"/>
              <a:t>1</a:t>
            </a:r>
            <a:r>
              <a:rPr kumimoji="1" lang="ja-JP" altLang="en-US" dirty="0"/>
              <a:t>／</a:t>
            </a:r>
            <a:r>
              <a:rPr kumimoji="1" lang="en-US" altLang="ja-JP" dirty="0"/>
              <a:t>4</a:t>
            </a:r>
            <a:r>
              <a:rPr kumimoji="1" lang="ja-JP" altLang="en-US" dirty="0"/>
              <a:t>ぐらいあり、熱中症と転落が多い。</a:t>
            </a:r>
            <a:endParaRPr kumimoji="1" lang="en-US" altLang="ja-JP" dirty="0"/>
          </a:p>
          <a:p>
            <a:endParaRPr kumimoji="1" lang="en-US" altLang="ja-JP" dirty="0"/>
          </a:p>
          <a:p>
            <a:r>
              <a:rPr kumimoji="1" lang="ja-JP" altLang="en-US" dirty="0"/>
              <a:t>　なお、これまで長年、乗用型トラクターが全体の</a:t>
            </a:r>
            <a:r>
              <a:rPr kumimoji="1" lang="en-US" altLang="ja-JP" dirty="0"/>
              <a:t>30</a:t>
            </a:r>
            <a:r>
              <a:rPr kumimoji="1" lang="ja-JP" altLang="en-US" dirty="0"/>
              <a:t>％程度を占めていたのが、この令和</a:t>
            </a:r>
            <a:r>
              <a:rPr kumimoji="1" lang="en-US" altLang="ja-JP" dirty="0"/>
              <a:t>3</a:t>
            </a:r>
            <a:r>
              <a:rPr kumimoji="1" lang="ja-JP" altLang="en-US" dirty="0"/>
              <a:t>年データでは </a:t>
            </a:r>
            <a:r>
              <a:rPr kumimoji="1" lang="en-US" altLang="ja-JP" dirty="0"/>
              <a:t>24</a:t>
            </a:r>
            <a:r>
              <a:rPr kumimoji="1" lang="ja-JP" altLang="en-US" dirty="0"/>
              <a:t>％と減少した。これがたまたまのことであるのか、傾向として続くのかは今後見きわめる必要。</a:t>
            </a:r>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endParaRPr lang="en-US" altLang="ja-JP" dirty="0"/>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3</a:t>
            </a:fld>
            <a:endParaRPr kumimoji="1" lang="ja-JP" altLang="en-US"/>
          </a:p>
        </p:txBody>
      </p:sp>
    </p:spTree>
    <p:extLst>
      <p:ext uri="{BB962C8B-B14F-4D97-AF65-F5344CB8AC3E}">
        <p14:creationId xmlns:p14="http://schemas.microsoft.com/office/powerpoint/2010/main" val="1696051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1038" y="220663"/>
            <a:ext cx="5564187" cy="4175125"/>
          </a:xfrm>
        </p:spPr>
      </p:sp>
      <p:sp>
        <p:nvSpPr>
          <p:cNvPr id="3" name="ノート プレースホルダー 2"/>
          <p:cNvSpPr>
            <a:spLocks noGrp="1"/>
          </p:cNvSpPr>
          <p:nvPr>
            <p:ph type="body" idx="1"/>
          </p:nvPr>
        </p:nvSpPr>
        <p:spPr>
          <a:xfrm>
            <a:off x="679451" y="4598504"/>
            <a:ext cx="5566879" cy="5210514"/>
          </a:xfrm>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県別のデータ</a:t>
            </a: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例</a:t>
            </a:r>
            <a:r>
              <a:rPr kumimoji="1" lang="en-US" altLang="ja-JP" dirty="0">
                <a:latin typeface="HGP創英角ｺﾞｼｯｸUB" panose="020B0900000000000000" pitchFamily="50" charset="-128"/>
                <a:ea typeface="HGP創英角ｺﾞｼｯｸUB" panose="020B0900000000000000" pitchFamily="50" charset="-128"/>
              </a:rPr>
              <a:t>)</a:t>
            </a:r>
          </a:p>
          <a:p>
            <a:r>
              <a:rPr kumimoji="1" lang="ja-JP" altLang="en-US" dirty="0">
                <a:latin typeface="HGP創英角ｺﾞｼｯｸUB" panose="020B0900000000000000" pitchFamily="50" charset="-128"/>
                <a:ea typeface="HGP創英角ｺﾞｼｯｸUB" panose="020B0900000000000000" pitchFamily="50" charset="-128"/>
              </a:rPr>
              <a:t>　研修受講者の興味を引くには、なるべく身近な話題の方が好ましい。ここでは</a:t>
            </a:r>
            <a:r>
              <a:rPr kumimoji="1" lang="en-US" altLang="ja-JP" dirty="0">
                <a:latin typeface="HGP創英角ｺﾞｼｯｸUB" panose="020B0900000000000000" pitchFamily="50" charset="-128"/>
                <a:ea typeface="HGP創英角ｺﾞｼｯｸUB" panose="020B0900000000000000" pitchFamily="50" charset="-128"/>
              </a:rPr>
              <a:t>2</a:t>
            </a:r>
            <a:r>
              <a:rPr kumimoji="1" lang="ja-JP" altLang="en-US" dirty="0">
                <a:latin typeface="HGP創英角ｺﾞｼｯｸUB" panose="020B0900000000000000" pitchFamily="50" charset="-128"/>
                <a:ea typeface="HGP創英角ｺﾞｼｯｸUB" panose="020B0900000000000000" pitchFamily="50" charset="-128"/>
              </a:rPr>
              <a:t>・</a:t>
            </a:r>
            <a:r>
              <a:rPr kumimoji="1" lang="en-US" altLang="ja-JP" dirty="0">
                <a:latin typeface="HGP創英角ｺﾞｼｯｸUB" panose="020B0900000000000000" pitchFamily="50" charset="-128"/>
                <a:ea typeface="HGP創英角ｺﾞｼｯｸUB" panose="020B0900000000000000" pitchFamily="50" charset="-128"/>
              </a:rPr>
              <a:t>3</a:t>
            </a:r>
            <a:r>
              <a:rPr kumimoji="1" lang="ja-JP" altLang="en-US" dirty="0">
                <a:latin typeface="HGP創英角ｺﾞｼｯｸUB" panose="020B0900000000000000" pitchFamily="50" charset="-128"/>
                <a:ea typeface="HGP創英角ｺﾞｼｯｸUB" panose="020B0900000000000000" pitchFamily="50" charset="-128"/>
              </a:rPr>
              <a:t>ページの農林水産省事故調査が県別数字も公表されているので、例として宮城県の数字を用いて作成したが、例えば市町村データなどさらに身近なものがあれば紹介する。（</a:t>
            </a:r>
            <a:r>
              <a:rPr kumimoji="1" lang="en-US" altLang="ja-JP" dirty="0">
                <a:latin typeface="HGP創英角ｺﾞｼｯｸUB" panose="020B0900000000000000" pitchFamily="50" charset="-128"/>
                <a:ea typeface="HGP創英角ｺﾞｼｯｸUB" panose="020B0900000000000000" pitchFamily="50" charset="-128"/>
              </a:rPr>
              <a:t>10</a:t>
            </a:r>
            <a:r>
              <a:rPr kumimoji="1" lang="ja-JP" altLang="en-US" dirty="0">
                <a:latin typeface="HGP創英角ｺﾞｼｯｸUB" panose="020B0900000000000000" pitchFamily="50" charset="-128"/>
                <a:ea typeface="HGP創英角ｺﾞｼｯｸUB" panose="020B0900000000000000" pitchFamily="50" charset="-128"/>
              </a:rPr>
              <a:t>ページ以降の事故事例なども、近傍のものがあればその方が望ましい。）</a:t>
            </a:r>
            <a:endParaRPr kumimoji="1" lang="en-US" altLang="ja-JP" dirty="0">
              <a:latin typeface="HGP創英角ｺﾞｼｯｸUB" panose="020B0900000000000000" pitchFamily="50" charset="-128"/>
              <a:ea typeface="HGP創英角ｺﾞｼｯｸUB" panose="020B0900000000000000" pitchFamily="50" charset="-128"/>
            </a:endParaRPr>
          </a:p>
          <a:p>
            <a:r>
              <a:rPr lang="ja-JP" altLang="en-US" sz="500" dirty="0">
                <a:latin typeface="HGP創英角ｺﾞｼｯｸUB" panose="020B0900000000000000" pitchFamily="50" charset="-128"/>
                <a:ea typeface="HGP創英角ｺﾞｼｯｸUB" panose="020B0900000000000000" pitchFamily="50" charset="-128"/>
              </a:rPr>
              <a:t>　</a:t>
            </a:r>
            <a:endParaRPr lang="en-US" altLang="ja-JP" sz="500" dirty="0">
              <a:latin typeface="HGP創英角ｺﾞｼｯｸUB" panose="020B0900000000000000" pitchFamily="50" charset="-128"/>
              <a:ea typeface="HGP創英角ｺﾞｼｯｸUB" panose="020B0900000000000000" pitchFamily="50" charset="-128"/>
            </a:endParaRPr>
          </a:p>
          <a:p>
            <a:r>
              <a:rPr lang="en-US" altLang="ja-JP" sz="900" dirty="0">
                <a:latin typeface="HGP創英角ｺﾞｼｯｸUB" panose="020B0900000000000000" pitchFamily="50" charset="-128"/>
                <a:ea typeface="HGP創英角ｺﾞｼｯｸUB" panose="020B0900000000000000" pitchFamily="50" charset="-128"/>
              </a:rPr>
              <a:t>※</a:t>
            </a:r>
            <a:r>
              <a:rPr lang="ja-JP" altLang="en-US" sz="900" dirty="0">
                <a:latin typeface="HGP創英角ｺﾞｼｯｸUB" panose="020B0900000000000000" pitchFamily="50" charset="-128"/>
                <a:ea typeface="HGP創英角ｺﾞｼｯｸUB" panose="020B0900000000000000" pitchFamily="50" charset="-128"/>
              </a:rPr>
              <a:t>本例（宮城県の例）のデータの所在先</a:t>
            </a:r>
            <a:endParaRPr lang="en-US" altLang="ja-JP" sz="900" dirty="0">
              <a:latin typeface="HGP創英角ｺﾞｼｯｸUB" panose="020B0900000000000000" pitchFamily="50" charset="-128"/>
              <a:ea typeface="HGP創英角ｺﾞｼｯｸUB" panose="020B0900000000000000" pitchFamily="50" charset="-128"/>
            </a:endParaRPr>
          </a:p>
          <a:p>
            <a:r>
              <a:rPr lang="en-US" altLang="ja-JP" sz="900" dirty="0">
                <a:latin typeface="HGP創英角ｺﾞｼｯｸUB" panose="020B0900000000000000" pitchFamily="50" charset="-128"/>
                <a:ea typeface="HGP創英角ｺﾞｼｯｸUB" panose="020B0900000000000000" pitchFamily="50" charset="-128"/>
              </a:rPr>
              <a:t>(1)</a:t>
            </a:r>
            <a:r>
              <a:rPr lang="ja-JP" altLang="en-US" sz="900" dirty="0">
                <a:latin typeface="HGP創英角ｺﾞｼｯｸUB" panose="020B0900000000000000" pitchFamily="50" charset="-128"/>
                <a:ea typeface="HGP創英角ｺﾞｼｯｸUB" panose="020B0900000000000000" pitchFamily="50" charset="-128"/>
              </a:rPr>
              <a:t>死亡者数データ</a:t>
            </a:r>
            <a:endParaRPr lang="en-US" altLang="ja-JP" sz="900" dirty="0">
              <a:latin typeface="HGP創英角ｺﾞｼｯｸUB" panose="020B0900000000000000" pitchFamily="50" charset="-128"/>
              <a:ea typeface="HGP創英角ｺﾞｼｯｸUB" panose="020B0900000000000000" pitchFamily="50" charset="-128"/>
            </a:endParaRPr>
          </a:p>
          <a:p>
            <a:r>
              <a:rPr lang="ja-JP" altLang="en-US" sz="900" dirty="0">
                <a:latin typeface="HGP創英角ｺﾞｼｯｸUB" panose="020B0900000000000000" pitchFamily="50" charset="-128"/>
                <a:ea typeface="HGP創英角ｺﾞｼｯｸUB" panose="020B0900000000000000" pitchFamily="50" charset="-128"/>
              </a:rPr>
              <a:t>　農林水産省農作業死亡事故調査（令和３年）</a:t>
            </a:r>
          </a:p>
          <a:p>
            <a:r>
              <a:rPr lang="en-US" altLang="ja-JP" sz="900" dirty="0">
                <a:latin typeface="HGP創英角ｺﾞｼｯｸUB" panose="020B0900000000000000" pitchFamily="50" charset="-128"/>
                <a:ea typeface="HGP創英角ｺﾞｼｯｸUB" panose="020B0900000000000000" pitchFamily="50" charset="-128"/>
                <a:hlinkClick r:id="rId3"/>
              </a:rPr>
              <a:t>https://www.maff.go.jp/j/seisan/sien/sizai/s_kikaika/anzen/attach/pdf/index-111.pdf</a:t>
            </a:r>
            <a:endParaRPr lang="en-US" altLang="ja-JP" sz="900" dirty="0">
              <a:latin typeface="HGP創英角ｺﾞｼｯｸUB" panose="020B0900000000000000" pitchFamily="50" charset="-128"/>
              <a:ea typeface="HGP創英角ｺﾞｼｯｸUB" panose="020B0900000000000000" pitchFamily="50" charset="-128"/>
            </a:endParaRPr>
          </a:p>
          <a:p>
            <a:r>
              <a:rPr lang="ja-JP" altLang="en-US" sz="500" dirty="0">
                <a:latin typeface="HGP創英角ｺﾞｼｯｸUB" panose="020B0900000000000000" pitchFamily="50" charset="-128"/>
                <a:ea typeface="HGP創英角ｺﾞｼｯｸUB" panose="020B0900000000000000" pitchFamily="50" charset="-128"/>
              </a:rPr>
              <a:t>　</a:t>
            </a:r>
          </a:p>
          <a:p>
            <a:r>
              <a:rPr lang="en-US" altLang="ja-JP" sz="900" dirty="0">
                <a:latin typeface="HGP創英角ｺﾞｼｯｸUB" panose="020B0900000000000000" pitchFamily="50" charset="-128"/>
                <a:ea typeface="HGP創英角ｺﾞｼｯｸUB" panose="020B0900000000000000" pitchFamily="50" charset="-128"/>
              </a:rPr>
              <a:t>(2)</a:t>
            </a:r>
            <a:r>
              <a:rPr lang="ja-JP" altLang="en-US" sz="900" dirty="0">
                <a:latin typeface="HGP創英角ｺﾞｼｯｸUB" panose="020B0900000000000000" pitchFamily="50" charset="-128"/>
                <a:ea typeface="HGP創英角ｺﾞｼｯｸUB" panose="020B0900000000000000" pitchFamily="50" charset="-128"/>
              </a:rPr>
              <a:t>就業者数データ</a:t>
            </a:r>
            <a:endParaRPr lang="en-US" altLang="ja-JP" sz="900" dirty="0">
              <a:latin typeface="HGP創英角ｺﾞｼｯｸUB" panose="020B0900000000000000" pitchFamily="50" charset="-128"/>
              <a:ea typeface="HGP創英角ｺﾞｼｯｸUB" panose="020B0900000000000000" pitchFamily="50" charset="-128"/>
            </a:endParaRPr>
          </a:p>
          <a:p>
            <a:r>
              <a:rPr lang="ja-JP" altLang="en-US" sz="900" dirty="0">
                <a:latin typeface="HGP創英角ｺﾞｼｯｸUB" panose="020B0900000000000000" pitchFamily="50" charset="-128"/>
                <a:ea typeface="HGP創英角ｺﾞｼｯｸUB" panose="020B0900000000000000" pitchFamily="50" charset="-128"/>
              </a:rPr>
              <a:t>　①令和２年（センサス年）</a:t>
            </a:r>
            <a:endParaRPr lang="en-US" altLang="ja-JP" sz="900" dirty="0">
              <a:latin typeface="HGP創英角ｺﾞｼｯｸUB" panose="020B0900000000000000" pitchFamily="50" charset="-128"/>
              <a:ea typeface="HGP創英角ｺﾞｼｯｸUB" panose="020B0900000000000000" pitchFamily="50" charset="-128"/>
            </a:endParaRPr>
          </a:p>
          <a:p>
            <a:r>
              <a:rPr lang="ja-JP" altLang="en-US" sz="900" dirty="0">
                <a:latin typeface="HGP創英角ｺﾞｼｯｸUB" panose="020B0900000000000000" pitchFamily="50" charset="-128"/>
                <a:ea typeface="HGP創英角ｺﾞｼｯｸUB" panose="020B0900000000000000" pitchFamily="50" charset="-128"/>
              </a:rPr>
              <a:t>　 ２０２０年農林業センサス 第１巻 都道府県別統計書（宮城県）</a:t>
            </a:r>
            <a:endParaRPr lang="en-US" altLang="ja-JP" sz="900" dirty="0">
              <a:latin typeface="HGP創英角ｺﾞｼｯｸUB" panose="020B0900000000000000" pitchFamily="50" charset="-128"/>
              <a:ea typeface="HGP創英角ｺﾞｼｯｸUB" panose="020B0900000000000000" pitchFamily="50" charset="-128"/>
            </a:endParaRPr>
          </a:p>
          <a:p>
            <a:r>
              <a:rPr lang="ja-JP" altLang="en-US" sz="900" dirty="0">
                <a:latin typeface="HGP創英角ｺﾞｼｯｸUB" panose="020B0900000000000000" pitchFamily="50" charset="-128"/>
                <a:ea typeface="HGP創英角ｺﾞｼｯｸUB" panose="020B0900000000000000" pitchFamily="50" charset="-128"/>
              </a:rPr>
              <a:t>　　３　農業経営体（個人経営体）</a:t>
            </a:r>
            <a:endParaRPr lang="en-US" altLang="ja-JP" sz="900" dirty="0">
              <a:latin typeface="HGP創英角ｺﾞｼｯｸUB" panose="020B0900000000000000" pitchFamily="50" charset="-128"/>
              <a:ea typeface="HGP創英角ｺﾞｼｯｸUB" panose="020B0900000000000000" pitchFamily="50" charset="-128"/>
            </a:endParaRPr>
          </a:p>
          <a:p>
            <a:r>
              <a:rPr lang="ja-JP" altLang="en-US" sz="900" dirty="0">
                <a:latin typeface="HGP創英角ｺﾞｼｯｸUB" panose="020B0900000000000000" pitchFamily="50" charset="-128"/>
                <a:ea typeface="HGP創英角ｺﾞｼｯｸUB" panose="020B0900000000000000" pitchFamily="50" charset="-128"/>
              </a:rPr>
              <a:t>　　４　自営農業従事日数階層別の農業従事者数（自営農業に従事した世帯員数）</a:t>
            </a:r>
            <a:endParaRPr lang="en-US" altLang="ja-JP" sz="900" dirty="0">
              <a:latin typeface="HGP創英角ｺﾞｼｯｸUB" panose="020B0900000000000000" pitchFamily="50" charset="-128"/>
              <a:ea typeface="HGP創英角ｺﾞｼｯｸUB" panose="020B0900000000000000" pitchFamily="50" charset="-128"/>
            </a:endParaRPr>
          </a:p>
          <a:p>
            <a:r>
              <a:rPr lang="en-US" altLang="ja-JP" sz="700" dirty="0">
                <a:latin typeface="HGP創英角ｺﾞｼｯｸUB" panose="020B0900000000000000" pitchFamily="50" charset="-128"/>
                <a:ea typeface="HGP創英角ｺﾞｼｯｸUB" panose="020B0900000000000000" pitchFamily="50" charset="-128"/>
                <a:hlinkClick r:id="rId4"/>
              </a:rPr>
              <a:t>https://www.e-stat.go.jp/stat-search/files?page=1&amp;layout=datalist&amp;toukei=00500209&amp;tstat=000001032920&amp;cycle=7&amp;tclass1=000001147146&amp;tclass2=000001155386&amp;tclass3=000001161026&amp;stat_infid=000032150581&amp;cycle_facet=tclass1%3Atclass2&amp;tclass4val=0</a:t>
            </a:r>
            <a:endParaRPr lang="en-US" altLang="ja-JP" sz="700" dirty="0">
              <a:latin typeface="HGP創英角ｺﾞｼｯｸUB" panose="020B0900000000000000" pitchFamily="50" charset="-128"/>
              <a:ea typeface="HGP創英角ｺﾞｼｯｸUB" panose="020B0900000000000000" pitchFamily="50" charset="-128"/>
            </a:endParaRPr>
          </a:p>
          <a:p>
            <a:r>
              <a:rPr lang="ja-JP" altLang="en-US" sz="300" dirty="0">
                <a:latin typeface="HGP創英角ｺﾞｼｯｸUB" panose="020B0900000000000000" pitchFamily="50" charset="-128"/>
                <a:ea typeface="HGP創英角ｺﾞｼｯｸUB" panose="020B0900000000000000" pitchFamily="50" charset="-128"/>
              </a:rPr>
              <a:t>　</a:t>
            </a:r>
            <a:endParaRPr lang="en-US" altLang="ja-JP" sz="300" dirty="0">
              <a:latin typeface="HGP創英角ｺﾞｼｯｸUB" panose="020B0900000000000000" pitchFamily="50" charset="-128"/>
              <a:ea typeface="HGP創英角ｺﾞｼｯｸUB" panose="020B0900000000000000" pitchFamily="50" charset="-128"/>
            </a:endParaRPr>
          </a:p>
          <a:p>
            <a:r>
              <a:rPr lang="ja-JP" altLang="en-US" sz="300" dirty="0">
                <a:latin typeface="HGP創英角ｺﾞｼｯｸUB" panose="020B0900000000000000" pitchFamily="50" charset="-128"/>
                <a:ea typeface="HGP創英角ｺﾞｼｯｸUB" panose="020B0900000000000000" pitchFamily="50" charset="-128"/>
              </a:rPr>
              <a:t>　</a:t>
            </a:r>
            <a:endParaRPr lang="en-US" altLang="ja-JP" sz="300" dirty="0">
              <a:latin typeface="HGP創英角ｺﾞｼｯｸUB" panose="020B0900000000000000" pitchFamily="50" charset="-128"/>
              <a:ea typeface="HGP創英角ｺﾞｼｯｸUB" panose="020B09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900" dirty="0">
                <a:latin typeface="HGP創英角ｺﾞｼｯｸUB" panose="020B0900000000000000" pitchFamily="50" charset="-128"/>
                <a:ea typeface="HGP創英角ｺﾞｼｯｸUB" panose="020B0900000000000000" pitchFamily="50" charset="-128"/>
              </a:rPr>
              <a:t>【</a:t>
            </a:r>
            <a:r>
              <a:rPr lang="ja-JP" altLang="en-US" sz="900" dirty="0">
                <a:latin typeface="HGP創英角ｺﾞｼｯｸUB" panose="020B0900000000000000" pitchFamily="50" charset="-128"/>
                <a:ea typeface="HGP創英角ｺﾞｼｯｸUB" panose="020B0900000000000000" pitchFamily="50" charset="-128"/>
              </a:rPr>
              <a:t>参考</a:t>
            </a:r>
            <a:r>
              <a:rPr lang="en-US" altLang="ja-JP" sz="900" dirty="0">
                <a:latin typeface="HGP創英角ｺﾞｼｯｸUB" panose="020B0900000000000000" pitchFamily="50" charset="-128"/>
                <a:ea typeface="HGP創英角ｺﾞｼｯｸUB" panose="020B0900000000000000" pitchFamily="50" charset="-128"/>
              </a:rPr>
              <a:t>】</a:t>
            </a:r>
            <a:r>
              <a:rPr lang="ja-JP" altLang="en-US" sz="900" dirty="0">
                <a:latin typeface="HGP創英角ｺﾞｼｯｸUB" panose="020B0900000000000000" pitchFamily="50" charset="-128"/>
                <a:ea typeface="HGP創英角ｺﾞｼｯｸUB" panose="020B0900000000000000" pitchFamily="50" charset="-128"/>
              </a:rPr>
              <a:t>「農林業センサス」とは、農林水産省が５年毎に実施する農林業に関する悉皆調査で、西暦の５で割り切れる年に実施される。それ以外の年の就業者数データは「農業構造動態調査」のなかで集計される。</a:t>
            </a:r>
            <a:endParaRPr kumimoji="1" lang="en-US" altLang="ja-JP"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900" dirty="0">
              <a:solidFill>
                <a:prstClr val="black"/>
              </a:solidFill>
              <a:latin typeface="HGP創英角ｺﾞｼｯｸUB" panose="020B0900000000000000" pitchFamily="50" charset="-128"/>
              <a:ea typeface="HGP創英角ｺﾞｼｯｸUB" panose="020B09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　②令和３年（非センサス年）</a:t>
            </a:r>
            <a:endParaRPr kumimoji="1" lang="en-US" altLang="ja-JP"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　 令和３年農業構造動態調査結果</a:t>
            </a:r>
            <a:endParaRPr kumimoji="1" lang="en-US" altLang="ja-JP"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　　２－２　都道府県別　農業経営体（個人経営体）</a:t>
            </a:r>
            <a:endParaRPr kumimoji="1" lang="en-US" altLang="ja-JP"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　　ケ　年齢階層別農業従事者数［当該</a:t>
            </a:r>
            <a:r>
              <a:rPr kumimoji="1" lang="en-US" altLang="ja-JP"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EXCEL</a:t>
            </a:r>
            <a:r>
              <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データをダウンロードし、「男女計」の「計」欄にある人数を用いる］</a:t>
            </a:r>
            <a:endParaRPr kumimoji="1" lang="en-US" altLang="ja-JP"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hlinkClick r:id="rId5"/>
              </a:rPr>
              <a:t>https://www.e-stat.go.jp/stat-search/files?page=1&amp;layout=datalist&amp;toukei=00500211&amp;tstat=000001015214&amp;cycle=7&amp;year=20210&amp;month=0&amp;tclass1=000001019791&amp;tclass2=000001164006&amp;tclass3val=0</a:t>
            </a:r>
            <a:endParaRPr kumimoji="1" lang="en-US" altLang="ja-JP" sz="7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　</a:t>
            </a:r>
            <a:endParaRPr kumimoji="1" lang="en-US" altLang="ja-JP" sz="3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a:p>
            <a:r>
              <a:rPr kumimoji="1" lang="en-US" altLang="ja-JP" sz="900" dirty="0">
                <a:latin typeface="HGP創英角ｺﾞｼｯｸUB" panose="020B0900000000000000" pitchFamily="50" charset="-128"/>
                <a:ea typeface="HGP創英角ｺﾞｼｯｸUB" panose="020B0900000000000000" pitchFamily="50" charset="-128"/>
              </a:rPr>
              <a:t>【</a:t>
            </a:r>
            <a:r>
              <a:rPr kumimoji="1" lang="ja-JP" altLang="en-US" sz="900" dirty="0">
                <a:latin typeface="HGP創英角ｺﾞｼｯｸUB" panose="020B0900000000000000" pitchFamily="50" charset="-128"/>
                <a:ea typeface="HGP創英角ｺﾞｼｯｸUB" panose="020B0900000000000000" pitchFamily="50" charset="-128"/>
              </a:rPr>
              <a:t>参考</a:t>
            </a:r>
            <a:r>
              <a:rPr kumimoji="1" lang="en-US" altLang="ja-JP" sz="900" dirty="0">
                <a:latin typeface="HGP創英角ｺﾞｼｯｸUB" panose="020B0900000000000000" pitchFamily="50" charset="-128"/>
                <a:ea typeface="HGP創英角ｺﾞｼｯｸUB" panose="020B0900000000000000" pitchFamily="50" charset="-128"/>
              </a:rPr>
              <a:t>】</a:t>
            </a:r>
            <a:r>
              <a:rPr kumimoji="1" lang="ja-JP" altLang="en-US" sz="900" dirty="0">
                <a:latin typeface="HGP創英角ｺﾞｼｯｸUB" panose="020B0900000000000000" pitchFamily="50" charset="-128"/>
                <a:ea typeface="HGP創英角ｺﾞｼｯｸUB" panose="020B0900000000000000" pitchFamily="50" charset="-128"/>
              </a:rPr>
              <a:t>上記</a:t>
            </a:r>
            <a:r>
              <a:rPr kumimoji="1" lang="en-US" altLang="ja-JP" sz="900" dirty="0">
                <a:latin typeface="HGP創英角ｺﾞｼｯｸUB" panose="020B0900000000000000" pitchFamily="50" charset="-128"/>
                <a:ea typeface="HGP創英角ｺﾞｼｯｸUB" panose="020B0900000000000000" pitchFamily="50" charset="-128"/>
              </a:rPr>
              <a:t>URL</a:t>
            </a:r>
            <a:r>
              <a:rPr kumimoji="1" lang="ja-JP" altLang="en-US" sz="900" dirty="0">
                <a:latin typeface="HGP創英角ｺﾞｼｯｸUB" panose="020B0900000000000000" pitchFamily="50" charset="-128"/>
                <a:ea typeface="HGP創英角ｺﾞｼｯｸUB" panose="020B0900000000000000" pitchFamily="50" charset="-128"/>
              </a:rPr>
              <a:t>は令和３年のもの。各年を調べるには下記</a:t>
            </a:r>
            <a:r>
              <a:rPr kumimoji="1" lang="en-US" altLang="ja-JP" sz="900" dirty="0">
                <a:latin typeface="HGP創英角ｺﾞｼｯｸUB" panose="020B0900000000000000" pitchFamily="50" charset="-128"/>
                <a:ea typeface="HGP創英角ｺﾞｼｯｸUB" panose="020B0900000000000000" pitchFamily="50" charset="-128"/>
              </a:rPr>
              <a:t>URL</a:t>
            </a:r>
            <a:r>
              <a:rPr kumimoji="1" lang="ja-JP" altLang="en-US" sz="900" dirty="0">
                <a:latin typeface="HGP創英角ｺﾞｼｯｸUB" panose="020B0900000000000000" pitchFamily="50" charset="-128"/>
                <a:ea typeface="HGP創英角ｺﾞｼｯｸUB" panose="020B0900000000000000" pitchFamily="50" charset="-128"/>
              </a:rPr>
              <a:t>からそれぞれの年次を</a:t>
            </a:r>
            <a:r>
              <a:rPr kumimoji="1" lang="ja-JP" altLang="en-US" sz="900">
                <a:latin typeface="HGP創英角ｺﾞｼｯｸUB" panose="020B0900000000000000" pitchFamily="50" charset="-128"/>
                <a:ea typeface="HGP創英角ｺﾞｼｯｸUB" panose="020B0900000000000000" pitchFamily="50" charset="-128"/>
              </a:rPr>
              <a:t>クリックする。</a:t>
            </a:r>
            <a:endParaRPr kumimoji="1" lang="en-US" altLang="ja-JP" sz="900" dirty="0">
              <a:latin typeface="HGP創英角ｺﾞｼｯｸUB" panose="020B0900000000000000" pitchFamily="50" charset="-128"/>
              <a:ea typeface="HGP創英角ｺﾞｼｯｸUB" panose="020B0900000000000000" pitchFamily="50" charset="-128"/>
            </a:endParaRPr>
          </a:p>
          <a:p>
            <a:r>
              <a:rPr kumimoji="1" lang="en-US" altLang="ja-JP" sz="700" dirty="0">
                <a:latin typeface="HGP創英角ｺﾞｼｯｸUB" panose="020B0900000000000000" pitchFamily="50" charset="-128"/>
                <a:ea typeface="HGP創英角ｺﾞｼｯｸUB" panose="020B0900000000000000" pitchFamily="50" charset="-128"/>
                <a:hlinkClick r:id="rId6"/>
              </a:rPr>
              <a:t>https://www.maff.go.jp/j/tokei/kouhyou/noukou/index.html</a:t>
            </a:r>
            <a:endParaRPr kumimoji="1" lang="en-US" altLang="ja-JP" sz="700" dirty="0">
              <a:latin typeface="HGP創英角ｺﾞｼｯｸUB" panose="020B0900000000000000" pitchFamily="50" charset="-128"/>
              <a:ea typeface="HGP創英角ｺﾞｼｯｸUB" panose="020B0900000000000000" pitchFamily="50" charset="-128"/>
            </a:endParaRPr>
          </a:p>
          <a:p>
            <a:r>
              <a:rPr kumimoji="1" lang="ja-JP" altLang="en-US" sz="800" dirty="0">
                <a:latin typeface="HGP創英角ｺﾞｼｯｸUB" panose="020B0900000000000000" pitchFamily="50" charset="-128"/>
                <a:ea typeface="HGP創英角ｺﾞｼｯｸUB" panose="020B0900000000000000" pitchFamily="50" charset="-128"/>
              </a:rPr>
              <a:t>　</a:t>
            </a:r>
            <a:endParaRPr kumimoji="1" lang="en-US" altLang="ja-JP" sz="800" dirty="0">
              <a:latin typeface="HGP創英角ｺﾞｼｯｸUB" panose="020B0900000000000000" pitchFamily="50" charset="-128"/>
              <a:ea typeface="HGP創英角ｺﾞｼｯｸUB" panose="020B0900000000000000" pitchFamily="50" charset="-128"/>
            </a:endParaRPr>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１５</a:t>
            </a:r>
            <a:r>
              <a:rPr kumimoji="1" lang="en-US" altLang="ja-JP" dirty="0">
                <a:latin typeface="HGP創英角ｺﾞｼｯｸUB" panose="020B0900000000000000" pitchFamily="50" charset="-128"/>
                <a:ea typeface="HGP創英角ｺﾞｼｯｸUB" panose="020B0900000000000000" pitchFamily="50" charset="-128"/>
              </a:rPr>
              <a:t>】</a:t>
            </a: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4</a:t>
            </a:fld>
            <a:endParaRPr kumimoji="1" lang="ja-JP" altLang="en-US"/>
          </a:p>
        </p:txBody>
      </p:sp>
    </p:spTree>
    <p:extLst>
      <p:ext uri="{BB962C8B-B14F-4D97-AF65-F5344CB8AC3E}">
        <p14:creationId xmlns:p14="http://schemas.microsoft.com/office/powerpoint/2010/main" val="237754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1038" y="220663"/>
            <a:ext cx="5564187" cy="4175125"/>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農業は雇用労働者と異なり安全の法律がない</a:t>
            </a:r>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p>
          <a:p>
            <a:r>
              <a:rPr kumimoji="1" lang="ja-JP" altLang="en-US" dirty="0"/>
              <a:t>　農業に関しては、基本的な安全法令がない。労働者の安全を守る「労働安全衛生法」は、雇われた労働者のための法律であり、農業は自営が主体なので家族も含め経営主扱いとなり、同法が適用されない。</a:t>
            </a:r>
            <a:endParaRPr kumimoji="1" lang="en-US" altLang="ja-JP" dirty="0"/>
          </a:p>
          <a:p>
            <a:r>
              <a:rPr kumimoji="1" lang="ja-JP" altLang="en-US" dirty="0">
                <a:latin typeface="HGP創英角ｺﾞｼｯｸUB" panose="020B0900000000000000" pitchFamily="50" charset="-128"/>
                <a:ea typeface="HGP創英角ｺﾞｼｯｸUB" panose="020B0900000000000000" pitchFamily="50" charset="-128"/>
              </a:rPr>
              <a:t>（農業でも人を雇えば適用されるが、産業そのものが自営が多いという実態から、農業機械は殆どが労働安全衛生法令に基づく政策の対象外となっている。例えばフォークリフトには免許制度・機体点検制度的なものがあるが、トラクター・コンバイン・田植機にはない。）</a:t>
            </a:r>
            <a:endParaRPr kumimoji="1"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p>
          <a:p>
            <a:endParaRPr kumimoji="1" lang="en-US" altLang="ja-JP" dirty="0"/>
          </a:p>
          <a:p>
            <a:r>
              <a:rPr kumimoji="1" lang="ja-JP" altLang="en-US" dirty="0"/>
              <a:t>　このため、スライドに記述されているように、雇用労働者相手の「労働安全対策」に比べて、大きく遅れている。</a:t>
            </a:r>
            <a:endParaRPr kumimoji="1"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kumimoji="1"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endParaRPr kumimoji="1" lang="ja-JP" altLang="en-US" dirty="0"/>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5</a:t>
            </a:fld>
            <a:endParaRPr kumimoji="1" lang="ja-JP" altLang="en-US"/>
          </a:p>
        </p:txBody>
      </p:sp>
    </p:spTree>
    <p:extLst>
      <p:ext uri="{BB962C8B-B14F-4D97-AF65-F5344CB8AC3E}">
        <p14:creationId xmlns:p14="http://schemas.microsoft.com/office/powerpoint/2010/main" val="1394624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681038" y="220663"/>
            <a:ext cx="5564187" cy="4175125"/>
          </a:xfrm>
        </p:spPr>
      </p:sp>
      <p:sp>
        <p:nvSpPr>
          <p:cNvPr id="3" name="ノート プレースホルダ 2"/>
          <p:cNvSpPr>
            <a:spLocks noGrp="1"/>
          </p:cNvSpPr>
          <p:nvPr>
            <p:ph type="body" idx="1"/>
          </p:nvPr>
        </p:nvSpPr>
        <p:spPr/>
        <p:txBody>
          <a:bodyPr>
            <a:normAutofit/>
          </a:bodyPr>
          <a:lstStyle/>
          <a:p>
            <a:r>
              <a:rPr kumimoji="1" lang="ja-JP" altLang="en-US" dirty="0">
                <a:latin typeface="HGP創英角ｺﾞｼｯｸUB" panose="020B0900000000000000" pitchFamily="50" charset="-128"/>
                <a:ea typeface="HGP創英角ｺﾞｼｯｸUB" panose="020B0900000000000000" pitchFamily="50" charset="-128"/>
              </a:rPr>
              <a:t>農業者の安全意識はすごく低い</a:t>
            </a:r>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p>
          <a:p>
            <a:r>
              <a:rPr kumimoji="1" lang="ja-JP" altLang="en-US" dirty="0"/>
              <a:t>　前ページで述べた理由から本スライドの記述のようなことが起こるとも言える。即ち</a:t>
            </a:r>
            <a:endParaRPr kumimoji="1" lang="en-US" altLang="ja-JP" dirty="0"/>
          </a:p>
          <a:p>
            <a:r>
              <a:rPr kumimoji="1" lang="ja-JP" altLang="en-US" dirty="0"/>
              <a:t>○義務的な安全研修が行われない</a:t>
            </a:r>
            <a:endParaRPr kumimoji="1" lang="en-US" altLang="ja-JP" dirty="0"/>
          </a:p>
          <a:p>
            <a:r>
              <a:rPr kumimoji="1" lang="ja-JP" altLang="en-US" dirty="0"/>
              <a:t>○安全管理責任者などの配置もない</a:t>
            </a:r>
            <a:endParaRPr kumimoji="1" lang="en-US" altLang="ja-JP" dirty="0"/>
          </a:p>
          <a:p>
            <a:r>
              <a:rPr kumimoji="1" lang="ja-JP" altLang="en-US" dirty="0"/>
              <a:t>○労働基準監督署のような、安全を仕事とする組織・要員がない</a:t>
            </a:r>
            <a:endParaRPr kumimoji="1" lang="en-US" altLang="ja-JP" dirty="0"/>
          </a:p>
          <a:p>
            <a:endParaRPr kumimoji="1" lang="en-US" altLang="ja-JP" dirty="0"/>
          </a:p>
          <a:p>
            <a:r>
              <a:rPr kumimoji="1" lang="ja-JP" altLang="en-US" dirty="0"/>
              <a:t>　このため、当の農業者の安全意識も、残念ながらかなり低いものとなっている。</a:t>
            </a:r>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endParaRPr kumimoji="1" lang="ja-JP" altLang="en-US" dirty="0"/>
          </a:p>
        </p:txBody>
      </p:sp>
      <p:sp>
        <p:nvSpPr>
          <p:cNvPr id="4" name="スライド番号プレースホルダ 3"/>
          <p:cNvSpPr>
            <a:spLocks noGrp="1"/>
          </p:cNvSpPr>
          <p:nvPr>
            <p:ph type="sldNum" sz="quarter" idx="10"/>
          </p:nvPr>
        </p:nvSpPr>
        <p:spPr/>
        <p:txBody>
          <a:bodyPr/>
          <a:lstStyle/>
          <a:p>
            <a:fld id="{64A00FAB-13F0-4DDF-97DB-FB10CE91380F}" type="slidenum">
              <a:rPr lang="en-US" altLang="ja-JP" smtClean="0"/>
              <a:pPr/>
              <a:t>6</a:t>
            </a:fld>
            <a:endParaRPr lang="en-US" altLang="ja-JP"/>
          </a:p>
        </p:txBody>
      </p:sp>
    </p:spTree>
    <p:extLst>
      <p:ext uri="{BB962C8B-B14F-4D97-AF65-F5344CB8AC3E}">
        <p14:creationId xmlns:p14="http://schemas.microsoft.com/office/powerpoint/2010/main" val="389207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HGS創英角ｺﾞｼｯｸUB" panose="020B0900000000000000" pitchFamily="50" charset="-128"/>
                <a:ea typeface="HGS創英角ｺﾞｼｯｸUB" panose="020B0900000000000000" pitchFamily="50" charset="-128"/>
              </a:rPr>
              <a:t>事故は他人ごとではないと分かってもらう</a:t>
            </a:r>
            <a:endParaRPr kumimoji="1" lang="en-US" altLang="ja-JP" dirty="0">
              <a:latin typeface="HGS創英角ｺﾞｼｯｸUB" panose="020B0900000000000000" pitchFamily="50" charset="-128"/>
              <a:ea typeface="HGS創英角ｺﾞｼｯｸUB" panose="020B0900000000000000" pitchFamily="50" charset="-128"/>
            </a:endParaRPr>
          </a:p>
          <a:p>
            <a:endParaRPr kumimoji="1" lang="en-US" altLang="ja-JP" dirty="0"/>
          </a:p>
          <a:p>
            <a:r>
              <a:rPr kumimoji="1" lang="ja-JP" altLang="en-US" dirty="0"/>
              <a:t>　人間には誰しも「正常化バイアス」があり、起こしてもいない事故を事前に「自分ごと」ととらえるのは難しいことではあるが、事故の多さに鑑み農業者にはぜひともそういう気持ちになってもらいたい。</a:t>
            </a:r>
            <a:endParaRPr kumimoji="1" lang="en-US" altLang="ja-JP" dirty="0"/>
          </a:p>
          <a:p>
            <a:endParaRPr lang="en-US" altLang="ja-JP" dirty="0"/>
          </a:p>
          <a:p>
            <a:r>
              <a:rPr kumimoji="1" lang="ja-JP" altLang="en-US" dirty="0"/>
              <a:t>　自然災害やものの価格については自分ではどうしようもないが、農作業事故はきちんとした対策を実施すれば、ほとんどといっていいほど防ぐことができる。</a:t>
            </a:r>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7</a:t>
            </a:fld>
            <a:endParaRPr kumimoji="1" lang="ja-JP" altLang="en-US"/>
          </a:p>
        </p:txBody>
      </p:sp>
    </p:spTree>
    <p:extLst>
      <p:ext uri="{BB962C8B-B14F-4D97-AF65-F5344CB8AC3E}">
        <p14:creationId xmlns:p14="http://schemas.microsoft.com/office/powerpoint/2010/main" val="674552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人はミスをすることを前提に対策を講じるべき</a:t>
            </a:r>
            <a:endParaRPr kumimoji="1"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p>
          <a:p>
            <a:r>
              <a:rPr kumimoji="1" lang="ja-JP" altLang="en-US" dirty="0"/>
              <a:t>　事故に対して「○○に気をつければよかった」→「気をつけなかったから悪かった」との分析がされてしまいがちだが、そうではない。（だからといって、気をつけなくてもいいという訳ではないが。）</a:t>
            </a:r>
            <a:endParaRPr kumimoji="1" lang="en-US" altLang="ja-JP" dirty="0"/>
          </a:p>
          <a:p>
            <a:endParaRPr kumimoji="1" lang="en-US" altLang="ja-JP" dirty="0"/>
          </a:p>
          <a:p>
            <a:r>
              <a:rPr kumimoji="1" lang="ja-JP" altLang="en-US" dirty="0"/>
              <a:t>　人がミスをすることを前提にして、予め講ずることのできる対策がある。</a:t>
            </a:r>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8</a:t>
            </a:fld>
            <a:endParaRPr kumimoji="1" lang="ja-JP" altLang="en-US"/>
          </a:p>
        </p:txBody>
      </p:sp>
    </p:spTree>
    <p:extLst>
      <p:ext uri="{BB962C8B-B14F-4D97-AF65-F5344CB8AC3E}">
        <p14:creationId xmlns:p14="http://schemas.microsoft.com/office/powerpoint/2010/main" val="1454760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C56C3D52-7237-4FA4-9E04-AD0279208B0D}"/>
              </a:ext>
            </a:extLst>
          </p:cNvPr>
          <p:cNvSpPr/>
          <p:nvPr userDrawn="1"/>
        </p:nvSpPr>
        <p:spPr>
          <a:xfrm flipH="1" flipV="1">
            <a:off x="8515350" y="6405998"/>
            <a:ext cx="394636" cy="2658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A713C30-A9F9-4AE5-85C8-12EEDE7C5885}" type="datetime1">
              <a:rPr kumimoji="1" lang="ja-JP" altLang="en-US" smtClean="0"/>
              <a:t>2023/8/29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6852585" y="6351924"/>
            <a:ext cx="2090447" cy="365125"/>
          </a:xfrm>
        </p:spPr>
        <p:txBody>
          <a:bodyPr/>
          <a:lstStyle>
            <a:lvl1pPr>
              <a:defRPr sz="2000">
                <a:solidFill>
                  <a:schemeClr val="bg1">
                    <a:lumMod val="95000"/>
                  </a:schemeClr>
                </a:solidFill>
              </a:defRPr>
            </a:lvl1pPr>
          </a:lstStyle>
          <a:p>
            <a:fld id="{7CDA0E17-1C9E-4849-95CE-BCC8B3B85E09}" type="slidenum">
              <a:rPr kumimoji="1" lang="ja-JP" altLang="en-US" smtClean="0"/>
              <a:pPr/>
              <a:t>‹#›</a:t>
            </a:fld>
            <a:endParaRPr kumimoji="1" lang="ja-JP" altLang="en-US" dirty="0"/>
          </a:p>
        </p:txBody>
      </p:sp>
    </p:spTree>
    <p:extLst>
      <p:ext uri="{BB962C8B-B14F-4D97-AF65-F5344CB8AC3E}">
        <p14:creationId xmlns:p14="http://schemas.microsoft.com/office/powerpoint/2010/main" val="860213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0BC8704-A42D-48FC-B847-672105903385}" type="datetime1">
              <a:rPr kumimoji="1" lang="ja-JP" altLang="en-US" smtClean="0"/>
              <a:t>2023/8/29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2437884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855350B-4DAC-4F27-91ED-1837A493CF23}" type="datetime1">
              <a:rPr kumimoji="1" lang="ja-JP" altLang="en-US" smtClean="0"/>
              <a:t>2023/8/29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726453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9EC5EA6-2ED0-4E5A-8E03-CA0C0EFDB777}" type="datetime1">
              <a:rPr kumimoji="1" lang="ja-JP" altLang="en-US" smtClean="0"/>
              <a:t>2023/8/29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2629487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A76A993-E37D-4F8D-B8E8-12BB7CA97CA5}" type="datetime1">
              <a:rPr kumimoji="1" lang="ja-JP" altLang="en-US" smtClean="0"/>
              <a:t>2023/8/29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1077191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7" name="スライド番号プレースホルダー 5">
            <a:extLst>
              <a:ext uri="{FF2B5EF4-FFF2-40B4-BE49-F238E27FC236}">
                <a16:creationId xmlns:a16="http://schemas.microsoft.com/office/drawing/2014/main" id="{3B3C810A-4C6F-42BC-A11B-21AF470B5C38}"/>
              </a:ext>
            </a:extLst>
          </p:cNvPr>
          <p:cNvSpPr txBox="1">
            <a:spLocks/>
          </p:cNvSpPr>
          <p:nvPr userDrawn="1"/>
        </p:nvSpPr>
        <p:spPr>
          <a:xfrm>
            <a:off x="6050281" y="6382225"/>
            <a:ext cx="3001898" cy="365125"/>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72C53D3-970A-42D4-AB58-FB9ECE84B224}" type="slidenum">
              <a:rPr kumimoji="1" lang="ja-JP" altLang="en-US" sz="2000" smtClean="0">
                <a:solidFill>
                  <a:schemeClr val="tx1"/>
                </a:solidFill>
              </a:rPr>
              <a:pPr/>
              <a:t>‹#›</a:t>
            </a:fld>
            <a:endParaRPr kumimoji="1" lang="ja-JP" altLang="en-US" sz="2000" dirty="0">
              <a:solidFill>
                <a:schemeClr val="tx1"/>
              </a:solidFill>
            </a:endParaRPr>
          </a:p>
        </p:txBody>
      </p:sp>
    </p:spTree>
    <p:extLst>
      <p:ext uri="{BB962C8B-B14F-4D97-AF65-F5344CB8AC3E}">
        <p14:creationId xmlns:p14="http://schemas.microsoft.com/office/powerpoint/2010/main" val="1114889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0"/>
            <a:ext cx="4038600" cy="4525963"/>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a:xfrm>
            <a:off x="685800" y="6248400"/>
            <a:ext cx="1905000" cy="457200"/>
          </a:xfrm>
          <a:prstGeom prst="rect">
            <a:avLst/>
          </a:prstGeom>
        </p:spPr>
        <p:txBody>
          <a:bodyPr/>
          <a:lstStyle>
            <a:lvl1pPr>
              <a:defRPr/>
            </a:lvl1pPr>
          </a:lstStyle>
          <a:p>
            <a:endParaRPr lang="en-US" altLang="ja-JP"/>
          </a:p>
        </p:txBody>
      </p:sp>
      <p:sp>
        <p:nvSpPr>
          <p:cNvPr id="6" name="フッター プレースホルダ 5"/>
          <p:cNvSpPr>
            <a:spLocks noGrp="1"/>
          </p:cNvSpPr>
          <p:nvPr>
            <p:ph type="ftr" sz="quarter" idx="11"/>
          </p:nvPr>
        </p:nvSpPr>
        <p:spPr>
          <a:xfrm>
            <a:off x="3124200" y="6248400"/>
            <a:ext cx="2895600" cy="457200"/>
          </a:xfrm>
          <a:prstGeom prst="rect">
            <a:avLst/>
          </a:prstGeom>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a:xfrm>
            <a:off x="6553200" y="6248400"/>
            <a:ext cx="1905000" cy="457200"/>
          </a:xfrm>
          <a:prstGeom prst="rect">
            <a:avLst/>
          </a:prstGeom>
        </p:spPr>
        <p:txBody>
          <a:bodyPr/>
          <a:lstStyle>
            <a:lvl1pPr>
              <a:defRPr/>
            </a:lvl1pPr>
          </a:lstStyle>
          <a:p>
            <a:fld id="{42DBECB8-1608-4BF2-9DD7-7A4B251968FC}" type="slidenum">
              <a:rPr lang="en-US" altLang="ja-JP"/>
              <a:pPr/>
              <a:t>‹#›</a:t>
            </a:fld>
            <a:endParaRPr lang="en-US" altLang="ja-JP"/>
          </a:p>
        </p:txBody>
      </p:sp>
    </p:spTree>
    <p:extLst>
      <p:ext uri="{BB962C8B-B14F-4D97-AF65-F5344CB8AC3E}">
        <p14:creationId xmlns:p14="http://schemas.microsoft.com/office/powerpoint/2010/main" val="3301782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2"/>
          <p:cNvSpPr>
            <a:spLocks noGrp="1"/>
          </p:cNvSpPr>
          <p:nvPr>
            <p:ph type="dt" sz="half" idx="10"/>
          </p:nvPr>
        </p:nvSpPr>
        <p:spPr>
          <a:xfrm>
            <a:off x="685800" y="6248400"/>
            <a:ext cx="1905000" cy="457200"/>
          </a:xfrm>
        </p:spPr>
        <p:txBody>
          <a:bodyPr/>
          <a:lstStyle>
            <a:lvl1pPr>
              <a:defRPr/>
            </a:lvl1pPr>
          </a:lstStyle>
          <a:p>
            <a:endParaRPr lang="en-US" altLang="ja-JP"/>
          </a:p>
        </p:txBody>
      </p:sp>
      <p:sp>
        <p:nvSpPr>
          <p:cNvPr id="4" name="フッター プレースホルダ 3"/>
          <p:cNvSpPr>
            <a:spLocks noGrp="1"/>
          </p:cNvSpPr>
          <p:nvPr>
            <p:ph type="ftr" sz="quarter" idx="11"/>
          </p:nvPr>
        </p:nvSpPr>
        <p:spPr>
          <a:xfrm>
            <a:off x="3124200" y="6248400"/>
            <a:ext cx="2895600" cy="457200"/>
          </a:xfrm>
        </p:spPr>
        <p:txBody>
          <a:bodyPr/>
          <a:lstStyle>
            <a:lvl1pPr>
              <a:defRPr/>
            </a:lvl1pPr>
          </a:lstStyle>
          <a:p>
            <a:endParaRPr lang="en-US" altLang="ja-JP"/>
          </a:p>
        </p:txBody>
      </p:sp>
      <p:sp>
        <p:nvSpPr>
          <p:cNvPr id="5" name="スライド番号プレースホルダ 4"/>
          <p:cNvSpPr>
            <a:spLocks noGrp="1"/>
          </p:cNvSpPr>
          <p:nvPr>
            <p:ph type="sldNum" sz="quarter" idx="12"/>
          </p:nvPr>
        </p:nvSpPr>
        <p:spPr>
          <a:xfrm>
            <a:off x="6553200" y="6248400"/>
            <a:ext cx="1905000" cy="457200"/>
          </a:xfrm>
        </p:spPr>
        <p:txBody>
          <a:bodyPr/>
          <a:lstStyle>
            <a:lvl1pPr>
              <a:defRPr/>
            </a:lvl1pPr>
          </a:lstStyle>
          <a:p>
            <a:fld id="{86FFE6A1-A89E-4BA1-A804-E511B7EDED09}" type="slidenum">
              <a:rPr lang="en-US" altLang="ja-JP"/>
              <a:pPr/>
              <a:t>‹#›</a:t>
            </a:fld>
            <a:endParaRPr lang="en-US" altLang="ja-JP"/>
          </a:p>
        </p:txBody>
      </p:sp>
    </p:spTree>
    <p:extLst>
      <p:ext uri="{BB962C8B-B14F-4D97-AF65-F5344CB8AC3E}">
        <p14:creationId xmlns:p14="http://schemas.microsoft.com/office/powerpoint/2010/main" val="28568942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24A2F6-4DF1-1436-54A4-BA056CAEBCC2}"/>
              </a:ext>
            </a:extLst>
          </p:cNvPr>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B1CD7816-119A-061B-8D70-1EB33D0C498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FA8EF11E-0BB5-3198-A9B6-F7E4D67809FE}"/>
              </a:ext>
            </a:extLst>
          </p:cNvPr>
          <p:cNvSpPr>
            <a:spLocks noGrp="1"/>
          </p:cNvSpPr>
          <p:nvPr>
            <p:ph type="dt" sz="half" idx="10"/>
          </p:nvPr>
        </p:nvSpPr>
        <p:spPr/>
        <p:txBody>
          <a:bodyPr/>
          <a:lstStyle/>
          <a:p>
            <a:fld id="{73004C9D-55D0-456C-8B15-9A279F81C5C8}" type="datetimeFigureOut">
              <a:rPr kumimoji="1" lang="ja-JP" altLang="en-US" smtClean="0"/>
              <a:t>2023/8/29</a:t>
            </a:fld>
            <a:endParaRPr kumimoji="1" lang="ja-JP" altLang="en-US"/>
          </a:p>
        </p:txBody>
      </p:sp>
      <p:sp>
        <p:nvSpPr>
          <p:cNvPr id="5" name="フッター プレースホルダー 4">
            <a:extLst>
              <a:ext uri="{FF2B5EF4-FFF2-40B4-BE49-F238E27FC236}">
                <a16:creationId xmlns:a16="http://schemas.microsoft.com/office/drawing/2014/main" id="{634995E8-BDCE-997D-2442-CAB2F6E12F4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465C43D-CDF1-73B9-F1B6-00271D2CE3A2}"/>
              </a:ext>
            </a:extLst>
          </p:cNvPr>
          <p:cNvSpPr>
            <a:spLocks noGrp="1"/>
          </p:cNvSpPr>
          <p:nvPr>
            <p:ph type="sldNum" sz="quarter" idx="12"/>
          </p:nvPr>
        </p:nvSpPr>
        <p:spPr/>
        <p:txBody>
          <a:bodyPr/>
          <a:lstStyle/>
          <a:p>
            <a:fld id="{3E238442-A70D-42F5-9813-690206B274B6}" type="slidenum">
              <a:rPr kumimoji="1" lang="ja-JP" altLang="en-US" smtClean="0"/>
              <a:t>‹#›</a:t>
            </a:fld>
            <a:endParaRPr kumimoji="1" lang="ja-JP" altLang="en-US"/>
          </a:p>
        </p:txBody>
      </p:sp>
    </p:spTree>
    <p:extLst>
      <p:ext uri="{BB962C8B-B14F-4D97-AF65-F5344CB8AC3E}">
        <p14:creationId xmlns:p14="http://schemas.microsoft.com/office/powerpoint/2010/main" val="37601251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A38D66-084A-767D-32D8-65F8EA8A202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B323A2E-0142-9483-C0E2-81889D483A64}"/>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4728789-1B06-3E91-394C-9BC2B2543219}"/>
              </a:ext>
            </a:extLst>
          </p:cNvPr>
          <p:cNvSpPr>
            <a:spLocks noGrp="1"/>
          </p:cNvSpPr>
          <p:nvPr>
            <p:ph type="dt" sz="half" idx="10"/>
          </p:nvPr>
        </p:nvSpPr>
        <p:spPr/>
        <p:txBody>
          <a:bodyPr/>
          <a:lstStyle/>
          <a:p>
            <a:fld id="{73004C9D-55D0-456C-8B15-9A279F81C5C8}" type="datetimeFigureOut">
              <a:rPr kumimoji="1" lang="ja-JP" altLang="en-US" smtClean="0"/>
              <a:t>2023/8/29</a:t>
            </a:fld>
            <a:endParaRPr kumimoji="1" lang="ja-JP" altLang="en-US"/>
          </a:p>
        </p:txBody>
      </p:sp>
      <p:sp>
        <p:nvSpPr>
          <p:cNvPr id="5" name="フッター プレースホルダー 4">
            <a:extLst>
              <a:ext uri="{FF2B5EF4-FFF2-40B4-BE49-F238E27FC236}">
                <a16:creationId xmlns:a16="http://schemas.microsoft.com/office/drawing/2014/main" id="{006B2AE2-1ED9-1007-42E8-2182A56DEF9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B6BB9E0-0486-D276-C139-E7A025A85AE7}"/>
              </a:ext>
            </a:extLst>
          </p:cNvPr>
          <p:cNvSpPr>
            <a:spLocks noGrp="1"/>
          </p:cNvSpPr>
          <p:nvPr>
            <p:ph type="sldNum" sz="quarter" idx="12"/>
          </p:nvPr>
        </p:nvSpPr>
        <p:spPr/>
        <p:txBody>
          <a:bodyPr/>
          <a:lstStyle/>
          <a:p>
            <a:fld id="{3E238442-A70D-42F5-9813-690206B274B6}" type="slidenum">
              <a:rPr kumimoji="1" lang="ja-JP" altLang="en-US" smtClean="0"/>
              <a:t>‹#›</a:t>
            </a:fld>
            <a:endParaRPr kumimoji="1" lang="ja-JP" altLang="en-US"/>
          </a:p>
        </p:txBody>
      </p:sp>
    </p:spTree>
    <p:extLst>
      <p:ext uri="{BB962C8B-B14F-4D97-AF65-F5344CB8AC3E}">
        <p14:creationId xmlns:p14="http://schemas.microsoft.com/office/powerpoint/2010/main" val="5414925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916E13-18D3-FAF1-F09C-C889395319D8}"/>
              </a:ext>
            </a:extLst>
          </p:cNvPr>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2FB15FF-66B9-15B8-DF05-551146BC3F7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E3AD0A9-2DA1-2130-C373-25DC30336CDA}"/>
              </a:ext>
            </a:extLst>
          </p:cNvPr>
          <p:cNvSpPr>
            <a:spLocks noGrp="1"/>
          </p:cNvSpPr>
          <p:nvPr>
            <p:ph type="dt" sz="half" idx="10"/>
          </p:nvPr>
        </p:nvSpPr>
        <p:spPr/>
        <p:txBody>
          <a:bodyPr/>
          <a:lstStyle/>
          <a:p>
            <a:fld id="{73004C9D-55D0-456C-8B15-9A279F81C5C8}" type="datetimeFigureOut">
              <a:rPr kumimoji="1" lang="ja-JP" altLang="en-US" smtClean="0"/>
              <a:t>2023/8/29</a:t>
            </a:fld>
            <a:endParaRPr kumimoji="1" lang="ja-JP" altLang="en-US"/>
          </a:p>
        </p:txBody>
      </p:sp>
      <p:sp>
        <p:nvSpPr>
          <p:cNvPr id="5" name="フッター プレースホルダー 4">
            <a:extLst>
              <a:ext uri="{FF2B5EF4-FFF2-40B4-BE49-F238E27FC236}">
                <a16:creationId xmlns:a16="http://schemas.microsoft.com/office/drawing/2014/main" id="{7F66CD90-528E-810A-05C0-CF8001918E2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4F60314-C375-D721-D59A-DC209173D3F3}"/>
              </a:ext>
            </a:extLst>
          </p:cNvPr>
          <p:cNvSpPr>
            <a:spLocks noGrp="1"/>
          </p:cNvSpPr>
          <p:nvPr>
            <p:ph type="sldNum" sz="quarter" idx="12"/>
          </p:nvPr>
        </p:nvSpPr>
        <p:spPr/>
        <p:txBody>
          <a:bodyPr/>
          <a:lstStyle/>
          <a:p>
            <a:fld id="{3E238442-A70D-42F5-9813-690206B274B6}" type="slidenum">
              <a:rPr kumimoji="1" lang="ja-JP" altLang="en-US" smtClean="0"/>
              <a:t>‹#›</a:t>
            </a:fld>
            <a:endParaRPr kumimoji="1" lang="ja-JP" altLang="en-US"/>
          </a:p>
        </p:txBody>
      </p:sp>
    </p:spTree>
    <p:extLst>
      <p:ext uri="{BB962C8B-B14F-4D97-AF65-F5344CB8AC3E}">
        <p14:creationId xmlns:p14="http://schemas.microsoft.com/office/powerpoint/2010/main" val="3021317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C56C3D52-7237-4FA4-9E04-AD0279208B0D}"/>
              </a:ext>
            </a:extLst>
          </p:cNvPr>
          <p:cNvSpPr/>
          <p:nvPr userDrawn="1"/>
        </p:nvSpPr>
        <p:spPr>
          <a:xfrm flipH="1" flipV="1">
            <a:off x="8515350" y="6405998"/>
            <a:ext cx="394636" cy="2658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Date Placeholder 3"/>
          <p:cNvSpPr>
            <a:spLocks noGrp="1"/>
          </p:cNvSpPr>
          <p:nvPr>
            <p:ph type="dt" sz="half" idx="10"/>
          </p:nvPr>
        </p:nvSpPr>
        <p:spPr/>
        <p:txBody>
          <a:bodyPr/>
          <a:lstStyle/>
          <a:p>
            <a:fld id="{FA713C30-A9F9-4AE5-85C8-12EEDE7C5885}" type="datetime1">
              <a:rPr kumimoji="1" lang="ja-JP" altLang="en-US" smtClean="0"/>
              <a:t>2023/8/29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6852585" y="6351924"/>
            <a:ext cx="2090447" cy="365125"/>
          </a:xfrm>
        </p:spPr>
        <p:txBody>
          <a:bodyPr/>
          <a:lstStyle>
            <a:lvl1pPr>
              <a:defRPr sz="2000">
                <a:solidFill>
                  <a:schemeClr val="bg1">
                    <a:lumMod val="95000"/>
                  </a:schemeClr>
                </a:solidFill>
              </a:defRPr>
            </a:lvl1pPr>
          </a:lstStyle>
          <a:p>
            <a:fld id="{7CDA0E17-1C9E-4849-95CE-BCC8B3B85E09}" type="slidenum">
              <a:rPr kumimoji="1" lang="ja-JP" altLang="en-US" smtClean="0"/>
              <a:pPr/>
              <a:t>‹#›</a:t>
            </a:fld>
            <a:endParaRPr kumimoji="1" lang="ja-JP" altLang="en-US" dirty="0"/>
          </a:p>
        </p:txBody>
      </p:sp>
    </p:spTree>
    <p:extLst>
      <p:ext uri="{BB962C8B-B14F-4D97-AF65-F5344CB8AC3E}">
        <p14:creationId xmlns:p14="http://schemas.microsoft.com/office/powerpoint/2010/main" val="27208979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FC058E-D4EF-D681-6C75-50F6C7DFAD8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075AAF9-1EC9-2583-EB30-84C27580AF0B}"/>
              </a:ext>
            </a:extLst>
          </p:cNvPr>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C6FEE10C-F59B-FE01-43C1-887F870DC602}"/>
              </a:ext>
            </a:extLst>
          </p:cNvPr>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4FB19ED-9852-9D38-8132-6457204DD557}"/>
              </a:ext>
            </a:extLst>
          </p:cNvPr>
          <p:cNvSpPr>
            <a:spLocks noGrp="1"/>
          </p:cNvSpPr>
          <p:nvPr>
            <p:ph type="dt" sz="half" idx="10"/>
          </p:nvPr>
        </p:nvSpPr>
        <p:spPr/>
        <p:txBody>
          <a:bodyPr/>
          <a:lstStyle/>
          <a:p>
            <a:fld id="{73004C9D-55D0-456C-8B15-9A279F81C5C8}" type="datetimeFigureOut">
              <a:rPr kumimoji="1" lang="ja-JP" altLang="en-US" smtClean="0"/>
              <a:t>2023/8/29</a:t>
            </a:fld>
            <a:endParaRPr kumimoji="1" lang="ja-JP" altLang="en-US"/>
          </a:p>
        </p:txBody>
      </p:sp>
      <p:sp>
        <p:nvSpPr>
          <p:cNvPr id="6" name="フッター プレースホルダー 5">
            <a:extLst>
              <a:ext uri="{FF2B5EF4-FFF2-40B4-BE49-F238E27FC236}">
                <a16:creationId xmlns:a16="http://schemas.microsoft.com/office/drawing/2014/main" id="{EB9955E6-58C7-0FB8-E192-E318807C7F2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E0F638B-86BD-6993-6945-6160DA01A36C}"/>
              </a:ext>
            </a:extLst>
          </p:cNvPr>
          <p:cNvSpPr>
            <a:spLocks noGrp="1"/>
          </p:cNvSpPr>
          <p:nvPr>
            <p:ph type="sldNum" sz="quarter" idx="12"/>
          </p:nvPr>
        </p:nvSpPr>
        <p:spPr/>
        <p:txBody>
          <a:bodyPr/>
          <a:lstStyle/>
          <a:p>
            <a:fld id="{3E238442-A70D-42F5-9813-690206B274B6}" type="slidenum">
              <a:rPr kumimoji="1" lang="ja-JP" altLang="en-US" smtClean="0"/>
              <a:t>‹#›</a:t>
            </a:fld>
            <a:endParaRPr kumimoji="1" lang="ja-JP" altLang="en-US"/>
          </a:p>
        </p:txBody>
      </p:sp>
    </p:spTree>
    <p:extLst>
      <p:ext uri="{BB962C8B-B14F-4D97-AF65-F5344CB8AC3E}">
        <p14:creationId xmlns:p14="http://schemas.microsoft.com/office/powerpoint/2010/main" val="748232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4B95EC-F37B-A872-A84C-EF399E576CA9}"/>
              </a:ext>
            </a:extLst>
          </p:cNvPr>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4DA9903-FC52-567B-4659-F1733D4D905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5F01A1B-F36C-9304-88E8-6DFB7AE55A46}"/>
              </a:ext>
            </a:extLst>
          </p:cNvPr>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EDE5C5F0-5205-EDA7-FB59-787CCE45096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01211DB-D53C-4E40-66FB-8694C941044E}"/>
              </a:ext>
            </a:extLst>
          </p:cNvPr>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155ACCE-B324-E7CE-FABF-8AA2437F08F9}"/>
              </a:ext>
            </a:extLst>
          </p:cNvPr>
          <p:cNvSpPr>
            <a:spLocks noGrp="1"/>
          </p:cNvSpPr>
          <p:nvPr>
            <p:ph type="dt" sz="half" idx="10"/>
          </p:nvPr>
        </p:nvSpPr>
        <p:spPr/>
        <p:txBody>
          <a:bodyPr/>
          <a:lstStyle/>
          <a:p>
            <a:fld id="{73004C9D-55D0-456C-8B15-9A279F81C5C8}" type="datetimeFigureOut">
              <a:rPr kumimoji="1" lang="ja-JP" altLang="en-US" smtClean="0"/>
              <a:t>2023/8/29</a:t>
            </a:fld>
            <a:endParaRPr kumimoji="1" lang="ja-JP" altLang="en-US"/>
          </a:p>
        </p:txBody>
      </p:sp>
      <p:sp>
        <p:nvSpPr>
          <p:cNvPr id="8" name="フッター プレースホルダー 7">
            <a:extLst>
              <a:ext uri="{FF2B5EF4-FFF2-40B4-BE49-F238E27FC236}">
                <a16:creationId xmlns:a16="http://schemas.microsoft.com/office/drawing/2014/main" id="{04565215-1C88-71C2-51D4-75DF2C9DD4E9}"/>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A9EA969E-A8FB-817A-25CD-F93745EF1EBD}"/>
              </a:ext>
            </a:extLst>
          </p:cNvPr>
          <p:cNvSpPr>
            <a:spLocks noGrp="1"/>
          </p:cNvSpPr>
          <p:nvPr>
            <p:ph type="sldNum" sz="quarter" idx="12"/>
          </p:nvPr>
        </p:nvSpPr>
        <p:spPr/>
        <p:txBody>
          <a:bodyPr/>
          <a:lstStyle/>
          <a:p>
            <a:fld id="{3E238442-A70D-42F5-9813-690206B274B6}" type="slidenum">
              <a:rPr kumimoji="1" lang="ja-JP" altLang="en-US" smtClean="0"/>
              <a:t>‹#›</a:t>
            </a:fld>
            <a:endParaRPr kumimoji="1" lang="ja-JP" altLang="en-US"/>
          </a:p>
        </p:txBody>
      </p:sp>
    </p:spTree>
    <p:extLst>
      <p:ext uri="{BB962C8B-B14F-4D97-AF65-F5344CB8AC3E}">
        <p14:creationId xmlns:p14="http://schemas.microsoft.com/office/powerpoint/2010/main" val="1915876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34796B-341E-1B01-3C9F-5C01725B4D0C}"/>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2B546B7D-B79E-3A71-5E2F-20CA0BBC1C64}"/>
              </a:ext>
            </a:extLst>
          </p:cNvPr>
          <p:cNvSpPr>
            <a:spLocks noGrp="1"/>
          </p:cNvSpPr>
          <p:nvPr>
            <p:ph type="dt" sz="half" idx="10"/>
          </p:nvPr>
        </p:nvSpPr>
        <p:spPr/>
        <p:txBody>
          <a:bodyPr/>
          <a:lstStyle/>
          <a:p>
            <a:fld id="{73004C9D-55D0-456C-8B15-9A279F81C5C8}" type="datetimeFigureOut">
              <a:rPr kumimoji="1" lang="ja-JP" altLang="en-US" smtClean="0"/>
              <a:t>2023/8/29</a:t>
            </a:fld>
            <a:endParaRPr kumimoji="1" lang="ja-JP" altLang="en-US"/>
          </a:p>
        </p:txBody>
      </p:sp>
      <p:sp>
        <p:nvSpPr>
          <p:cNvPr id="4" name="フッター プレースホルダー 3">
            <a:extLst>
              <a:ext uri="{FF2B5EF4-FFF2-40B4-BE49-F238E27FC236}">
                <a16:creationId xmlns:a16="http://schemas.microsoft.com/office/drawing/2014/main" id="{FB099288-AA5C-C4DF-572F-340232441459}"/>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5BA9A15F-FDE3-F07F-F9FD-B3E76A438786}"/>
              </a:ext>
            </a:extLst>
          </p:cNvPr>
          <p:cNvSpPr>
            <a:spLocks noGrp="1"/>
          </p:cNvSpPr>
          <p:nvPr>
            <p:ph type="sldNum" sz="quarter" idx="12"/>
          </p:nvPr>
        </p:nvSpPr>
        <p:spPr/>
        <p:txBody>
          <a:bodyPr/>
          <a:lstStyle/>
          <a:p>
            <a:fld id="{3E238442-A70D-42F5-9813-690206B274B6}" type="slidenum">
              <a:rPr kumimoji="1" lang="ja-JP" altLang="en-US" smtClean="0"/>
              <a:t>‹#›</a:t>
            </a:fld>
            <a:endParaRPr kumimoji="1" lang="ja-JP" altLang="en-US"/>
          </a:p>
        </p:txBody>
      </p:sp>
    </p:spTree>
    <p:extLst>
      <p:ext uri="{BB962C8B-B14F-4D97-AF65-F5344CB8AC3E}">
        <p14:creationId xmlns:p14="http://schemas.microsoft.com/office/powerpoint/2010/main" val="23254476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8E69DE45-B333-138D-5ED8-8A8D7BFFBDF9}"/>
              </a:ext>
            </a:extLst>
          </p:cNvPr>
          <p:cNvSpPr>
            <a:spLocks noGrp="1"/>
          </p:cNvSpPr>
          <p:nvPr>
            <p:ph type="dt" sz="half" idx="10"/>
          </p:nvPr>
        </p:nvSpPr>
        <p:spPr/>
        <p:txBody>
          <a:bodyPr/>
          <a:lstStyle/>
          <a:p>
            <a:fld id="{73004C9D-55D0-456C-8B15-9A279F81C5C8}" type="datetimeFigureOut">
              <a:rPr kumimoji="1" lang="ja-JP" altLang="en-US" smtClean="0"/>
              <a:t>2023/8/29</a:t>
            </a:fld>
            <a:endParaRPr kumimoji="1" lang="ja-JP" altLang="en-US"/>
          </a:p>
        </p:txBody>
      </p:sp>
      <p:sp>
        <p:nvSpPr>
          <p:cNvPr id="3" name="フッター プレースホルダー 2">
            <a:extLst>
              <a:ext uri="{FF2B5EF4-FFF2-40B4-BE49-F238E27FC236}">
                <a16:creationId xmlns:a16="http://schemas.microsoft.com/office/drawing/2014/main" id="{F51505B3-A66B-5CBE-F838-9B06727F32C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7B9F1BE-D73F-B6BC-AFCD-893F6BACABC6}"/>
              </a:ext>
            </a:extLst>
          </p:cNvPr>
          <p:cNvSpPr>
            <a:spLocks noGrp="1"/>
          </p:cNvSpPr>
          <p:nvPr>
            <p:ph type="sldNum" sz="quarter" idx="12"/>
          </p:nvPr>
        </p:nvSpPr>
        <p:spPr/>
        <p:txBody>
          <a:bodyPr/>
          <a:lstStyle/>
          <a:p>
            <a:fld id="{3E238442-A70D-42F5-9813-690206B274B6}" type="slidenum">
              <a:rPr kumimoji="1" lang="ja-JP" altLang="en-US" smtClean="0"/>
              <a:t>‹#›</a:t>
            </a:fld>
            <a:endParaRPr kumimoji="1" lang="ja-JP" altLang="en-US"/>
          </a:p>
        </p:txBody>
      </p:sp>
    </p:spTree>
    <p:extLst>
      <p:ext uri="{BB962C8B-B14F-4D97-AF65-F5344CB8AC3E}">
        <p14:creationId xmlns:p14="http://schemas.microsoft.com/office/powerpoint/2010/main" val="3457975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B42ED1-5CA7-3D41-B9CC-268738B79F4B}"/>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C476C3F-BF9A-B9FA-4455-4AC818A158D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65FAA7D-2F3E-CE50-C4D5-76F13DA0B63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2694D86-DDF4-EADA-D224-40160B81C2A4}"/>
              </a:ext>
            </a:extLst>
          </p:cNvPr>
          <p:cNvSpPr>
            <a:spLocks noGrp="1"/>
          </p:cNvSpPr>
          <p:nvPr>
            <p:ph type="dt" sz="half" idx="10"/>
          </p:nvPr>
        </p:nvSpPr>
        <p:spPr/>
        <p:txBody>
          <a:bodyPr/>
          <a:lstStyle/>
          <a:p>
            <a:fld id="{73004C9D-55D0-456C-8B15-9A279F81C5C8}" type="datetimeFigureOut">
              <a:rPr kumimoji="1" lang="ja-JP" altLang="en-US" smtClean="0"/>
              <a:t>2023/8/29</a:t>
            </a:fld>
            <a:endParaRPr kumimoji="1" lang="ja-JP" altLang="en-US"/>
          </a:p>
        </p:txBody>
      </p:sp>
      <p:sp>
        <p:nvSpPr>
          <p:cNvPr id="6" name="フッター プレースホルダー 5">
            <a:extLst>
              <a:ext uri="{FF2B5EF4-FFF2-40B4-BE49-F238E27FC236}">
                <a16:creationId xmlns:a16="http://schemas.microsoft.com/office/drawing/2014/main" id="{B3797476-CAEE-5F28-11D9-4869D164E46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7412283-7DF4-C03A-79AD-3E287E388A7C}"/>
              </a:ext>
            </a:extLst>
          </p:cNvPr>
          <p:cNvSpPr>
            <a:spLocks noGrp="1"/>
          </p:cNvSpPr>
          <p:nvPr>
            <p:ph type="sldNum" sz="quarter" idx="12"/>
          </p:nvPr>
        </p:nvSpPr>
        <p:spPr/>
        <p:txBody>
          <a:bodyPr/>
          <a:lstStyle/>
          <a:p>
            <a:fld id="{3E238442-A70D-42F5-9813-690206B274B6}" type="slidenum">
              <a:rPr kumimoji="1" lang="ja-JP" altLang="en-US" smtClean="0"/>
              <a:t>‹#›</a:t>
            </a:fld>
            <a:endParaRPr kumimoji="1" lang="ja-JP" altLang="en-US"/>
          </a:p>
        </p:txBody>
      </p:sp>
    </p:spTree>
    <p:extLst>
      <p:ext uri="{BB962C8B-B14F-4D97-AF65-F5344CB8AC3E}">
        <p14:creationId xmlns:p14="http://schemas.microsoft.com/office/powerpoint/2010/main" val="3978517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8AD614-2D96-B308-2A28-5796DFFBAC27}"/>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0CE8C2D-2FB4-1D9D-18A8-0B9AF6D2E47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FD3BF3BB-C9BE-5E59-2503-CEF929EECDD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67D685C-9DDE-7979-7D1F-B8F9DEAE5CC3}"/>
              </a:ext>
            </a:extLst>
          </p:cNvPr>
          <p:cNvSpPr>
            <a:spLocks noGrp="1"/>
          </p:cNvSpPr>
          <p:nvPr>
            <p:ph type="dt" sz="half" idx="10"/>
          </p:nvPr>
        </p:nvSpPr>
        <p:spPr/>
        <p:txBody>
          <a:bodyPr/>
          <a:lstStyle/>
          <a:p>
            <a:fld id="{73004C9D-55D0-456C-8B15-9A279F81C5C8}" type="datetimeFigureOut">
              <a:rPr kumimoji="1" lang="ja-JP" altLang="en-US" smtClean="0"/>
              <a:t>2023/8/29</a:t>
            </a:fld>
            <a:endParaRPr kumimoji="1" lang="ja-JP" altLang="en-US"/>
          </a:p>
        </p:txBody>
      </p:sp>
      <p:sp>
        <p:nvSpPr>
          <p:cNvPr id="6" name="フッター プレースホルダー 5">
            <a:extLst>
              <a:ext uri="{FF2B5EF4-FFF2-40B4-BE49-F238E27FC236}">
                <a16:creationId xmlns:a16="http://schemas.microsoft.com/office/drawing/2014/main" id="{B34718B3-A268-C442-9627-1BDCEC85488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BFB6073-BB56-F1DB-AAE2-0E844A94C736}"/>
              </a:ext>
            </a:extLst>
          </p:cNvPr>
          <p:cNvSpPr>
            <a:spLocks noGrp="1"/>
          </p:cNvSpPr>
          <p:nvPr>
            <p:ph type="sldNum" sz="quarter" idx="12"/>
          </p:nvPr>
        </p:nvSpPr>
        <p:spPr/>
        <p:txBody>
          <a:bodyPr/>
          <a:lstStyle/>
          <a:p>
            <a:fld id="{3E238442-A70D-42F5-9813-690206B274B6}" type="slidenum">
              <a:rPr kumimoji="1" lang="ja-JP" altLang="en-US" smtClean="0"/>
              <a:t>‹#›</a:t>
            </a:fld>
            <a:endParaRPr kumimoji="1" lang="ja-JP" altLang="en-US"/>
          </a:p>
        </p:txBody>
      </p:sp>
    </p:spTree>
    <p:extLst>
      <p:ext uri="{BB962C8B-B14F-4D97-AF65-F5344CB8AC3E}">
        <p14:creationId xmlns:p14="http://schemas.microsoft.com/office/powerpoint/2010/main" val="12432523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7C7848-EC54-8866-4411-872D67B17ED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A1A4C13-8D5D-5AFB-91A5-EC6C81A542D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CA0FB52-CD26-56FA-BD05-12B4E8114AB2}"/>
              </a:ext>
            </a:extLst>
          </p:cNvPr>
          <p:cNvSpPr>
            <a:spLocks noGrp="1"/>
          </p:cNvSpPr>
          <p:nvPr>
            <p:ph type="dt" sz="half" idx="10"/>
          </p:nvPr>
        </p:nvSpPr>
        <p:spPr/>
        <p:txBody>
          <a:bodyPr/>
          <a:lstStyle/>
          <a:p>
            <a:fld id="{73004C9D-55D0-456C-8B15-9A279F81C5C8}" type="datetimeFigureOut">
              <a:rPr kumimoji="1" lang="ja-JP" altLang="en-US" smtClean="0"/>
              <a:t>2023/8/29</a:t>
            </a:fld>
            <a:endParaRPr kumimoji="1" lang="ja-JP" altLang="en-US"/>
          </a:p>
        </p:txBody>
      </p:sp>
      <p:sp>
        <p:nvSpPr>
          <p:cNvPr id="5" name="フッター プレースホルダー 4">
            <a:extLst>
              <a:ext uri="{FF2B5EF4-FFF2-40B4-BE49-F238E27FC236}">
                <a16:creationId xmlns:a16="http://schemas.microsoft.com/office/drawing/2014/main" id="{2CAE34C9-2491-39B5-5942-4A07FF6716B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6B6CEF0-EEC9-DF7E-79F0-0499443E09AA}"/>
              </a:ext>
            </a:extLst>
          </p:cNvPr>
          <p:cNvSpPr>
            <a:spLocks noGrp="1"/>
          </p:cNvSpPr>
          <p:nvPr>
            <p:ph type="sldNum" sz="quarter" idx="12"/>
          </p:nvPr>
        </p:nvSpPr>
        <p:spPr/>
        <p:txBody>
          <a:bodyPr/>
          <a:lstStyle/>
          <a:p>
            <a:fld id="{3E238442-A70D-42F5-9813-690206B274B6}" type="slidenum">
              <a:rPr kumimoji="1" lang="ja-JP" altLang="en-US" smtClean="0"/>
              <a:t>‹#›</a:t>
            </a:fld>
            <a:endParaRPr kumimoji="1" lang="ja-JP" altLang="en-US"/>
          </a:p>
        </p:txBody>
      </p:sp>
    </p:spTree>
    <p:extLst>
      <p:ext uri="{BB962C8B-B14F-4D97-AF65-F5344CB8AC3E}">
        <p14:creationId xmlns:p14="http://schemas.microsoft.com/office/powerpoint/2010/main" val="4029338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D4DA5B2-EBBD-1E30-9286-A5ADF5E507B8}"/>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F1481BC-FC3A-6C45-D6A3-C6237BD7397C}"/>
              </a:ext>
            </a:extLst>
          </p:cNvPr>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E81945D-06FA-1D14-1180-AEBBCF95410F}"/>
              </a:ext>
            </a:extLst>
          </p:cNvPr>
          <p:cNvSpPr>
            <a:spLocks noGrp="1"/>
          </p:cNvSpPr>
          <p:nvPr>
            <p:ph type="dt" sz="half" idx="10"/>
          </p:nvPr>
        </p:nvSpPr>
        <p:spPr/>
        <p:txBody>
          <a:bodyPr/>
          <a:lstStyle/>
          <a:p>
            <a:fld id="{73004C9D-55D0-456C-8B15-9A279F81C5C8}" type="datetimeFigureOut">
              <a:rPr kumimoji="1" lang="ja-JP" altLang="en-US" smtClean="0"/>
              <a:t>2023/8/29</a:t>
            </a:fld>
            <a:endParaRPr kumimoji="1" lang="ja-JP" altLang="en-US"/>
          </a:p>
        </p:txBody>
      </p:sp>
      <p:sp>
        <p:nvSpPr>
          <p:cNvPr id="5" name="フッター プレースホルダー 4">
            <a:extLst>
              <a:ext uri="{FF2B5EF4-FFF2-40B4-BE49-F238E27FC236}">
                <a16:creationId xmlns:a16="http://schemas.microsoft.com/office/drawing/2014/main" id="{0299A433-3A84-794C-9EB7-388AF1475F5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CEF874B-7AA1-7456-73A7-369BADFB80AB}"/>
              </a:ext>
            </a:extLst>
          </p:cNvPr>
          <p:cNvSpPr>
            <a:spLocks noGrp="1"/>
          </p:cNvSpPr>
          <p:nvPr>
            <p:ph type="sldNum" sz="quarter" idx="12"/>
          </p:nvPr>
        </p:nvSpPr>
        <p:spPr/>
        <p:txBody>
          <a:bodyPr/>
          <a:lstStyle/>
          <a:p>
            <a:fld id="{3E238442-A70D-42F5-9813-690206B274B6}" type="slidenum">
              <a:rPr kumimoji="1" lang="ja-JP" altLang="en-US" smtClean="0"/>
              <a:t>‹#›</a:t>
            </a:fld>
            <a:endParaRPr kumimoji="1" lang="ja-JP" altLang="en-US"/>
          </a:p>
        </p:txBody>
      </p:sp>
    </p:spTree>
    <p:extLst>
      <p:ext uri="{BB962C8B-B14F-4D97-AF65-F5344CB8AC3E}">
        <p14:creationId xmlns:p14="http://schemas.microsoft.com/office/powerpoint/2010/main" val="3655068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D274EC4-38EF-455F-ACCF-DD2ACB7044C7}" type="datetimeFigureOut">
              <a:rPr kumimoji="1" lang="ja-JP" altLang="en-US" smtClean="0"/>
              <a:t>2023/8/29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C7A15A6-C255-4595-998F-006EBA388226}" type="slidenum">
              <a:rPr kumimoji="1" lang="ja-JP" altLang="en-US" smtClean="0"/>
              <a:t>‹#›</a:t>
            </a:fld>
            <a:endParaRPr kumimoji="1" lang="ja-JP" altLang="en-US"/>
          </a:p>
        </p:txBody>
      </p:sp>
    </p:spTree>
    <p:extLst>
      <p:ext uri="{BB962C8B-B14F-4D97-AF65-F5344CB8AC3E}">
        <p14:creationId xmlns:p14="http://schemas.microsoft.com/office/powerpoint/2010/main" val="28237461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D274EC4-38EF-455F-ACCF-DD2ACB7044C7}" type="datetimeFigureOut">
              <a:rPr kumimoji="1" lang="ja-JP" altLang="en-US" smtClean="0"/>
              <a:t>2023/8/29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C7A15A6-C255-4595-998F-006EBA388226}" type="slidenum">
              <a:rPr kumimoji="1" lang="ja-JP" altLang="en-US" smtClean="0"/>
              <a:t>‹#›</a:t>
            </a:fld>
            <a:endParaRPr kumimoji="1" lang="ja-JP" altLang="en-US"/>
          </a:p>
        </p:txBody>
      </p:sp>
    </p:spTree>
    <p:extLst>
      <p:ext uri="{BB962C8B-B14F-4D97-AF65-F5344CB8AC3E}">
        <p14:creationId xmlns:p14="http://schemas.microsoft.com/office/powerpoint/2010/main" val="43830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17D055-0C82-28B3-0035-750879954E3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F8D045B-3C14-8D33-CE09-BAF4B77A536B}"/>
              </a:ext>
            </a:extLst>
          </p:cNvPr>
          <p:cNvSpPr>
            <a:spLocks noGrp="1"/>
          </p:cNvSpPr>
          <p:nvPr>
            <p:ph type="dt" sz="half" idx="10"/>
          </p:nvPr>
        </p:nvSpPr>
        <p:spPr/>
        <p:txBody>
          <a:bodyPr/>
          <a:lstStyle/>
          <a:p>
            <a:fld id="{E2462A0B-85DB-4772-841F-863FC5897A72}" type="datetime1">
              <a:rPr kumimoji="1" lang="ja-JP" altLang="en-US" smtClean="0"/>
              <a:t>2023/8/29</a:t>
            </a:fld>
            <a:endParaRPr kumimoji="1" lang="ja-JP" altLang="en-US"/>
          </a:p>
        </p:txBody>
      </p:sp>
      <p:sp>
        <p:nvSpPr>
          <p:cNvPr id="4" name="フッター プレースホルダー 3">
            <a:extLst>
              <a:ext uri="{FF2B5EF4-FFF2-40B4-BE49-F238E27FC236}">
                <a16:creationId xmlns:a16="http://schemas.microsoft.com/office/drawing/2014/main" id="{512AFC34-117D-4DB7-5FFA-84710B56BC2A}"/>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D630907-AF79-15BA-BC12-099DFA821411}"/>
              </a:ext>
            </a:extLst>
          </p:cNvPr>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32917099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D274EC4-38EF-455F-ACCF-DD2ACB7044C7}" type="datetimeFigureOut">
              <a:rPr kumimoji="1" lang="ja-JP" altLang="en-US" smtClean="0"/>
              <a:t>2023/8/29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C7A15A6-C255-4595-998F-006EBA388226}" type="slidenum">
              <a:rPr kumimoji="1" lang="ja-JP" altLang="en-US" smtClean="0"/>
              <a:t>‹#›</a:t>
            </a:fld>
            <a:endParaRPr kumimoji="1" lang="ja-JP" altLang="en-US"/>
          </a:p>
        </p:txBody>
      </p:sp>
    </p:spTree>
    <p:extLst>
      <p:ext uri="{BB962C8B-B14F-4D97-AF65-F5344CB8AC3E}">
        <p14:creationId xmlns:p14="http://schemas.microsoft.com/office/powerpoint/2010/main" val="2048177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D274EC4-38EF-455F-ACCF-DD2ACB7044C7}" type="datetimeFigureOut">
              <a:rPr kumimoji="1" lang="ja-JP" altLang="en-US" smtClean="0"/>
              <a:t>2023/8/29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C7A15A6-C255-4595-998F-006EBA388226}" type="slidenum">
              <a:rPr kumimoji="1" lang="ja-JP" altLang="en-US" smtClean="0"/>
              <a:t>‹#›</a:t>
            </a:fld>
            <a:endParaRPr kumimoji="1" lang="ja-JP" altLang="en-US"/>
          </a:p>
        </p:txBody>
      </p:sp>
    </p:spTree>
    <p:extLst>
      <p:ext uri="{BB962C8B-B14F-4D97-AF65-F5344CB8AC3E}">
        <p14:creationId xmlns:p14="http://schemas.microsoft.com/office/powerpoint/2010/main" val="33817553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D274EC4-38EF-455F-ACCF-DD2ACB7044C7}" type="datetimeFigureOut">
              <a:rPr kumimoji="1" lang="ja-JP" altLang="en-US" smtClean="0"/>
              <a:t>2023/8/29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C7A15A6-C255-4595-998F-006EBA388226}" type="slidenum">
              <a:rPr kumimoji="1" lang="ja-JP" altLang="en-US" smtClean="0"/>
              <a:t>‹#›</a:t>
            </a:fld>
            <a:endParaRPr kumimoji="1" lang="ja-JP" altLang="en-US"/>
          </a:p>
        </p:txBody>
      </p:sp>
    </p:spTree>
    <p:extLst>
      <p:ext uri="{BB962C8B-B14F-4D97-AF65-F5344CB8AC3E}">
        <p14:creationId xmlns:p14="http://schemas.microsoft.com/office/powerpoint/2010/main" val="722138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D274EC4-38EF-455F-ACCF-DD2ACB7044C7}" type="datetimeFigureOut">
              <a:rPr kumimoji="1" lang="ja-JP" altLang="en-US" smtClean="0"/>
              <a:t>2023/8/29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C7A15A6-C255-4595-998F-006EBA388226}" type="slidenum">
              <a:rPr kumimoji="1" lang="ja-JP" altLang="en-US" smtClean="0"/>
              <a:t>‹#›</a:t>
            </a:fld>
            <a:endParaRPr kumimoji="1" lang="ja-JP" altLang="en-US"/>
          </a:p>
        </p:txBody>
      </p:sp>
    </p:spTree>
    <p:extLst>
      <p:ext uri="{BB962C8B-B14F-4D97-AF65-F5344CB8AC3E}">
        <p14:creationId xmlns:p14="http://schemas.microsoft.com/office/powerpoint/2010/main" val="27570456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274EC4-38EF-455F-ACCF-DD2ACB7044C7}" type="datetimeFigureOut">
              <a:rPr kumimoji="1" lang="ja-JP" altLang="en-US" smtClean="0"/>
              <a:t>2023/8/29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C7A15A6-C255-4595-998F-006EBA388226}" type="slidenum">
              <a:rPr kumimoji="1" lang="ja-JP" altLang="en-US" smtClean="0"/>
              <a:t>‹#›</a:t>
            </a:fld>
            <a:endParaRPr kumimoji="1" lang="ja-JP" altLang="en-US"/>
          </a:p>
        </p:txBody>
      </p:sp>
    </p:spTree>
    <p:extLst>
      <p:ext uri="{BB962C8B-B14F-4D97-AF65-F5344CB8AC3E}">
        <p14:creationId xmlns:p14="http://schemas.microsoft.com/office/powerpoint/2010/main" val="21523397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D274EC4-38EF-455F-ACCF-DD2ACB7044C7}" type="datetimeFigureOut">
              <a:rPr kumimoji="1" lang="ja-JP" altLang="en-US" smtClean="0"/>
              <a:t>2023/8/29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C7A15A6-C255-4595-998F-006EBA388226}" type="slidenum">
              <a:rPr kumimoji="1" lang="ja-JP" altLang="en-US" smtClean="0"/>
              <a:t>‹#›</a:t>
            </a:fld>
            <a:endParaRPr kumimoji="1" lang="ja-JP" altLang="en-US"/>
          </a:p>
        </p:txBody>
      </p:sp>
    </p:spTree>
    <p:extLst>
      <p:ext uri="{BB962C8B-B14F-4D97-AF65-F5344CB8AC3E}">
        <p14:creationId xmlns:p14="http://schemas.microsoft.com/office/powerpoint/2010/main" val="3080878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D274EC4-38EF-455F-ACCF-DD2ACB7044C7}" type="datetimeFigureOut">
              <a:rPr kumimoji="1" lang="ja-JP" altLang="en-US" smtClean="0"/>
              <a:t>2023/8/29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C7A15A6-C255-4595-998F-006EBA388226}" type="slidenum">
              <a:rPr kumimoji="1" lang="ja-JP" altLang="en-US" smtClean="0"/>
              <a:t>‹#›</a:t>
            </a:fld>
            <a:endParaRPr kumimoji="1" lang="ja-JP" altLang="en-US"/>
          </a:p>
        </p:txBody>
      </p:sp>
    </p:spTree>
    <p:extLst>
      <p:ext uri="{BB962C8B-B14F-4D97-AF65-F5344CB8AC3E}">
        <p14:creationId xmlns:p14="http://schemas.microsoft.com/office/powerpoint/2010/main" val="27761472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D274EC4-38EF-455F-ACCF-DD2ACB7044C7}" type="datetimeFigureOut">
              <a:rPr kumimoji="1" lang="ja-JP" altLang="en-US" smtClean="0"/>
              <a:t>2023/8/29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C7A15A6-C255-4595-998F-006EBA388226}" type="slidenum">
              <a:rPr kumimoji="1" lang="ja-JP" altLang="en-US" smtClean="0"/>
              <a:t>‹#›</a:t>
            </a:fld>
            <a:endParaRPr kumimoji="1" lang="ja-JP" altLang="en-US"/>
          </a:p>
        </p:txBody>
      </p:sp>
    </p:spTree>
    <p:extLst>
      <p:ext uri="{BB962C8B-B14F-4D97-AF65-F5344CB8AC3E}">
        <p14:creationId xmlns:p14="http://schemas.microsoft.com/office/powerpoint/2010/main" val="2326380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D274EC4-38EF-455F-ACCF-DD2ACB7044C7}" type="datetimeFigureOut">
              <a:rPr kumimoji="1" lang="ja-JP" altLang="en-US" smtClean="0"/>
              <a:t>2023/8/29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C7A15A6-C255-4595-998F-006EBA388226}" type="slidenum">
              <a:rPr kumimoji="1" lang="ja-JP" altLang="en-US" smtClean="0"/>
              <a:t>‹#›</a:t>
            </a:fld>
            <a:endParaRPr kumimoji="1" lang="ja-JP" altLang="en-US"/>
          </a:p>
        </p:txBody>
      </p:sp>
    </p:spTree>
    <p:extLst>
      <p:ext uri="{BB962C8B-B14F-4D97-AF65-F5344CB8AC3E}">
        <p14:creationId xmlns:p14="http://schemas.microsoft.com/office/powerpoint/2010/main" val="13338599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796134"/>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BF0474D-C265-4208-AAC2-26185B6A4CF1}" type="datetime1">
              <a:rPr kumimoji="1" lang="ja-JP" altLang="en-US" smtClean="0"/>
              <a:t>2023/8/29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32117219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0"/>
            <a:ext cx="4038600" cy="4525963"/>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a:xfrm>
            <a:off x="685800" y="6248400"/>
            <a:ext cx="1905000" cy="457200"/>
          </a:xfrm>
          <a:prstGeom prst="rect">
            <a:avLst/>
          </a:prstGeom>
        </p:spPr>
        <p:txBody>
          <a:bodyPr/>
          <a:lstStyle>
            <a:lvl1pPr>
              <a:defRPr/>
            </a:lvl1pPr>
          </a:lstStyle>
          <a:p>
            <a:endParaRPr lang="en-US" altLang="ja-JP"/>
          </a:p>
        </p:txBody>
      </p:sp>
      <p:sp>
        <p:nvSpPr>
          <p:cNvPr id="6" name="フッター プレースホルダ 5"/>
          <p:cNvSpPr>
            <a:spLocks noGrp="1"/>
          </p:cNvSpPr>
          <p:nvPr>
            <p:ph type="ftr" sz="quarter" idx="11"/>
          </p:nvPr>
        </p:nvSpPr>
        <p:spPr>
          <a:xfrm>
            <a:off x="3124200" y="6248400"/>
            <a:ext cx="2895600" cy="457200"/>
          </a:xfrm>
          <a:prstGeom prst="rect">
            <a:avLst/>
          </a:prstGeom>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a:xfrm>
            <a:off x="6553200" y="6248400"/>
            <a:ext cx="1905000" cy="457200"/>
          </a:xfrm>
          <a:prstGeom prst="rect">
            <a:avLst/>
          </a:prstGeom>
        </p:spPr>
        <p:txBody>
          <a:bodyPr/>
          <a:lstStyle>
            <a:lvl1pPr>
              <a:defRPr/>
            </a:lvl1pPr>
          </a:lstStyle>
          <a:p>
            <a:fld id="{42DBECB8-1608-4BF2-9DD7-7A4B251968FC}" type="slidenum">
              <a:rPr lang="en-US" altLang="ja-JP"/>
              <a:pPr/>
              <a:t>‹#›</a:t>
            </a:fld>
            <a:endParaRPr lang="en-US" altLang="ja-JP"/>
          </a:p>
        </p:txBody>
      </p:sp>
    </p:spTree>
    <p:extLst>
      <p:ext uri="{BB962C8B-B14F-4D97-AF65-F5344CB8AC3E}">
        <p14:creationId xmlns:p14="http://schemas.microsoft.com/office/powerpoint/2010/main" val="8081456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2"/>
          <p:cNvSpPr>
            <a:spLocks noGrp="1"/>
          </p:cNvSpPr>
          <p:nvPr>
            <p:ph type="dt" sz="half" idx="10"/>
          </p:nvPr>
        </p:nvSpPr>
        <p:spPr>
          <a:xfrm>
            <a:off x="685800" y="6248400"/>
            <a:ext cx="1905000" cy="457200"/>
          </a:xfrm>
        </p:spPr>
        <p:txBody>
          <a:bodyPr/>
          <a:lstStyle>
            <a:lvl1pPr>
              <a:defRPr/>
            </a:lvl1pPr>
          </a:lstStyle>
          <a:p>
            <a:endParaRPr lang="en-US" altLang="ja-JP"/>
          </a:p>
        </p:txBody>
      </p:sp>
      <p:sp>
        <p:nvSpPr>
          <p:cNvPr id="4" name="フッター プレースホルダ 3"/>
          <p:cNvSpPr>
            <a:spLocks noGrp="1"/>
          </p:cNvSpPr>
          <p:nvPr>
            <p:ph type="ftr" sz="quarter" idx="11"/>
          </p:nvPr>
        </p:nvSpPr>
        <p:spPr>
          <a:xfrm>
            <a:off x="3124200" y="6248400"/>
            <a:ext cx="2895600" cy="457200"/>
          </a:xfrm>
        </p:spPr>
        <p:txBody>
          <a:bodyPr/>
          <a:lstStyle>
            <a:lvl1pPr>
              <a:defRPr/>
            </a:lvl1pPr>
          </a:lstStyle>
          <a:p>
            <a:endParaRPr lang="en-US" altLang="ja-JP"/>
          </a:p>
        </p:txBody>
      </p:sp>
      <p:sp>
        <p:nvSpPr>
          <p:cNvPr id="5" name="スライド番号プレースホルダ 4"/>
          <p:cNvSpPr>
            <a:spLocks noGrp="1"/>
          </p:cNvSpPr>
          <p:nvPr>
            <p:ph type="sldNum" sz="quarter" idx="12"/>
          </p:nvPr>
        </p:nvSpPr>
        <p:spPr>
          <a:xfrm>
            <a:off x="6553200" y="6248400"/>
            <a:ext cx="1905000" cy="457200"/>
          </a:xfrm>
        </p:spPr>
        <p:txBody>
          <a:bodyPr/>
          <a:lstStyle>
            <a:lvl1pPr>
              <a:defRPr/>
            </a:lvl1pPr>
          </a:lstStyle>
          <a:p>
            <a:fld id="{86FFE6A1-A89E-4BA1-A804-E511B7EDED09}" type="slidenum">
              <a:rPr lang="en-US" altLang="ja-JP"/>
              <a:pPr/>
              <a:t>‹#›</a:t>
            </a:fld>
            <a:endParaRPr lang="en-US" altLang="ja-JP"/>
          </a:p>
        </p:txBody>
      </p:sp>
    </p:spTree>
    <p:extLst>
      <p:ext uri="{BB962C8B-B14F-4D97-AF65-F5344CB8AC3E}">
        <p14:creationId xmlns:p14="http://schemas.microsoft.com/office/powerpoint/2010/main" val="16871550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43C59B-D095-5931-E2E6-0ADBBD3EEAAF}"/>
              </a:ext>
            </a:extLst>
          </p:cNvPr>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8326C474-F443-B3A9-0957-D1A6D9E788E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1B139757-44BC-0357-783F-C2B4B7828495}"/>
              </a:ext>
            </a:extLst>
          </p:cNvPr>
          <p:cNvSpPr>
            <a:spLocks noGrp="1"/>
          </p:cNvSpPr>
          <p:nvPr>
            <p:ph type="dt" sz="half" idx="10"/>
          </p:nvPr>
        </p:nvSpPr>
        <p:spPr/>
        <p:txBody>
          <a:bodyPr/>
          <a:lstStyle/>
          <a:p>
            <a:fld id="{58137EC0-C047-4237-B67D-2D6093EE9ED8}" type="datetimeFigureOut">
              <a:rPr kumimoji="1" lang="ja-JP" altLang="en-US" smtClean="0"/>
              <a:t>2023/8/29</a:t>
            </a:fld>
            <a:endParaRPr kumimoji="1" lang="ja-JP" altLang="en-US"/>
          </a:p>
        </p:txBody>
      </p:sp>
      <p:sp>
        <p:nvSpPr>
          <p:cNvPr id="5" name="フッター プレースホルダー 4">
            <a:extLst>
              <a:ext uri="{FF2B5EF4-FFF2-40B4-BE49-F238E27FC236}">
                <a16:creationId xmlns:a16="http://schemas.microsoft.com/office/drawing/2014/main" id="{79D9F151-17A0-7274-1044-04442D042CF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A4EEB38-DA9B-8ABF-8AD9-F602BBACDF28}"/>
              </a:ext>
            </a:extLst>
          </p:cNvPr>
          <p:cNvSpPr>
            <a:spLocks noGrp="1"/>
          </p:cNvSpPr>
          <p:nvPr>
            <p:ph type="sldNum" sz="quarter" idx="12"/>
          </p:nvPr>
        </p:nvSpPr>
        <p:spPr/>
        <p:txBody>
          <a:body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2173051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1F0646-4FA0-A375-044C-F736B60317F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0787A8C-DDD6-7082-8C2C-A2D3D30E1552}"/>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4A9C918-FED5-C11A-FB39-07D592DC6CE7}"/>
              </a:ext>
            </a:extLst>
          </p:cNvPr>
          <p:cNvSpPr>
            <a:spLocks noGrp="1"/>
          </p:cNvSpPr>
          <p:nvPr>
            <p:ph type="dt" sz="half" idx="10"/>
          </p:nvPr>
        </p:nvSpPr>
        <p:spPr/>
        <p:txBody>
          <a:bodyPr/>
          <a:lstStyle/>
          <a:p>
            <a:fld id="{58137EC0-C047-4237-B67D-2D6093EE9ED8}" type="datetimeFigureOut">
              <a:rPr kumimoji="1" lang="ja-JP" altLang="en-US" smtClean="0"/>
              <a:t>2023/8/29</a:t>
            </a:fld>
            <a:endParaRPr kumimoji="1" lang="ja-JP" altLang="en-US"/>
          </a:p>
        </p:txBody>
      </p:sp>
      <p:sp>
        <p:nvSpPr>
          <p:cNvPr id="5" name="フッター プレースホルダー 4">
            <a:extLst>
              <a:ext uri="{FF2B5EF4-FFF2-40B4-BE49-F238E27FC236}">
                <a16:creationId xmlns:a16="http://schemas.microsoft.com/office/drawing/2014/main" id="{BB209A9A-88DE-798D-3191-7A8BCB03F58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B81135D-8AE0-32E9-C651-D0EB8E87C44E}"/>
              </a:ext>
            </a:extLst>
          </p:cNvPr>
          <p:cNvSpPr>
            <a:spLocks noGrp="1"/>
          </p:cNvSpPr>
          <p:nvPr>
            <p:ph type="sldNum" sz="quarter" idx="12"/>
          </p:nvPr>
        </p:nvSpPr>
        <p:spPr/>
        <p:txBody>
          <a:body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28108457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077592-D56C-F0C0-A39C-DBC554A5844D}"/>
              </a:ext>
            </a:extLst>
          </p:cNvPr>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8F952E7-9D59-FEAA-1DDD-EFB0D273BF5D}"/>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D9408CC-2FE3-896D-ABCC-266449EF9FFD}"/>
              </a:ext>
            </a:extLst>
          </p:cNvPr>
          <p:cNvSpPr>
            <a:spLocks noGrp="1"/>
          </p:cNvSpPr>
          <p:nvPr>
            <p:ph type="dt" sz="half" idx="10"/>
          </p:nvPr>
        </p:nvSpPr>
        <p:spPr/>
        <p:txBody>
          <a:bodyPr/>
          <a:lstStyle/>
          <a:p>
            <a:fld id="{58137EC0-C047-4237-B67D-2D6093EE9ED8}" type="datetimeFigureOut">
              <a:rPr kumimoji="1" lang="ja-JP" altLang="en-US" smtClean="0"/>
              <a:t>2023/8/29</a:t>
            </a:fld>
            <a:endParaRPr kumimoji="1" lang="ja-JP" altLang="en-US"/>
          </a:p>
        </p:txBody>
      </p:sp>
      <p:sp>
        <p:nvSpPr>
          <p:cNvPr id="5" name="フッター プレースホルダー 4">
            <a:extLst>
              <a:ext uri="{FF2B5EF4-FFF2-40B4-BE49-F238E27FC236}">
                <a16:creationId xmlns:a16="http://schemas.microsoft.com/office/drawing/2014/main" id="{9D3E603D-69BF-49D0-767A-926E3796F0C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04C3CAC-C34E-D334-BFB3-4129E097CD6F}"/>
              </a:ext>
            </a:extLst>
          </p:cNvPr>
          <p:cNvSpPr>
            <a:spLocks noGrp="1"/>
          </p:cNvSpPr>
          <p:nvPr>
            <p:ph type="sldNum" sz="quarter" idx="12"/>
          </p:nvPr>
        </p:nvSpPr>
        <p:spPr/>
        <p:txBody>
          <a:body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36469376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87B50B-374A-D32D-E789-0307A3EF2B1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1C4CDFB-6457-B513-4994-05698DB1A5BA}"/>
              </a:ext>
            </a:extLst>
          </p:cNvPr>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1AD615B7-7313-A28B-97B7-3D0E335D8479}"/>
              </a:ext>
            </a:extLst>
          </p:cNvPr>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37FB942E-1549-3BA7-119C-39AA2444466E}"/>
              </a:ext>
            </a:extLst>
          </p:cNvPr>
          <p:cNvSpPr>
            <a:spLocks noGrp="1"/>
          </p:cNvSpPr>
          <p:nvPr>
            <p:ph type="dt" sz="half" idx="10"/>
          </p:nvPr>
        </p:nvSpPr>
        <p:spPr/>
        <p:txBody>
          <a:bodyPr/>
          <a:lstStyle/>
          <a:p>
            <a:fld id="{58137EC0-C047-4237-B67D-2D6093EE9ED8}" type="datetimeFigureOut">
              <a:rPr kumimoji="1" lang="ja-JP" altLang="en-US" smtClean="0"/>
              <a:t>2023/8/29</a:t>
            </a:fld>
            <a:endParaRPr kumimoji="1" lang="ja-JP" altLang="en-US"/>
          </a:p>
        </p:txBody>
      </p:sp>
      <p:sp>
        <p:nvSpPr>
          <p:cNvPr id="6" name="フッター プレースホルダー 5">
            <a:extLst>
              <a:ext uri="{FF2B5EF4-FFF2-40B4-BE49-F238E27FC236}">
                <a16:creationId xmlns:a16="http://schemas.microsoft.com/office/drawing/2014/main" id="{02A6F4A4-8ECE-540B-A532-B233BAD285E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0CB9EEA-A0CF-A908-8981-529C7DD2B84C}"/>
              </a:ext>
            </a:extLst>
          </p:cNvPr>
          <p:cNvSpPr>
            <a:spLocks noGrp="1"/>
          </p:cNvSpPr>
          <p:nvPr>
            <p:ph type="sldNum" sz="quarter" idx="12"/>
          </p:nvPr>
        </p:nvSpPr>
        <p:spPr/>
        <p:txBody>
          <a:body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520283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7EB4815-CA4A-EEAE-10BA-DA84083FFBD4}"/>
              </a:ext>
            </a:extLst>
          </p:cNvPr>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DB616B5-14EC-F0C5-F8BC-F3E10905AC9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A7767BC7-B535-4DB2-C5E3-8247120F016A}"/>
              </a:ext>
            </a:extLst>
          </p:cNvPr>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4181C4B-4766-1066-8E64-DB07D700C5A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F6F635F-7885-C76A-0DDD-D75D8E3A3ADD}"/>
              </a:ext>
            </a:extLst>
          </p:cNvPr>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CE884BF5-8532-553C-7D93-453082B124F2}"/>
              </a:ext>
            </a:extLst>
          </p:cNvPr>
          <p:cNvSpPr>
            <a:spLocks noGrp="1"/>
          </p:cNvSpPr>
          <p:nvPr>
            <p:ph type="dt" sz="half" idx="10"/>
          </p:nvPr>
        </p:nvSpPr>
        <p:spPr/>
        <p:txBody>
          <a:bodyPr/>
          <a:lstStyle/>
          <a:p>
            <a:fld id="{58137EC0-C047-4237-B67D-2D6093EE9ED8}" type="datetimeFigureOut">
              <a:rPr kumimoji="1" lang="ja-JP" altLang="en-US" smtClean="0"/>
              <a:t>2023/8/29</a:t>
            </a:fld>
            <a:endParaRPr kumimoji="1" lang="ja-JP" altLang="en-US"/>
          </a:p>
        </p:txBody>
      </p:sp>
      <p:sp>
        <p:nvSpPr>
          <p:cNvPr id="8" name="フッター プレースホルダー 7">
            <a:extLst>
              <a:ext uri="{FF2B5EF4-FFF2-40B4-BE49-F238E27FC236}">
                <a16:creationId xmlns:a16="http://schemas.microsoft.com/office/drawing/2014/main" id="{7B973E7B-1A8F-0FC4-32E5-98B42DDBFBB9}"/>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43523E0-4FA4-0207-9A01-8360158222F4}"/>
              </a:ext>
            </a:extLst>
          </p:cNvPr>
          <p:cNvSpPr>
            <a:spLocks noGrp="1"/>
          </p:cNvSpPr>
          <p:nvPr>
            <p:ph type="sldNum" sz="quarter" idx="12"/>
          </p:nvPr>
        </p:nvSpPr>
        <p:spPr/>
        <p:txBody>
          <a:body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14666880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48CFF5-A8E3-767D-0F3F-8C18DB9B582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2F6BC5E0-5AD6-21A4-E9E5-C7EF9333DAE3}"/>
              </a:ext>
            </a:extLst>
          </p:cNvPr>
          <p:cNvSpPr>
            <a:spLocks noGrp="1"/>
          </p:cNvSpPr>
          <p:nvPr>
            <p:ph type="dt" sz="half" idx="10"/>
          </p:nvPr>
        </p:nvSpPr>
        <p:spPr/>
        <p:txBody>
          <a:bodyPr/>
          <a:lstStyle/>
          <a:p>
            <a:fld id="{58137EC0-C047-4237-B67D-2D6093EE9ED8}" type="datetimeFigureOut">
              <a:rPr kumimoji="1" lang="ja-JP" altLang="en-US" smtClean="0"/>
              <a:t>2023/8/29</a:t>
            </a:fld>
            <a:endParaRPr kumimoji="1" lang="ja-JP" altLang="en-US"/>
          </a:p>
        </p:txBody>
      </p:sp>
      <p:sp>
        <p:nvSpPr>
          <p:cNvPr id="4" name="フッター プレースホルダー 3">
            <a:extLst>
              <a:ext uri="{FF2B5EF4-FFF2-40B4-BE49-F238E27FC236}">
                <a16:creationId xmlns:a16="http://schemas.microsoft.com/office/drawing/2014/main" id="{57C773B0-89E9-CCF2-7CD0-CA9A2CBAD7F1}"/>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0547A3D-78ED-0FCE-3958-A9042D692DAB}"/>
              </a:ext>
            </a:extLst>
          </p:cNvPr>
          <p:cNvSpPr>
            <a:spLocks noGrp="1"/>
          </p:cNvSpPr>
          <p:nvPr>
            <p:ph type="sldNum" sz="quarter" idx="12"/>
          </p:nvPr>
        </p:nvSpPr>
        <p:spPr/>
        <p:txBody>
          <a:body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24399463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D078D366-077E-9977-BD78-6F536601ACEA}"/>
              </a:ext>
            </a:extLst>
          </p:cNvPr>
          <p:cNvSpPr>
            <a:spLocks noGrp="1"/>
          </p:cNvSpPr>
          <p:nvPr>
            <p:ph type="dt" sz="half" idx="10"/>
          </p:nvPr>
        </p:nvSpPr>
        <p:spPr/>
        <p:txBody>
          <a:bodyPr/>
          <a:lstStyle/>
          <a:p>
            <a:fld id="{58137EC0-C047-4237-B67D-2D6093EE9ED8}" type="datetimeFigureOut">
              <a:rPr kumimoji="1" lang="ja-JP" altLang="en-US" smtClean="0"/>
              <a:t>2023/8/29</a:t>
            </a:fld>
            <a:endParaRPr kumimoji="1" lang="ja-JP" altLang="en-US"/>
          </a:p>
        </p:txBody>
      </p:sp>
      <p:sp>
        <p:nvSpPr>
          <p:cNvPr id="3" name="フッター プレースホルダー 2">
            <a:extLst>
              <a:ext uri="{FF2B5EF4-FFF2-40B4-BE49-F238E27FC236}">
                <a16:creationId xmlns:a16="http://schemas.microsoft.com/office/drawing/2014/main" id="{FA9F311F-D3C4-B815-B92A-819EB876E46F}"/>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F218129-6401-5FA6-22CA-9595D88E5886}"/>
              </a:ext>
            </a:extLst>
          </p:cNvPr>
          <p:cNvSpPr>
            <a:spLocks noGrp="1"/>
          </p:cNvSpPr>
          <p:nvPr>
            <p:ph type="sldNum" sz="quarter" idx="12"/>
          </p:nvPr>
        </p:nvSpPr>
        <p:spPr/>
        <p:txBody>
          <a:body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18095513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551AB6-D20F-6AAE-21CF-BABA28E88FC6}"/>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72180B6-7E65-CE0E-8CC1-35A584FE3F4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11D6D82B-0190-FC98-3966-2634805374F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80F2D09-AD7A-0FAB-DD21-79239AAB3F46}"/>
              </a:ext>
            </a:extLst>
          </p:cNvPr>
          <p:cNvSpPr>
            <a:spLocks noGrp="1"/>
          </p:cNvSpPr>
          <p:nvPr>
            <p:ph type="dt" sz="half" idx="10"/>
          </p:nvPr>
        </p:nvSpPr>
        <p:spPr/>
        <p:txBody>
          <a:bodyPr/>
          <a:lstStyle/>
          <a:p>
            <a:fld id="{58137EC0-C047-4237-B67D-2D6093EE9ED8}" type="datetimeFigureOut">
              <a:rPr kumimoji="1" lang="ja-JP" altLang="en-US" smtClean="0"/>
              <a:t>2023/8/29</a:t>
            </a:fld>
            <a:endParaRPr kumimoji="1" lang="ja-JP" altLang="en-US"/>
          </a:p>
        </p:txBody>
      </p:sp>
      <p:sp>
        <p:nvSpPr>
          <p:cNvPr id="6" name="フッター プレースホルダー 5">
            <a:extLst>
              <a:ext uri="{FF2B5EF4-FFF2-40B4-BE49-F238E27FC236}">
                <a16:creationId xmlns:a16="http://schemas.microsoft.com/office/drawing/2014/main" id="{496F896A-5533-CBE8-D443-2D84A45A68C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5F15150-1175-16F8-C83D-8BF546893C40}"/>
              </a:ext>
            </a:extLst>
          </p:cNvPr>
          <p:cNvSpPr>
            <a:spLocks noGrp="1"/>
          </p:cNvSpPr>
          <p:nvPr>
            <p:ph type="sldNum" sz="quarter" idx="12"/>
          </p:nvPr>
        </p:nvSpPr>
        <p:spPr/>
        <p:txBody>
          <a:body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818733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36FBB22-EAC5-4037-AF18-6E90426FD5E2}" type="datetime1">
              <a:rPr kumimoji="1" lang="ja-JP" altLang="en-US" smtClean="0"/>
              <a:t>2023/8/29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28044296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B8B7B5-B374-BC84-750A-AA3C65C5122A}"/>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D5AA16F-302F-EE97-926C-6DB16DE289E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0FCA337-8A9E-BF6D-E458-5EE78A87D75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64AE0A3-0733-B81C-7AAD-84561D666147}"/>
              </a:ext>
            </a:extLst>
          </p:cNvPr>
          <p:cNvSpPr>
            <a:spLocks noGrp="1"/>
          </p:cNvSpPr>
          <p:nvPr>
            <p:ph type="dt" sz="half" idx="10"/>
          </p:nvPr>
        </p:nvSpPr>
        <p:spPr/>
        <p:txBody>
          <a:bodyPr/>
          <a:lstStyle/>
          <a:p>
            <a:fld id="{58137EC0-C047-4237-B67D-2D6093EE9ED8}" type="datetimeFigureOut">
              <a:rPr kumimoji="1" lang="ja-JP" altLang="en-US" smtClean="0"/>
              <a:t>2023/8/29</a:t>
            </a:fld>
            <a:endParaRPr kumimoji="1" lang="ja-JP" altLang="en-US"/>
          </a:p>
        </p:txBody>
      </p:sp>
      <p:sp>
        <p:nvSpPr>
          <p:cNvPr id="6" name="フッター プレースホルダー 5">
            <a:extLst>
              <a:ext uri="{FF2B5EF4-FFF2-40B4-BE49-F238E27FC236}">
                <a16:creationId xmlns:a16="http://schemas.microsoft.com/office/drawing/2014/main" id="{9394764D-080A-2DB9-0FAF-BF855828D9B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4A28437-050D-02F6-5251-147231E032B0}"/>
              </a:ext>
            </a:extLst>
          </p:cNvPr>
          <p:cNvSpPr>
            <a:spLocks noGrp="1"/>
          </p:cNvSpPr>
          <p:nvPr>
            <p:ph type="sldNum" sz="quarter" idx="12"/>
          </p:nvPr>
        </p:nvSpPr>
        <p:spPr/>
        <p:txBody>
          <a:body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11067755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AE8AA5-4513-3357-B452-A4C7209F1F09}"/>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711D970-2252-97AE-A8F9-2A29183013B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90D016B-BDA8-CA50-1860-87CEC6839D9C}"/>
              </a:ext>
            </a:extLst>
          </p:cNvPr>
          <p:cNvSpPr>
            <a:spLocks noGrp="1"/>
          </p:cNvSpPr>
          <p:nvPr>
            <p:ph type="dt" sz="half" idx="10"/>
          </p:nvPr>
        </p:nvSpPr>
        <p:spPr/>
        <p:txBody>
          <a:bodyPr/>
          <a:lstStyle/>
          <a:p>
            <a:fld id="{58137EC0-C047-4237-B67D-2D6093EE9ED8}" type="datetimeFigureOut">
              <a:rPr kumimoji="1" lang="ja-JP" altLang="en-US" smtClean="0"/>
              <a:t>2023/8/29</a:t>
            </a:fld>
            <a:endParaRPr kumimoji="1" lang="ja-JP" altLang="en-US"/>
          </a:p>
        </p:txBody>
      </p:sp>
      <p:sp>
        <p:nvSpPr>
          <p:cNvPr id="5" name="フッター プレースホルダー 4">
            <a:extLst>
              <a:ext uri="{FF2B5EF4-FFF2-40B4-BE49-F238E27FC236}">
                <a16:creationId xmlns:a16="http://schemas.microsoft.com/office/drawing/2014/main" id="{733406F6-FF1B-EECB-9936-333CF166C8C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3D840AA-499A-52B3-59A3-368D3C51B77C}"/>
              </a:ext>
            </a:extLst>
          </p:cNvPr>
          <p:cNvSpPr>
            <a:spLocks noGrp="1"/>
          </p:cNvSpPr>
          <p:nvPr>
            <p:ph type="sldNum" sz="quarter" idx="12"/>
          </p:nvPr>
        </p:nvSpPr>
        <p:spPr/>
        <p:txBody>
          <a:body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9378917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6D3ACC0D-3875-AD7C-8E55-92D2084383CD}"/>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6BD2EA8-A231-4291-CE9D-B50718AF4F80}"/>
              </a:ext>
            </a:extLst>
          </p:cNvPr>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5E6F618-4C63-0D81-15D9-6B6F2585763E}"/>
              </a:ext>
            </a:extLst>
          </p:cNvPr>
          <p:cNvSpPr>
            <a:spLocks noGrp="1"/>
          </p:cNvSpPr>
          <p:nvPr>
            <p:ph type="dt" sz="half" idx="10"/>
          </p:nvPr>
        </p:nvSpPr>
        <p:spPr/>
        <p:txBody>
          <a:bodyPr/>
          <a:lstStyle/>
          <a:p>
            <a:fld id="{58137EC0-C047-4237-B67D-2D6093EE9ED8}" type="datetimeFigureOut">
              <a:rPr kumimoji="1" lang="ja-JP" altLang="en-US" smtClean="0"/>
              <a:t>2023/8/29</a:t>
            </a:fld>
            <a:endParaRPr kumimoji="1" lang="ja-JP" altLang="en-US"/>
          </a:p>
        </p:txBody>
      </p:sp>
      <p:sp>
        <p:nvSpPr>
          <p:cNvPr id="5" name="フッター プレースホルダー 4">
            <a:extLst>
              <a:ext uri="{FF2B5EF4-FFF2-40B4-BE49-F238E27FC236}">
                <a16:creationId xmlns:a16="http://schemas.microsoft.com/office/drawing/2014/main" id="{5D71A3A8-6360-B365-214E-E602E098D6D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8767D7F-FEB0-13BD-1B71-C822DD4727A2}"/>
              </a:ext>
            </a:extLst>
          </p:cNvPr>
          <p:cNvSpPr>
            <a:spLocks noGrp="1"/>
          </p:cNvSpPr>
          <p:nvPr>
            <p:ph type="sldNum" sz="quarter" idx="12"/>
          </p:nvPr>
        </p:nvSpPr>
        <p:spPr/>
        <p:txBody>
          <a:body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23649306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090EEE-B34E-1E88-F707-DB4BF582ED52}"/>
              </a:ext>
            </a:extLst>
          </p:cNvPr>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5BB9382C-8E2E-4556-86F3-84EB46B1D9DE}"/>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72003CF-7F89-2849-4567-D82C573F43D0}"/>
              </a:ext>
            </a:extLst>
          </p:cNvPr>
          <p:cNvSpPr>
            <a:spLocks noGrp="1"/>
          </p:cNvSpPr>
          <p:nvPr>
            <p:ph type="dt" sz="half" idx="10"/>
          </p:nvPr>
        </p:nvSpPr>
        <p:spPr/>
        <p:txBody>
          <a:bodyPr/>
          <a:lstStyle/>
          <a:p>
            <a:fld id="{6C37AF1F-629E-48F6-9841-DB472E50208D}" type="datetimeFigureOut">
              <a:rPr kumimoji="1" lang="ja-JP" altLang="en-US" smtClean="0"/>
              <a:t>2023/8/29</a:t>
            </a:fld>
            <a:endParaRPr kumimoji="1" lang="ja-JP" altLang="en-US"/>
          </a:p>
        </p:txBody>
      </p:sp>
      <p:sp>
        <p:nvSpPr>
          <p:cNvPr id="5" name="フッター プレースホルダー 4">
            <a:extLst>
              <a:ext uri="{FF2B5EF4-FFF2-40B4-BE49-F238E27FC236}">
                <a16:creationId xmlns:a16="http://schemas.microsoft.com/office/drawing/2014/main" id="{2060AD0B-8C4D-A52E-56CF-2701D93F0C0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4E829C7-5794-F45C-29B8-30C73C73FA42}"/>
              </a:ext>
            </a:extLst>
          </p:cNvPr>
          <p:cNvSpPr>
            <a:spLocks noGrp="1"/>
          </p:cNvSpPr>
          <p:nvPr>
            <p:ph type="sldNum" sz="quarter" idx="12"/>
          </p:nvPr>
        </p:nvSpPr>
        <p:spPr/>
        <p:txBody>
          <a:bodyPr/>
          <a:lstStyle/>
          <a:p>
            <a:fld id="{07DB1A98-9654-4FEF-9AEB-D45AFED3BA27}" type="slidenum">
              <a:rPr kumimoji="1" lang="ja-JP" altLang="en-US" smtClean="0"/>
              <a:t>‹#›</a:t>
            </a:fld>
            <a:endParaRPr kumimoji="1" lang="ja-JP" altLang="en-US"/>
          </a:p>
        </p:txBody>
      </p:sp>
    </p:spTree>
    <p:extLst>
      <p:ext uri="{BB962C8B-B14F-4D97-AF65-F5344CB8AC3E}">
        <p14:creationId xmlns:p14="http://schemas.microsoft.com/office/powerpoint/2010/main" val="38212390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08987A-28F6-3076-3A34-C0EB6971FAF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8541F3E-2440-4A85-83FC-61987E2A90FF}"/>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0E9D785-038F-67AA-C533-B44E96E97CBD}"/>
              </a:ext>
            </a:extLst>
          </p:cNvPr>
          <p:cNvSpPr>
            <a:spLocks noGrp="1"/>
          </p:cNvSpPr>
          <p:nvPr>
            <p:ph type="dt" sz="half" idx="10"/>
          </p:nvPr>
        </p:nvSpPr>
        <p:spPr/>
        <p:txBody>
          <a:bodyPr/>
          <a:lstStyle/>
          <a:p>
            <a:fld id="{6C37AF1F-629E-48F6-9841-DB472E50208D}" type="datetimeFigureOut">
              <a:rPr kumimoji="1" lang="ja-JP" altLang="en-US" smtClean="0"/>
              <a:t>2023/8/29</a:t>
            </a:fld>
            <a:endParaRPr kumimoji="1" lang="ja-JP" altLang="en-US"/>
          </a:p>
        </p:txBody>
      </p:sp>
      <p:sp>
        <p:nvSpPr>
          <p:cNvPr id="5" name="フッター プレースホルダー 4">
            <a:extLst>
              <a:ext uri="{FF2B5EF4-FFF2-40B4-BE49-F238E27FC236}">
                <a16:creationId xmlns:a16="http://schemas.microsoft.com/office/drawing/2014/main" id="{15B2723E-C2EC-C300-384A-820FABCBCA5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7C1FD84-806B-CD76-67E3-397C99B3B448}"/>
              </a:ext>
            </a:extLst>
          </p:cNvPr>
          <p:cNvSpPr>
            <a:spLocks noGrp="1"/>
          </p:cNvSpPr>
          <p:nvPr>
            <p:ph type="sldNum" sz="quarter" idx="12"/>
          </p:nvPr>
        </p:nvSpPr>
        <p:spPr/>
        <p:txBody>
          <a:bodyPr/>
          <a:lstStyle/>
          <a:p>
            <a:fld id="{07DB1A98-9654-4FEF-9AEB-D45AFED3BA27}" type="slidenum">
              <a:rPr kumimoji="1" lang="ja-JP" altLang="en-US" smtClean="0"/>
              <a:t>‹#›</a:t>
            </a:fld>
            <a:endParaRPr kumimoji="1" lang="ja-JP" altLang="en-US"/>
          </a:p>
        </p:txBody>
      </p:sp>
    </p:spTree>
    <p:extLst>
      <p:ext uri="{BB962C8B-B14F-4D97-AF65-F5344CB8AC3E}">
        <p14:creationId xmlns:p14="http://schemas.microsoft.com/office/powerpoint/2010/main" val="41014939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A07E9C-11BF-3C5E-218C-40F2B031307B}"/>
              </a:ext>
            </a:extLst>
          </p:cNvPr>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C36ACD1-93C8-632D-41AE-E46FE821108D}"/>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D5D08B53-EA8E-5A4E-FA00-6F4489322635}"/>
              </a:ext>
            </a:extLst>
          </p:cNvPr>
          <p:cNvSpPr>
            <a:spLocks noGrp="1"/>
          </p:cNvSpPr>
          <p:nvPr>
            <p:ph type="dt" sz="half" idx="10"/>
          </p:nvPr>
        </p:nvSpPr>
        <p:spPr/>
        <p:txBody>
          <a:bodyPr/>
          <a:lstStyle/>
          <a:p>
            <a:fld id="{6C37AF1F-629E-48F6-9841-DB472E50208D}" type="datetimeFigureOut">
              <a:rPr kumimoji="1" lang="ja-JP" altLang="en-US" smtClean="0"/>
              <a:t>2023/8/29</a:t>
            </a:fld>
            <a:endParaRPr kumimoji="1" lang="ja-JP" altLang="en-US"/>
          </a:p>
        </p:txBody>
      </p:sp>
      <p:sp>
        <p:nvSpPr>
          <p:cNvPr id="5" name="フッター プレースホルダー 4">
            <a:extLst>
              <a:ext uri="{FF2B5EF4-FFF2-40B4-BE49-F238E27FC236}">
                <a16:creationId xmlns:a16="http://schemas.microsoft.com/office/drawing/2014/main" id="{15F676E9-1B2C-9531-DCFB-403B6FE8435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995B51C-6C02-70EB-1A46-2ABE39C1950D}"/>
              </a:ext>
            </a:extLst>
          </p:cNvPr>
          <p:cNvSpPr>
            <a:spLocks noGrp="1"/>
          </p:cNvSpPr>
          <p:nvPr>
            <p:ph type="sldNum" sz="quarter" idx="12"/>
          </p:nvPr>
        </p:nvSpPr>
        <p:spPr/>
        <p:txBody>
          <a:bodyPr/>
          <a:lstStyle/>
          <a:p>
            <a:fld id="{07DB1A98-9654-4FEF-9AEB-D45AFED3BA27}" type="slidenum">
              <a:rPr kumimoji="1" lang="ja-JP" altLang="en-US" smtClean="0"/>
              <a:t>‹#›</a:t>
            </a:fld>
            <a:endParaRPr kumimoji="1" lang="ja-JP" altLang="en-US"/>
          </a:p>
        </p:txBody>
      </p:sp>
    </p:spTree>
    <p:extLst>
      <p:ext uri="{BB962C8B-B14F-4D97-AF65-F5344CB8AC3E}">
        <p14:creationId xmlns:p14="http://schemas.microsoft.com/office/powerpoint/2010/main" val="23655189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30D635-2B77-8015-0899-ADE5C6E01BD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387227B-2499-3BB7-01D0-329E0863923E}"/>
              </a:ext>
            </a:extLst>
          </p:cNvPr>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23D45B7-1AA4-672E-160F-3093399FCA25}"/>
              </a:ext>
            </a:extLst>
          </p:cNvPr>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D75F766-349D-5A58-89F1-0EE650BA014F}"/>
              </a:ext>
            </a:extLst>
          </p:cNvPr>
          <p:cNvSpPr>
            <a:spLocks noGrp="1"/>
          </p:cNvSpPr>
          <p:nvPr>
            <p:ph type="dt" sz="half" idx="10"/>
          </p:nvPr>
        </p:nvSpPr>
        <p:spPr/>
        <p:txBody>
          <a:bodyPr/>
          <a:lstStyle/>
          <a:p>
            <a:fld id="{6C37AF1F-629E-48F6-9841-DB472E50208D}" type="datetimeFigureOut">
              <a:rPr kumimoji="1" lang="ja-JP" altLang="en-US" smtClean="0"/>
              <a:t>2023/8/29</a:t>
            </a:fld>
            <a:endParaRPr kumimoji="1" lang="ja-JP" altLang="en-US"/>
          </a:p>
        </p:txBody>
      </p:sp>
      <p:sp>
        <p:nvSpPr>
          <p:cNvPr id="6" name="フッター プレースホルダー 5">
            <a:extLst>
              <a:ext uri="{FF2B5EF4-FFF2-40B4-BE49-F238E27FC236}">
                <a16:creationId xmlns:a16="http://schemas.microsoft.com/office/drawing/2014/main" id="{21851237-C59E-D55A-6BCE-0D87820EB4C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17D435F-17A4-4C6E-09CC-06713F745E66}"/>
              </a:ext>
            </a:extLst>
          </p:cNvPr>
          <p:cNvSpPr>
            <a:spLocks noGrp="1"/>
          </p:cNvSpPr>
          <p:nvPr>
            <p:ph type="sldNum" sz="quarter" idx="12"/>
          </p:nvPr>
        </p:nvSpPr>
        <p:spPr/>
        <p:txBody>
          <a:bodyPr/>
          <a:lstStyle/>
          <a:p>
            <a:fld id="{07DB1A98-9654-4FEF-9AEB-D45AFED3BA27}" type="slidenum">
              <a:rPr kumimoji="1" lang="ja-JP" altLang="en-US" smtClean="0"/>
              <a:t>‹#›</a:t>
            </a:fld>
            <a:endParaRPr kumimoji="1" lang="ja-JP" altLang="en-US"/>
          </a:p>
        </p:txBody>
      </p:sp>
    </p:spTree>
    <p:extLst>
      <p:ext uri="{BB962C8B-B14F-4D97-AF65-F5344CB8AC3E}">
        <p14:creationId xmlns:p14="http://schemas.microsoft.com/office/powerpoint/2010/main" val="34493891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354C07-1D8C-EB15-6625-F776049907B3}"/>
              </a:ext>
            </a:extLst>
          </p:cNvPr>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398D68B-7110-DCD7-7DD1-67A108CFD407}"/>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48D77A9-8672-38F2-5AE8-A8188C4C7FCF}"/>
              </a:ext>
            </a:extLst>
          </p:cNvPr>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F5D0F02-3000-51E4-8EF4-0B05026E109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4008B203-8F3D-E8E2-EEF0-ABD751F25BB1}"/>
              </a:ext>
            </a:extLst>
          </p:cNvPr>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8DEED1A-83CC-3902-C34D-29C83B967A30}"/>
              </a:ext>
            </a:extLst>
          </p:cNvPr>
          <p:cNvSpPr>
            <a:spLocks noGrp="1"/>
          </p:cNvSpPr>
          <p:nvPr>
            <p:ph type="dt" sz="half" idx="10"/>
          </p:nvPr>
        </p:nvSpPr>
        <p:spPr/>
        <p:txBody>
          <a:bodyPr/>
          <a:lstStyle/>
          <a:p>
            <a:fld id="{6C37AF1F-629E-48F6-9841-DB472E50208D}" type="datetimeFigureOut">
              <a:rPr kumimoji="1" lang="ja-JP" altLang="en-US" smtClean="0"/>
              <a:t>2023/8/29</a:t>
            </a:fld>
            <a:endParaRPr kumimoji="1" lang="ja-JP" altLang="en-US"/>
          </a:p>
        </p:txBody>
      </p:sp>
      <p:sp>
        <p:nvSpPr>
          <p:cNvPr id="8" name="フッター プレースホルダー 7">
            <a:extLst>
              <a:ext uri="{FF2B5EF4-FFF2-40B4-BE49-F238E27FC236}">
                <a16:creationId xmlns:a16="http://schemas.microsoft.com/office/drawing/2014/main" id="{C9328A84-D581-AC6E-55D4-71B5268BB5FE}"/>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7CFCA64F-2863-2012-AB80-446A69F3E963}"/>
              </a:ext>
            </a:extLst>
          </p:cNvPr>
          <p:cNvSpPr>
            <a:spLocks noGrp="1"/>
          </p:cNvSpPr>
          <p:nvPr>
            <p:ph type="sldNum" sz="quarter" idx="12"/>
          </p:nvPr>
        </p:nvSpPr>
        <p:spPr/>
        <p:txBody>
          <a:bodyPr/>
          <a:lstStyle/>
          <a:p>
            <a:fld id="{07DB1A98-9654-4FEF-9AEB-D45AFED3BA27}" type="slidenum">
              <a:rPr kumimoji="1" lang="ja-JP" altLang="en-US" smtClean="0"/>
              <a:t>‹#›</a:t>
            </a:fld>
            <a:endParaRPr kumimoji="1" lang="ja-JP" altLang="en-US"/>
          </a:p>
        </p:txBody>
      </p:sp>
    </p:spTree>
    <p:extLst>
      <p:ext uri="{BB962C8B-B14F-4D97-AF65-F5344CB8AC3E}">
        <p14:creationId xmlns:p14="http://schemas.microsoft.com/office/powerpoint/2010/main" val="10821850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A44016-1885-63C9-023C-E12B0C4256D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3A4CECC6-2E26-7A0B-F806-B8BECF286CB7}"/>
              </a:ext>
            </a:extLst>
          </p:cNvPr>
          <p:cNvSpPr>
            <a:spLocks noGrp="1"/>
          </p:cNvSpPr>
          <p:nvPr>
            <p:ph type="dt" sz="half" idx="10"/>
          </p:nvPr>
        </p:nvSpPr>
        <p:spPr/>
        <p:txBody>
          <a:bodyPr/>
          <a:lstStyle/>
          <a:p>
            <a:fld id="{6C37AF1F-629E-48F6-9841-DB472E50208D}" type="datetimeFigureOut">
              <a:rPr kumimoji="1" lang="ja-JP" altLang="en-US" smtClean="0"/>
              <a:t>2023/8/29</a:t>
            </a:fld>
            <a:endParaRPr kumimoji="1" lang="ja-JP" altLang="en-US"/>
          </a:p>
        </p:txBody>
      </p:sp>
      <p:sp>
        <p:nvSpPr>
          <p:cNvPr id="4" name="フッター プレースホルダー 3">
            <a:extLst>
              <a:ext uri="{FF2B5EF4-FFF2-40B4-BE49-F238E27FC236}">
                <a16:creationId xmlns:a16="http://schemas.microsoft.com/office/drawing/2014/main" id="{9237700A-3C06-FB3C-4716-AB27FCBFEE7B}"/>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B85B245-3B53-183E-C826-53C0143FD300}"/>
              </a:ext>
            </a:extLst>
          </p:cNvPr>
          <p:cNvSpPr>
            <a:spLocks noGrp="1"/>
          </p:cNvSpPr>
          <p:nvPr>
            <p:ph type="sldNum" sz="quarter" idx="12"/>
          </p:nvPr>
        </p:nvSpPr>
        <p:spPr/>
        <p:txBody>
          <a:bodyPr/>
          <a:lstStyle/>
          <a:p>
            <a:fld id="{07DB1A98-9654-4FEF-9AEB-D45AFED3BA27}" type="slidenum">
              <a:rPr kumimoji="1" lang="ja-JP" altLang="en-US" smtClean="0"/>
              <a:t>‹#›</a:t>
            </a:fld>
            <a:endParaRPr kumimoji="1" lang="ja-JP" altLang="en-US"/>
          </a:p>
        </p:txBody>
      </p:sp>
    </p:spTree>
    <p:extLst>
      <p:ext uri="{BB962C8B-B14F-4D97-AF65-F5344CB8AC3E}">
        <p14:creationId xmlns:p14="http://schemas.microsoft.com/office/powerpoint/2010/main" val="24457990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B458882B-FA9B-862D-6C96-B4F19A2CD4CD}"/>
              </a:ext>
            </a:extLst>
          </p:cNvPr>
          <p:cNvSpPr>
            <a:spLocks noGrp="1"/>
          </p:cNvSpPr>
          <p:nvPr>
            <p:ph type="dt" sz="half" idx="10"/>
          </p:nvPr>
        </p:nvSpPr>
        <p:spPr/>
        <p:txBody>
          <a:bodyPr/>
          <a:lstStyle/>
          <a:p>
            <a:fld id="{6C37AF1F-629E-48F6-9841-DB472E50208D}" type="datetimeFigureOut">
              <a:rPr kumimoji="1" lang="ja-JP" altLang="en-US" smtClean="0"/>
              <a:t>2023/8/29</a:t>
            </a:fld>
            <a:endParaRPr kumimoji="1" lang="ja-JP" altLang="en-US"/>
          </a:p>
        </p:txBody>
      </p:sp>
      <p:sp>
        <p:nvSpPr>
          <p:cNvPr id="3" name="フッター プレースホルダー 2">
            <a:extLst>
              <a:ext uri="{FF2B5EF4-FFF2-40B4-BE49-F238E27FC236}">
                <a16:creationId xmlns:a16="http://schemas.microsoft.com/office/drawing/2014/main" id="{DFFB021C-420B-F70D-F31F-138C581A404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88BFB58-859F-53AE-78ED-CFB367F39356}"/>
              </a:ext>
            </a:extLst>
          </p:cNvPr>
          <p:cNvSpPr>
            <a:spLocks noGrp="1"/>
          </p:cNvSpPr>
          <p:nvPr>
            <p:ph type="sldNum" sz="quarter" idx="12"/>
          </p:nvPr>
        </p:nvSpPr>
        <p:spPr/>
        <p:txBody>
          <a:bodyPr/>
          <a:lstStyle/>
          <a:p>
            <a:fld id="{07DB1A98-9654-4FEF-9AEB-D45AFED3BA27}" type="slidenum">
              <a:rPr kumimoji="1" lang="ja-JP" altLang="en-US" smtClean="0"/>
              <a:t>‹#›</a:t>
            </a:fld>
            <a:endParaRPr kumimoji="1" lang="ja-JP" altLang="en-US"/>
          </a:p>
        </p:txBody>
      </p:sp>
    </p:spTree>
    <p:extLst>
      <p:ext uri="{BB962C8B-B14F-4D97-AF65-F5344CB8AC3E}">
        <p14:creationId xmlns:p14="http://schemas.microsoft.com/office/powerpoint/2010/main" val="878597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F038335-FFEF-4BD6-9B4F-285F4805E2D6}" type="datetime1">
              <a:rPr kumimoji="1" lang="ja-JP" altLang="en-US" smtClean="0"/>
              <a:t>2023/8/29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13988970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883AF3-2A36-C2E6-2E8C-9BBF65B659BC}"/>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CEF1F0B-DE3F-4EBB-4A7A-725BD42C4D4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9589E470-24A9-0D90-F0B0-76DDD54D0FB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04E1D88-BAF1-09A3-B3F8-0272863AA973}"/>
              </a:ext>
            </a:extLst>
          </p:cNvPr>
          <p:cNvSpPr>
            <a:spLocks noGrp="1"/>
          </p:cNvSpPr>
          <p:nvPr>
            <p:ph type="dt" sz="half" idx="10"/>
          </p:nvPr>
        </p:nvSpPr>
        <p:spPr/>
        <p:txBody>
          <a:bodyPr/>
          <a:lstStyle/>
          <a:p>
            <a:fld id="{6C37AF1F-629E-48F6-9841-DB472E50208D}" type="datetimeFigureOut">
              <a:rPr kumimoji="1" lang="ja-JP" altLang="en-US" smtClean="0"/>
              <a:t>2023/8/29</a:t>
            </a:fld>
            <a:endParaRPr kumimoji="1" lang="ja-JP" altLang="en-US"/>
          </a:p>
        </p:txBody>
      </p:sp>
      <p:sp>
        <p:nvSpPr>
          <p:cNvPr id="6" name="フッター プレースホルダー 5">
            <a:extLst>
              <a:ext uri="{FF2B5EF4-FFF2-40B4-BE49-F238E27FC236}">
                <a16:creationId xmlns:a16="http://schemas.microsoft.com/office/drawing/2014/main" id="{82FFF30F-AF4B-3709-ADFA-7610407CB1E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5AD03DA-AC26-2BA2-750C-E640B7F54890}"/>
              </a:ext>
            </a:extLst>
          </p:cNvPr>
          <p:cNvSpPr>
            <a:spLocks noGrp="1"/>
          </p:cNvSpPr>
          <p:nvPr>
            <p:ph type="sldNum" sz="quarter" idx="12"/>
          </p:nvPr>
        </p:nvSpPr>
        <p:spPr/>
        <p:txBody>
          <a:bodyPr/>
          <a:lstStyle/>
          <a:p>
            <a:fld id="{07DB1A98-9654-4FEF-9AEB-D45AFED3BA27}" type="slidenum">
              <a:rPr kumimoji="1" lang="ja-JP" altLang="en-US" smtClean="0"/>
              <a:t>‹#›</a:t>
            </a:fld>
            <a:endParaRPr kumimoji="1" lang="ja-JP" altLang="en-US"/>
          </a:p>
        </p:txBody>
      </p:sp>
    </p:spTree>
    <p:extLst>
      <p:ext uri="{BB962C8B-B14F-4D97-AF65-F5344CB8AC3E}">
        <p14:creationId xmlns:p14="http://schemas.microsoft.com/office/powerpoint/2010/main" val="40931589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230E89-8339-5535-EF8E-28FC5F9BCFFD}"/>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BF3838A9-78DD-3EA3-EDE7-4DC224186DA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C0AEB68-53E3-B4F6-B138-7F7D273E8FD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AE36D12-C547-C45B-7A74-CAF1FD99BA07}"/>
              </a:ext>
            </a:extLst>
          </p:cNvPr>
          <p:cNvSpPr>
            <a:spLocks noGrp="1"/>
          </p:cNvSpPr>
          <p:nvPr>
            <p:ph type="dt" sz="half" idx="10"/>
          </p:nvPr>
        </p:nvSpPr>
        <p:spPr/>
        <p:txBody>
          <a:bodyPr/>
          <a:lstStyle/>
          <a:p>
            <a:fld id="{6C37AF1F-629E-48F6-9841-DB472E50208D}" type="datetimeFigureOut">
              <a:rPr kumimoji="1" lang="ja-JP" altLang="en-US" smtClean="0"/>
              <a:t>2023/8/29</a:t>
            </a:fld>
            <a:endParaRPr kumimoji="1" lang="ja-JP" altLang="en-US"/>
          </a:p>
        </p:txBody>
      </p:sp>
      <p:sp>
        <p:nvSpPr>
          <p:cNvPr id="6" name="フッター プレースホルダー 5">
            <a:extLst>
              <a:ext uri="{FF2B5EF4-FFF2-40B4-BE49-F238E27FC236}">
                <a16:creationId xmlns:a16="http://schemas.microsoft.com/office/drawing/2014/main" id="{9B5E9F99-4CF9-BFB6-E636-C628BA35A76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6942F25-1CCC-78D6-3AA5-6D99C85E7627}"/>
              </a:ext>
            </a:extLst>
          </p:cNvPr>
          <p:cNvSpPr>
            <a:spLocks noGrp="1"/>
          </p:cNvSpPr>
          <p:nvPr>
            <p:ph type="sldNum" sz="quarter" idx="12"/>
          </p:nvPr>
        </p:nvSpPr>
        <p:spPr/>
        <p:txBody>
          <a:bodyPr/>
          <a:lstStyle/>
          <a:p>
            <a:fld id="{07DB1A98-9654-4FEF-9AEB-D45AFED3BA27}" type="slidenum">
              <a:rPr kumimoji="1" lang="ja-JP" altLang="en-US" smtClean="0"/>
              <a:t>‹#›</a:t>
            </a:fld>
            <a:endParaRPr kumimoji="1" lang="ja-JP" altLang="en-US"/>
          </a:p>
        </p:txBody>
      </p:sp>
    </p:spTree>
    <p:extLst>
      <p:ext uri="{BB962C8B-B14F-4D97-AF65-F5344CB8AC3E}">
        <p14:creationId xmlns:p14="http://schemas.microsoft.com/office/powerpoint/2010/main" val="16548921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A9D4B3-BBF5-4EA5-14D9-171F2DA2C9EA}"/>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6BE6FD6-9F7D-0B95-8DE9-8EE1D457BF4D}"/>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86D6CC6-F5A3-1AE8-7560-751361366BCF}"/>
              </a:ext>
            </a:extLst>
          </p:cNvPr>
          <p:cNvSpPr>
            <a:spLocks noGrp="1"/>
          </p:cNvSpPr>
          <p:nvPr>
            <p:ph type="dt" sz="half" idx="10"/>
          </p:nvPr>
        </p:nvSpPr>
        <p:spPr/>
        <p:txBody>
          <a:bodyPr/>
          <a:lstStyle/>
          <a:p>
            <a:fld id="{6C37AF1F-629E-48F6-9841-DB472E50208D}" type="datetimeFigureOut">
              <a:rPr kumimoji="1" lang="ja-JP" altLang="en-US" smtClean="0"/>
              <a:t>2023/8/29</a:t>
            </a:fld>
            <a:endParaRPr kumimoji="1" lang="ja-JP" altLang="en-US"/>
          </a:p>
        </p:txBody>
      </p:sp>
      <p:sp>
        <p:nvSpPr>
          <p:cNvPr id="5" name="フッター プレースホルダー 4">
            <a:extLst>
              <a:ext uri="{FF2B5EF4-FFF2-40B4-BE49-F238E27FC236}">
                <a16:creationId xmlns:a16="http://schemas.microsoft.com/office/drawing/2014/main" id="{D8AC0B5B-8E46-CF64-08C3-30F18C1087C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5E69560-B750-BCBE-6E9A-90ECB0E3035C}"/>
              </a:ext>
            </a:extLst>
          </p:cNvPr>
          <p:cNvSpPr>
            <a:spLocks noGrp="1"/>
          </p:cNvSpPr>
          <p:nvPr>
            <p:ph type="sldNum" sz="quarter" idx="12"/>
          </p:nvPr>
        </p:nvSpPr>
        <p:spPr/>
        <p:txBody>
          <a:bodyPr/>
          <a:lstStyle/>
          <a:p>
            <a:fld id="{07DB1A98-9654-4FEF-9AEB-D45AFED3BA27}" type="slidenum">
              <a:rPr kumimoji="1" lang="ja-JP" altLang="en-US" smtClean="0"/>
              <a:t>‹#›</a:t>
            </a:fld>
            <a:endParaRPr kumimoji="1" lang="ja-JP" altLang="en-US"/>
          </a:p>
        </p:txBody>
      </p:sp>
    </p:spTree>
    <p:extLst>
      <p:ext uri="{BB962C8B-B14F-4D97-AF65-F5344CB8AC3E}">
        <p14:creationId xmlns:p14="http://schemas.microsoft.com/office/powerpoint/2010/main" val="8490376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79656B7-FF55-2B1B-CF31-2ADA93D0E062}"/>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C189D94-4DEF-204A-CC24-90D64E07A969}"/>
              </a:ext>
            </a:extLst>
          </p:cNvPr>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BBCF494-F26C-8BE2-5CD5-8A6185F2605A}"/>
              </a:ext>
            </a:extLst>
          </p:cNvPr>
          <p:cNvSpPr>
            <a:spLocks noGrp="1"/>
          </p:cNvSpPr>
          <p:nvPr>
            <p:ph type="dt" sz="half" idx="10"/>
          </p:nvPr>
        </p:nvSpPr>
        <p:spPr/>
        <p:txBody>
          <a:bodyPr/>
          <a:lstStyle/>
          <a:p>
            <a:fld id="{6C37AF1F-629E-48F6-9841-DB472E50208D}" type="datetimeFigureOut">
              <a:rPr kumimoji="1" lang="ja-JP" altLang="en-US" smtClean="0"/>
              <a:t>2023/8/29</a:t>
            </a:fld>
            <a:endParaRPr kumimoji="1" lang="ja-JP" altLang="en-US"/>
          </a:p>
        </p:txBody>
      </p:sp>
      <p:sp>
        <p:nvSpPr>
          <p:cNvPr id="5" name="フッター プレースホルダー 4">
            <a:extLst>
              <a:ext uri="{FF2B5EF4-FFF2-40B4-BE49-F238E27FC236}">
                <a16:creationId xmlns:a16="http://schemas.microsoft.com/office/drawing/2014/main" id="{E401A48E-4A55-F6C2-9BEB-EC3D27B3F31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016363C-B96B-7F34-4967-3A483D95F6B2}"/>
              </a:ext>
            </a:extLst>
          </p:cNvPr>
          <p:cNvSpPr>
            <a:spLocks noGrp="1"/>
          </p:cNvSpPr>
          <p:nvPr>
            <p:ph type="sldNum" sz="quarter" idx="12"/>
          </p:nvPr>
        </p:nvSpPr>
        <p:spPr/>
        <p:txBody>
          <a:bodyPr/>
          <a:lstStyle/>
          <a:p>
            <a:fld id="{07DB1A98-9654-4FEF-9AEB-D45AFED3BA27}" type="slidenum">
              <a:rPr kumimoji="1" lang="ja-JP" altLang="en-US" smtClean="0"/>
              <a:t>‹#›</a:t>
            </a:fld>
            <a:endParaRPr kumimoji="1" lang="ja-JP" altLang="en-US"/>
          </a:p>
        </p:txBody>
      </p:sp>
    </p:spTree>
    <p:extLst>
      <p:ext uri="{BB962C8B-B14F-4D97-AF65-F5344CB8AC3E}">
        <p14:creationId xmlns:p14="http://schemas.microsoft.com/office/powerpoint/2010/main" val="8546135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ACEEF2-10DE-1B7F-40FA-0A029B378BD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532AD7F-BE5E-22A0-0D53-DB14143888B9}"/>
              </a:ext>
            </a:extLst>
          </p:cNvPr>
          <p:cNvSpPr>
            <a:spLocks noGrp="1"/>
          </p:cNvSpPr>
          <p:nvPr>
            <p:ph type="dt" sz="half" idx="10"/>
          </p:nvPr>
        </p:nvSpPr>
        <p:spPr/>
        <p:txBody>
          <a:bodyPr/>
          <a:lstStyle/>
          <a:p>
            <a:fld id="{6C37AF1F-629E-48F6-9841-DB472E50208D}" type="datetimeFigureOut">
              <a:rPr kumimoji="1" lang="ja-JP" altLang="en-US" smtClean="0"/>
              <a:t>2023/8/29</a:t>
            </a:fld>
            <a:endParaRPr kumimoji="1" lang="ja-JP" altLang="en-US"/>
          </a:p>
        </p:txBody>
      </p:sp>
      <p:sp>
        <p:nvSpPr>
          <p:cNvPr id="4" name="フッター プレースホルダー 3">
            <a:extLst>
              <a:ext uri="{FF2B5EF4-FFF2-40B4-BE49-F238E27FC236}">
                <a16:creationId xmlns:a16="http://schemas.microsoft.com/office/drawing/2014/main" id="{B2FBA3DC-06A0-2548-5E43-AFC558138462}"/>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DA8D689-9AC0-D17A-AF5D-A5080D1FDD81}"/>
              </a:ext>
            </a:extLst>
          </p:cNvPr>
          <p:cNvSpPr>
            <a:spLocks noGrp="1"/>
          </p:cNvSpPr>
          <p:nvPr>
            <p:ph type="sldNum" sz="quarter" idx="12"/>
          </p:nvPr>
        </p:nvSpPr>
        <p:spPr/>
        <p:txBody>
          <a:bodyPr/>
          <a:lstStyle/>
          <a:p>
            <a:fld id="{07DB1A98-9654-4FEF-9AEB-D45AFED3BA27}" type="slidenum">
              <a:rPr kumimoji="1" lang="ja-JP" altLang="en-US" smtClean="0"/>
              <a:t>‹#›</a:t>
            </a:fld>
            <a:endParaRPr kumimoji="1" lang="ja-JP" altLang="en-US"/>
          </a:p>
        </p:txBody>
      </p:sp>
    </p:spTree>
    <p:extLst>
      <p:ext uri="{BB962C8B-B14F-4D97-AF65-F5344CB8AC3E}">
        <p14:creationId xmlns:p14="http://schemas.microsoft.com/office/powerpoint/2010/main" val="3926777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BDEDB3-D13C-46B8-73C5-EA6FC88103C8}"/>
              </a:ext>
            </a:extLst>
          </p:cNvPr>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66AB034D-C333-D9ED-E8B7-724C620F3FA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D8181AEE-0B09-43EB-372E-BC173E1C659E}"/>
              </a:ext>
            </a:extLst>
          </p:cNvPr>
          <p:cNvSpPr>
            <a:spLocks noGrp="1"/>
          </p:cNvSpPr>
          <p:nvPr>
            <p:ph type="dt" sz="half" idx="10"/>
          </p:nvPr>
        </p:nvSpPr>
        <p:spPr/>
        <p:txBody>
          <a:bodyPr/>
          <a:lstStyle/>
          <a:p>
            <a:fld id="{482F8046-E52E-4C4E-9EA9-7EA878845841}" type="datetimeFigureOut">
              <a:rPr kumimoji="1" lang="ja-JP" altLang="en-US" smtClean="0"/>
              <a:t>2023/8/29</a:t>
            </a:fld>
            <a:endParaRPr kumimoji="1" lang="ja-JP" altLang="en-US"/>
          </a:p>
        </p:txBody>
      </p:sp>
      <p:sp>
        <p:nvSpPr>
          <p:cNvPr id="5" name="フッター プレースホルダー 4">
            <a:extLst>
              <a:ext uri="{FF2B5EF4-FFF2-40B4-BE49-F238E27FC236}">
                <a16:creationId xmlns:a16="http://schemas.microsoft.com/office/drawing/2014/main" id="{EA6DFF07-E6A1-9574-D92B-EAE29CBCA5C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659FE57-FD2A-77B7-3E70-2292DC352438}"/>
              </a:ext>
            </a:extLst>
          </p:cNvPr>
          <p:cNvSpPr>
            <a:spLocks noGrp="1"/>
          </p:cNvSpPr>
          <p:nvPr>
            <p:ph type="sldNum" sz="quarter" idx="12"/>
          </p:nvPr>
        </p:nvSpPr>
        <p:spPr/>
        <p:txBody>
          <a:bodyPr/>
          <a:lstStyle/>
          <a:p>
            <a:fld id="{AD8946F5-ED84-4744-B32B-FDE95358974F}" type="slidenum">
              <a:rPr kumimoji="1" lang="ja-JP" altLang="en-US" smtClean="0"/>
              <a:t>‹#›</a:t>
            </a:fld>
            <a:endParaRPr kumimoji="1" lang="ja-JP" altLang="en-US"/>
          </a:p>
        </p:txBody>
      </p:sp>
    </p:spTree>
    <p:extLst>
      <p:ext uri="{BB962C8B-B14F-4D97-AF65-F5344CB8AC3E}">
        <p14:creationId xmlns:p14="http://schemas.microsoft.com/office/powerpoint/2010/main" val="20443960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9FDEBF-6C79-A04D-63D8-66770FB690F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B69AEE6-80D0-D4C0-5AE9-284ED9053B5F}"/>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9D47641-8A7D-361D-7BAC-7644974029EA}"/>
              </a:ext>
            </a:extLst>
          </p:cNvPr>
          <p:cNvSpPr>
            <a:spLocks noGrp="1"/>
          </p:cNvSpPr>
          <p:nvPr>
            <p:ph type="dt" sz="half" idx="10"/>
          </p:nvPr>
        </p:nvSpPr>
        <p:spPr/>
        <p:txBody>
          <a:bodyPr/>
          <a:lstStyle/>
          <a:p>
            <a:fld id="{482F8046-E52E-4C4E-9EA9-7EA878845841}" type="datetimeFigureOut">
              <a:rPr kumimoji="1" lang="ja-JP" altLang="en-US" smtClean="0"/>
              <a:t>2023/8/29</a:t>
            </a:fld>
            <a:endParaRPr kumimoji="1" lang="ja-JP" altLang="en-US"/>
          </a:p>
        </p:txBody>
      </p:sp>
      <p:sp>
        <p:nvSpPr>
          <p:cNvPr id="5" name="フッター プレースホルダー 4">
            <a:extLst>
              <a:ext uri="{FF2B5EF4-FFF2-40B4-BE49-F238E27FC236}">
                <a16:creationId xmlns:a16="http://schemas.microsoft.com/office/drawing/2014/main" id="{89E2EDCA-21AE-3BBF-C37D-311D860C92B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B321C95-7207-488A-EA2D-5B2C2316F4CC}"/>
              </a:ext>
            </a:extLst>
          </p:cNvPr>
          <p:cNvSpPr>
            <a:spLocks noGrp="1"/>
          </p:cNvSpPr>
          <p:nvPr>
            <p:ph type="sldNum" sz="quarter" idx="12"/>
          </p:nvPr>
        </p:nvSpPr>
        <p:spPr/>
        <p:txBody>
          <a:bodyPr/>
          <a:lstStyle/>
          <a:p>
            <a:fld id="{AD8946F5-ED84-4744-B32B-FDE95358974F}" type="slidenum">
              <a:rPr kumimoji="1" lang="ja-JP" altLang="en-US" smtClean="0"/>
              <a:t>‹#›</a:t>
            </a:fld>
            <a:endParaRPr kumimoji="1" lang="ja-JP" altLang="en-US"/>
          </a:p>
        </p:txBody>
      </p:sp>
    </p:spTree>
    <p:extLst>
      <p:ext uri="{BB962C8B-B14F-4D97-AF65-F5344CB8AC3E}">
        <p14:creationId xmlns:p14="http://schemas.microsoft.com/office/powerpoint/2010/main" val="42211154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A58997-BBC1-8265-834D-7380607FDD7F}"/>
              </a:ext>
            </a:extLst>
          </p:cNvPr>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E818344-194C-688B-13E5-0D2C2BE9DF7E}"/>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57641AF3-545A-73E4-9F0B-AABD74B5349A}"/>
              </a:ext>
            </a:extLst>
          </p:cNvPr>
          <p:cNvSpPr>
            <a:spLocks noGrp="1"/>
          </p:cNvSpPr>
          <p:nvPr>
            <p:ph type="dt" sz="half" idx="10"/>
          </p:nvPr>
        </p:nvSpPr>
        <p:spPr/>
        <p:txBody>
          <a:bodyPr/>
          <a:lstStyle/>
          <a:p>
            <a:fld id="{482F8046-E52E-4C4E-9EA9-7EA878845841}" type="datetimeFigureOut">
              <a:rPr kumimoji="1" lang="ja-JP" altLang="en-US" smtClean="0"/>
              <a:t>2023/8/29</a:t>
            </a:fld>
            <a:endParaRPr kumimoji="1" lang="ja-JP" altLang="en-US"/>
          </a:p>
        </p:txBody>
      </p:sp>
      <p:sp>
        <p:nvSpPr>
          <p:cNvPr id="5" name="フッター プレースホルダー 4">
            <a:extLst>
              <a:ext uri="{FF2B5EF4-FFF2-40B4-BE49-F238E27FC236}">
                <a16:creationId xmlns:a16="http://schemas.microsoft.com/office/drawing/2014/main" id="{60CFCA7A-42C5-FEED-01AB-AA02733BFF6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913AA38-78E8-FC5A-20BB-CFB37BC67503}"/>
              </a:ext>
            </a:extLst>
          </p:cNvPr>
          <p:cNvSpPr>
            <a:spLocks noGrp="1"/>
          </p:cNvSpPr>
          <p:nvPr>
            <p:ph type="sldNum" sz="quarter" idx="12"/>
          </p:nvPr>
        </p:nvSpPr>
        <p:spPr/>
        <p:txBody>
          <a:bodyPr/>
          <a:lstStyle/>
          <a:p>
            <a:fld id="{AD8946F5-ED84-4744-B32B-FDE95358974F}" type="slidenum">
              <a:rPr kumimoji="1" lang="ja-JP" altLang="en-US" smtClean="0"/>
              <a:t>‹#›</a:t>
            </a:fld>
            <a:endParaRPr kumimoji="1" lang="ja-JP" altLang="en-US"/>
          </a:p>
        </p:txBody>
      </p:sp>
    </p:spTree>
    <p:extLst>
      <p:ext uri="{BB962C8B-B14F-4D97-AF65-F5344CB8AC3E}">
        <p14:creationId xmlns:p14="http://schemas.microsoft.com/office/powerpoint/2010/main" val="34526021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451C3E-FACD-9A56-2527-7A254A68320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6357C45-ABEB-0A93-08BA-F49C38371AD7}"/>
              </a:ext>
            </a:extLst>
          </p:cNvPr>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2FA1D759-8AC9-35C1-EA01-47C17D5A0626}"/>
              </a:ext>
            </a:extLst>
          </p:cNvPr>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78FD042-3103-3830-044E-3330D0AFCED3}"/>
              </a:ext>
            </a:extLst>
          </p:cNvPr>
          <p:cNvSpPr>
            <a:spLocks noGrp="1"/>
          </p:cNvSpPr>
          <p:nvPr>
            <p:ph type="dt" sz="half" idx="10"/>
          </p:nvPr>
        </p:nvSpPr>
        <p:spPr/>
        <p:txBody>
          <a:bodyPr/>
          <a:lstStyle/>
          <a:p>
            <a:fld id="{482F8046-E52E-4C4E-9EA9-7EA878845841}" type="datetimeFigureOut">
              <a:rPr kumimoji="1" lang="ja-JP" altLang="en-US" smtClean="0"/>
              <a:t>2023/8/29</a:t>
            </a:fld>
            <a:endParaRPr kumimoji="1" lang="ja-JP" altLang="en-US"/>
          </a:p>
        </p:txBody>
      </p:sp>
      <p:sp>
        <p:nvSpPr>
          <p:cNvPr id="6" name="フッター プレースホルダー 5">
            <a:extLst>
              <a:ext uri="{FF2B5EF4-FFF2-40B4-BE49-F238E27FC236}">
                <a16:creationId xmlns:a16="http://schemas.microsoft.com/office/drawing/2014/main" id="{4B65EEFD-4F28-8D0F-63EF-60D961E4F91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74A1FA7-334E-5149-34D6-F7F37E0ABE9A}"/>
              </a:ext>
            </a:extLst>
          </p:cNvPr>
          <p:cNvSpPr>
            <a:spLocks noGrp="1"/>
          </p:cNvSpPr>
          <p:nvPr>
            <p:ph type="sldNum" sz="quarter" idx="12"/>
          </p:nvPr>
        </p:nvSpPr>
        <p:spPr/>
        <p:txBody>
          <a:bodyPr/>
          <a:lstStyle/>
          <a:p>
            <a:fld id="{AD8946F5-ED84-4744-B32B-FDE95358974F}" type="slidenum">
              <a:rPr kumimoji="1" lang="ja-JP" altLang="en-US" smtClean="0"/>
              <a:t>‹#›</a:t>
            </a:fld>
            <a:endParaRPr kumimoji="1" lang="ja-JP" altLang="en-US"/>
          </a:p>
        </p:txBody>
      </p:sp>
    </p:spTree>
    <p:extLst>
      <p:ext uri="{BB962C8B-B14F-4D97-AF65-F5344CB8AC3E}">
        <p14:creationId xmlns:p14="http://schemas.microsoft.com/office/powerpoint/2010/main" val="16834463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D07EFA-F84E-9EEC-42A8-3F16B8AF8320}"/>
              </a:ext>
            </a:extLst>
          </p:cNvPr>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D232831-5577-F148-E39A-2D9FB3B4BE77}"/>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070D519C-A4BD-AE51-F47D-10D5BF5037D5}"/>
              </a:ext>
            </a:extLst>
          </p:cNvPr>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811F174-C927-4C99-E7C3-CEFCC3EE53D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E0E139C4-4BCF-A477-2707-DF3A4B0FF973}"/>
              </a:ext>
            </a:extLst>
          </p:cNvPr>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D38895D-73A8-E580-3EB2-0D854EC29465}"/>
              </a:ext>
            </a:extLst>
          </p:cNvPr>
          <p:cNvSpPr>
            <a:spLocks noGrp="1"/>
          </p:cNvSpPr>
          <p:nvPr>
            <p:ph type="dt" sz="half" idx="10"/>
          </p:nvPr>
        </p:nvSpPr>
        <p:spPr/>
        <p:txBody>
          <a:bodyPr/>
          <a:lstStyle/>
          <a:p>
            <a:fld id="{482F8046-E52E-4C4E-9EA9-7EA878845841}" type="datetimeFigureOut">
              <a:rPr kumimoji="1" lang="ja-JP" altLang="en-US" smtClean="0"/>
              <a:t>2023/8/29</a:t>
            </a:fld>
            <a:endParaRPr kumimoji="1" lang="ja-JP" altLang="en-US"/>
          </a:p>
        </p:txBody>
      </p:sp>
      <p:sp>
        <p:nvSpPr>
          <p:cNvPr id="8" name="フッター プレースホルダー 7">
            <a:extLst>
              <a:ext uri="{FF2B5EF4-FFF2-40B4-BE49-F238E27FC236}">
                <a16:creationId xmlns:a16="http://schemas.microsoft.com/office/drawing/2014/main" id="{CA4EDC6B-6460-F89C-12AE-D7841868EE47}"/>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2931105-170D-6FC0-2B1D-A906B03D3B31}"/>
              </a:ext>
            </a:extLst>
          </p:cNvPr>
          <p:cNvSpPr>
            <a:spLocks noGrp="1"/>
          </p:cNvSpPr>
          <p:nvPr>
            <p:ph type="sldNum" sz="quarter" idx="12"/>
          </p:nvPr>
        </p:nvSpPr>
        <p:spPr/>
        <p:txBody>
          <a:bodyPr/>
          <a:lstStyle/>
          <a:p>
            <a:fld id="{AD8946F5-ED84-4744-B32B-FDE95358974F}" type="slidenum">
              <a:rPr kumimoji="1" lang="ja-JP" altLang="en-US" smtClean="0"/>
              <a:t>‹#›</a:t>
            </a:fld>
            <a:endParaRPr kumimoji="1" lang="ja-JP" altLang="en-US"/>
          </a:p>
        </p:txBody>
      </p:sp>
    </p:spTree>
    <p:extLst>
      <p:ext uri="{BB962C8B-B14F-4D97-AF65-F5344CB8AC3E}">
        <p14:creationId xmlns:p14="http://schemas.microsoft.com/office/powerpoint/2010/main" val="70919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ABFAA64-D0E5-4824-ADEE-B48DAB2C016E}" type="datetime1">
              <a:rPr kumimoji="1" lang="ja-JP" altLang="en-US" smtClean="0"/>
              <a:t>2023/8/29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3277652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6619A6-4767-EFA0-B34C-E8F20E0096AE}"/>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4B6EFAC6-EBC1-A500-F8C2-4139BA0365BF}"/>
              </a:ext>
            </a:extLst>
          </p:cNvPr>
          <p:cNvSpPr>
            <a:spLocks noGrp="1"/>
          </p:cNvSpPr>
          <p:nvPr>
            <p:ph type="dt" sz="half" idx="10"/>
          </p:nvPr>
        </p:nvSpPr>
        <p:spPr/>
        <p:txBody>
          <a:bodyPr/>
          <a:lstStyle/>
          <a:p>
            <a:fld id="{482F8046-E52E-4C4E-9EA9-7EA878845841}" type="datetimeFigureOut">
              <a:rPr kumimoji="1" lang="ja-JP" altLang="en-US" smtClean="0"/>
              <a:t>2023/8/29</a:t>
            </a:fld>
            <a:endParaRPr kumimoji="1" lang="ja-JP" altLang="en-US"/>
          </a:p>
        </p:txBody>
      </p:sp>
      <p:sp>
        <p:nvSpPr>
          <p:cNvPr id="4" name="フッター プレースホルダー 3">
            <a:extLst>
              <a:ext uri="{FF2B5EF4-FFF2-40B4-BE49-F238E27FC236}">
                <a16:creationId xmlns:a16="http://schemas.microsoft.com/office/drawing/2014/main" id="{3C95417A-36E0-1A30-87A2-9A3DCE3CCB7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B178B38-7BB7-C190-0E0E-C51B48D97278}"/>
              </a:ext>
            </a:extLst>
          </p:cNvPr>
          <p:cNvSpPr>
            <a:spLocks noGrp="1"/>
          </p:cNvSpPr>
          <p:nvPr>
            <p:ph type="sldNum" sz="quarter" idx="12"/>
          </p:nvPr>
        </p:nvSpPr>
        <p:spPr/>
        <p:txBody>
          <a:bodyPr/>
          <a:lstStyle/>
          <a:p>
            <a:fld id="{AD8946F5-ED84-4744-B32B-FDE95358974F}" type="slidenum">
              <a:rPr kumimoji="1" lang="ja-JP" altLang="en-US" smtClean="0"/>
              <a:t>‹#›</a:t>
            </a:fld>
            <a:endParaRPr kumimoji="1" lang="ja-JP" altLang="en-US"/>
          </a:p>
        </p:txBody>
      </p:sp>
    </p:spTree>
    <p:extLst>
      <p:ext uri="{BB962C8B-B14F-4D97-AF65-F5344CB8AC3E}">
        <p14:creationId xmlns:p14="http://schemas.microsoft.com/office/powerpoint/2010/main" val="32778855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03028C4-C989-4790-280C-6F7EBB20B748}"/>
              </a:ext>
            </a:extLst>
          </p:cNvPr>
          <p:cNvSpPr>
            <a:spLocks noGrp="1"/>
          </p:cNvSpPr>
          <p:nvPr>
            <p:ph type="dt" sz="half" idx="10"/>
          </p:nvPr>
        </p:nvSpPr>
        <p:spPr/>
        <p:txBody>
          <a:bodyPr/>
          <a:lstStyle/>
          <a:p>
            <a:fld id="{482F8046-E52E-4C4E-9EA9-7EA878845841}" type="datetimeFigureOut">
              <a:rPr kumimoji="1" lang="ja-JP" altLang="en-US" smtClean="0"/>
              <a:t>2023/8/29</a:t>
            </a:fld>
            <a:endParaRPr kumimoji="1" lang="ja-JP" altLang="en-US"/>
          </a:p>
        </p:txBody>
      </p:sp>
      <p:sp>
        <p:nvSpPr>
          <p:cNvPr id="3" name="フッター プレースホルダー 2">
            <a:extLst>
              <a:ext uri="{FF2B5EF4-FFF2-40B4-BE49-F238E27FC236}">
                <a16:creationId xmlns:a16="http://schemas.microsoft.com/office/drawing/2014/main" id="{9B08B2FA-DBB2-AA64-BAAD-A8844206C02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60E3389-AD9A-C390-7FE1-62ED0D57A8A6}"/>
              </a:ext>
            </a:extLst>
          </p:cNvPr>
          <p:cNvSpPr>
            <a:spLocks noGrp="1"/>
          </p:cNvSpPr>
          <p:nvPr>
            <p:ph type="sldNum" sz="quarter" idx="12"/>
          </p:nvPr>
        </p:nvSpPr>
        <p:spPr/>
        <p:txBody>
          <a:bodyPr/>
          <a:lstStyle/>
          <a:p>
            <a:fld id="{AD8946F5-ED84-4744-B32B-FDE95358974F}" type="slidenum">
              <a:rPr kumimoji="1" lang="ja-JP" altLang="en-US" smtClean="0"/>
              <a:t>‹#›</a:t>
            </a:fld>
            <a:endParaRPr kumimoji="1" lang="ja-JP" altLang="en-US"/>
          </a:p>
        </p:txBody>
      </p:sp>
    </p:spTree>
    <p:extLst>
      <p:ext uri="{BB962C8B-B14F-4D97-AF65-F5344CB8AC3E}">
        <p14:creationId xmlns:p14="http://schemas.microsoft.com/office/powerpoint/2010/main" val="37817608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2B0EEC-09BB-09CC-BAA6-10D8D944D1A7}"/>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07BB7BD-D51A-39A1-9B73-76DB7D953D20}"/>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0540BCE-6D93-A3F4-7470-75BC8BEA6F7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1564340-BEF2-500E-DC89-107C55A692FD}"/>
              </a:ext>
            </a:extLst>
          </p:cNvPr>
          <p:cNvSpPr>
            <a:spLocks noGrp="1"/>
          </p:cNvSpPr>
          <p:nvPr>
            <p:ph type="dt" sz="half" idx="10"/>
          </p:nvPr>
        </p:nvSpPr>
        <p:spPr/>
        <p:txBody>
          <a:bodyPr/>
          <a:lstStyle/>
          <a:p>
            <a:fld id="{482F8046-E52E-4C4E-9EA9-7EA878845841}" type="datetimeFigureOut">
              <a:rPr kumimoji="1" lang="ja-JP" altLang="en-US" smtClean="0"/>
              <a:t>2023/8/29</a:t>
            </a:fld>
            <a:endParaRPr kumimoji="1" lang="ja-JP" altLang="en-US"/>
          </a:p>
        </p:txBody>
      </p:sp>
      <p:sp>
        <p:nvSpPr>
          <p:cNvPr id="6" name="フッター プレースホルダー 5">
            <a:extLst>
              <a:ext uri="{FF2B5EF4-FFF2-40B4-BE49-F238E27FC236}">
                <a16:creationId xmlns:a16="http://schemas.microsoft.com/office/drawing/2014/main" id="{47CF9F9D-EC5D-E880-12A9-B9DAF582A58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A2836AC-3AC8-7C67-5A83-D87A3293B27E}"/>
              </a:ext>
            </a:extLst>
          </p:cNvPr>
          <p:cNvSpPr>
            <a:spLocks noGrp="1"/>
          </p:cNvSpPr>
          <p:nvPr>
            <p:ph type="sldNum" sz="quarter" idx="12"/>
          </p:nvPr>
        </p:nvSpPr>
        <p:spPr/>
        <p:txBody>
          <a:bodyPr/>
          <a:lstStyle/>
          <a:p>
            <a:fld id="{AD8946F5-ED84-4744-B32B-FDE95358974F}" type="slidenum">
              <a:rPr kumimoji="1" lang="ja-JP" altLang="en-US" smtClean="0"/>
              <a:t>‹#›</a:t>
            </a:fld>
            <a:endParaRPr kumimoji="1" lang="ja-JP" altLang="en-US"/>
          </a:p>
        </p:txBody>
      </p:sp>
    </p:spTree>
    <p:extLst>
      <p:ext uri="{BB962C8B-B14F-4D97-AF65-F5344CB8AC3E}">
        <p14:creationId xmlns:p14="http://schemas.microsoft.com/office/powerpoint/2010/main" val="22776998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A78683-598E-F639-F30A-37211C324DCD}"/>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F74EBFD9-CF98-7F2D-F9CE-44B7DEFFF39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95B193C6-F130-473B-1653-A1288BFAC24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92282F7-D3F4-879D-509C-7A80FD7B00A6}"/>
              </a:ext>
            </a:extLst>
          </p:cNvPr>
          <p:cNvSpPr>
            <a:spLocks noGrp="1"/>
          </p:cNvSpPr>
          <p:nvPr>
            <p:ph type="dt" sz="half" idx="10"/>
          </p:nvPr>
        </p:nvSpPr>
        <p:spPr/>
        <p:txBody>
          <a:bodyPr/>
          <a:lstStyle/>
          <a:p>
            <a:fld id="{482F8046-E52E-4C4E-9EA9-7EA878845841}" type="datetimeFigureOut">
              <a:rPr kumimoji="1" lang="ja-JP" altLang="en-US" smtClean="0"/>
              <a:t>2023/8/29</a:t>
            </a:fld>
            <a:endParaRPr kumimoji="1" lang="ja-JP" altLang="en-US"/>
          </a:p>
        </p:txBody>
      </p:sp>
      <p:sp>
        <p:nvSpPr>
          <p:cNvPr id="6" name="フッター プレースホルダー 5">
            <a:extLst>
              <a:ext uri="{FF2B5EF4-FFF2-40B4-BE49-F238E27FC236}">
                <a16:creationId xmlns:a16="http://schemas.microsoft.com/office/drawing/2014/main" id="{2AC82EE2-8727-7823-8884-38078BC5AE7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D275589-5069-F8ED-ADA5-24034E6F80D0}"/>
              </a:ext>
            </a:extLst>
          </p:cNvPr>
          <p:cNvSpPr>
            <a:spLocks noGrp="1"/>
          </p:cNvSpPr>
          <p:nvPr>
            <p:ph type="sldNum" sz="quarter" idx="12"/>
          </p:nvPr>
        </p:nvSpPr>
        <p:spPr/>
        <p:txBody>
          <a:bodyPr/>
          <a:lstStyle/>
          <a:p>
            <a:fld id="{AD8946F5-ED84-4744-B32B-FDE95358974F}" type="slidenum">
              <a:rPr kumimoji="1" lang="ja-JP" altLang="en-US" smtClean="0"/>
              <a:t>‹#›</a:t>
            </a:fld>
            <a:endParaRPr kumimoji="1" lang="ja-JP" altLang="en-US"/>
          </a:p>
        </p:txBody>
      </p:sp>
    </p:spTree>
    <p:extLst>
      <p:ext uri="{BB962C8B-B14F-4D97-AF65-F5344CB8AC3E}">
        <p14:creationId xmlns:p14="http://schemas.microsoft.com/office/powerpoint/2010/main" val="10300784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243085-FFFC-76D6-6B34-C7074DF12EBD}"/>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C2D9627-B416-DC61-C700-1D0B31A5C97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1EFCD97-4DC7-CB55-4EAF-D03DA5BB50AC}"/>
              </a:ext>
            </a:extLst>
          </p:cNvPr>
          <p:cNvSpPr>
            <a:spLocks noGrp="1"/>
          </p:cNvSpPr>
          <p:nvPr>
            <p:ph type="dt" sz="half" idx="10"/>
          </p:nvPr>
        </p:nvSpPr>
        <p:spPr/>
        <p:txBody>
          <a:bodyPr/>
          <a:lstStyle/>
          <a:p>
            <a:fld id="{482F8046-E52E-4C4E-9EA9-7EA878845841}" type="datetimeFigureOut">
              <a:rPr kumimoji="1" lang="ja-JP" altLang="en-US" smtClean="0"/>
              <a:t>2023/8/29</a:t>
            </a:fld>
            <a:endParaRPr kumimoji="1" lang="ja-JP" altLang="en-US"/>
          </a:p>
        </p:txBody>
      </p:sp>
      <p:sp>
        <p:nvSpPr>
          <p:cNvPr id="5" name="フッター プレースホルダー 4">
            <a:extLst>
              <a:ext uri="{FF2B5EF4-FFF2-40B4-BE49-F238E27FC236}">
                <a16:creationId xmlns:a16="http://schemas.microsoft.com/office/drawing/2014/main" id="{30A712B2-2634-09BD-B0CC-3DEFE7645C0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8055F44-6CAA-EE17-FCEB-C7A1E00F3294}"/>
              </a:ext>
            </a:extLst>
          </p:cNvPr>
          <p:cNvSpPr>
            <a:spLocks noGrp="1"/>
          </p:cNvSpPr>
          <p:nvPr>
            <p:ph type="sldNum" sz="quarter" idx="12"/>
          </p:nvPr>
        </p:nvSpPr>
        <p:spPr/>
        <p:txBody>
          <a:bodyPr/>
          <a:lstStyle/>
          <a:p>
            <a:fld id="{AD8946F5-ED84-4744-B32B-FDE95358974F}" type="slidenum">
              <a:rPr kumimoji="1" lang="ja-JP" altLang="en-US" smtClean="0"/>
              <a:t>‹#›</a:t>
            </a:fld>
            <a:endParaRPr kumimoji="1" lang="ja-JP" altLang="en-US"/>
          </a:p>
        </p:txBody>
      </p:sp>
    </p:spTree>
    <p:extLst>
      <p:ext uri="{BB962C8B-B14F-4D97-AF65-F5344CB8AC3E}">
        <p14:creationId xmlns:p14="http://schemas.microsoft.com/office/powerpoint/2010/main" val="33729289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DFF430A-E206-9CBA-ED7A-1D40BAF14468}"/>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984FEB8-0560-E831-6676-014F8275C2F6}"/>
              </a:ext>
            </a:extLst>
          </p:cNvPr>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5EE97EF-7674-5E2D-4296-B460335D2334}"/>
              </a:ext>
            </a:extLst>
          </p:cNvPr>
          <p:cNvSpPr>
            <a:spLocks noGrp="1"/>
          </p:cNvSpPr>
          <p:nvPr>
            <p:ph type="dt" sz="half" idx="10"/>
          </p:nvPr>
        </p:nvSpPr>
        <p:spPr/>
        <p:txBody>
          <a:bodyPr/>
          <a:lstStyle/>
          <a:p>
            <a:fld id="{482F8046-E52E-4C4E-9EA9-7EA878845841}" type="datetimeFigureOut">
              <a:rPr kumimoji="1" lang="ja-JP" altLang="en-US" smtClean="0"/>
              <a:t>2023/8/29</a:t>
            </a:fld>
            <a:endParaRPr kumimoji="1" lang="ja-JP" altLang="en-US"/>
          </a:p>
        </p:txBody>
      </p:sp>
      <p:sp>
        <p:nvSpPr>
          <p:cNvPr id="5" name="フッター プレースホルダー 4">
            <a:extLst>
              <a:ext uri="{FF2B5EF4-FFF2-40B4-BE49-F238E27FC236}">
                <a16:creationId xmlns:a16="http://schemas.microsoft.com/office/drawing/2014/main" id="{FEF90D3D-5699-97AB-E450-DA757506904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BCA10F0-9262-5850-53CA-9DBA6D76E30E}"/>
              </a:ext>
            </a:extLst>
          </p:cNvPr>
          <p:cNvSpPr>
            <a:spLocks noGrp="1"/>
          </p:cNvSpPr>
          <p:nvPr>
            <p:ph type="sldNum" sz="quarter" idx="12"/>
          </p:nvPr>
        </p:nvSpPr>
        <p:spPr/>
        <p:txBody>
          <a:bodyPr/>
          <a:lstStyle/>
          <a:p>
            <a:fld id="{AD8946F5-ED84-4744-B32B-FDE95358974F}" type="slidenum">
              <a:rPr kumimoji="1" lang="ja-JP" altLang="en-US" smtClean="0"/>
              <a:t>‹#›</a:t>
            </a:fld>
            <a:endParaRPr kumimoji="1" lang="ja-JP" altLang="en-US"/>
          </a:p>
        </p:txBody>
      </p:sp>
    </p:spTree>
    <p:extLst>
      <p:ext uri="{BB962C8B-B14F-4D97-AF65-F5344CB8AC3E}">
        <p14:creationId xmlns:p14="http://schemas.microsoft.com/office/powerpoint/2010/main" val="2452021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8B41F3-8372-A146-E835-6A60E35CD472}"/>
              </a:ext>
            </a:extLst>
          </p:cNvPr>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E9CA9151-FFC7-0098-8F4F-0B56ECC3546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F495C92-58D0-98B3-61B6-2EA47BB4447B}"/>
              </a:ext>
            </a:extLst>
          </p:cNvPr>
          <p:cNvSpPr>
            <a:spLocks noGrp="1"/>
          </p:cNvSpPr>
          <p:nvPr>
            <p:ph type="dt" sz="half" idx="10"/>
          </p:nvPr>
        </p:nvSpPr>
        <p:spPr/>
        <p:txBody>
          <a:bodyPr/>
          <a:lstStyle/>
          <a:p>
            <a:fld id="{FA2D3F90-69AB-4277-BD99-66F9758B92C8}" type="datetimeFigureOut">
              <a:rPr kumimoji="1" lang="ja-JP" altLang="en-US" smtClean="0"/>
              <a:t>2023/8/29</a:t>
            </a:fld>
            <a:endParaRPr kumimoji="1" lang="ja-JP" altLang="en-US"/>
          </a:p>
        </p:txBody>
      </p:sp>
      <p:sp>
        <p:nvSpPr>
          <p:cNvPr id="5" name="フッター プレースホルダー 4">
            <a:extLst>
              <a:ext uri="{FF2B5EF4-FFF2-40B4-BE49-F238E27FC236}">
                <a16:creationId xmlns:a16="http://schemas.microsoft.com/office/drawing/2014/main" id="{2DAB4FC6-9C68-C218-E43F-9FD4F091075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BDC10B1-40EE-245D-87D6-EF02A5013C36}"/>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5104509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F8819D-F687-0341-394E-8066B6A9A6F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C579ABF-9D97-2426-AF50-672FD4F611C4}"/>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E1090AB-423D-90EE-4B25-5EDCDCF64553}"/>
              </a:ext>
            </a:extLst>
          </p:cNvPr>
          <p:cNvSpPr>
            <a:spLocks noGrp="1"/>
          </p:cNvSpPr>
          <p:nvPr>
            <p:ph type="dt" sz="half" idx="10"/>
          </p:nvPr>
        </p:nvSpPr>
        <p:spPr/>
        <p:txBody>
          <a:bodyPr/>
          <a:lstStyle/>
          <a:p>
            <a:fld id="{FA2D3F90-69AB-4277-BD99-66F9758B92C8}" type="datetimeFigureOut">
              <a:rPr kumimoji="1" lang="ja-JP" altLang="en-US" smtClean="0"/>
              <a:t>2023/8/29</a:t>
            </a:fld>
            <a:endParaRPr kumimoji="1" lang="ja-JP" altLang="en-US"/>
          </a:p>
        </p:txBody>
      </p:sp>
      <p:sp>
        <p:nvSpPr>
          <p:cNvPr id="5" name="フッター プレースホルダー 4">
            <a:extLst>
              <a:ext uri="{FF2B5EF4-FFF2-40B4-BE49-F238E27FC236}">
                <a16:creationId xmlns:a16="http://schemas.microsoft.com/office/drawing/2014/main" id="{5865C097-DF69-39EF-D0A2-16788FE4F20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447E297-6224-1DA3-46B8-58D2E99257EB}"/>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42028480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A488E8-BECD-491F-AAF1-0E1D0B3A4AA8}"/>
              </a:ext>
            </a:extLst>
          </p:cNvPr>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200F8C8-DACE-2755-AA8A-F62E2A3F988E}"/>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D0BDA229-D6CB-030F-B050-78FB119AD6A5}"/>
              </a:ext>
            </a:extLst>
          </p:cNvPr>
          <p:cNvSpPr>
            <a:spLocks noGrp="1"/>
          </p:cNvSpPr>
          <p:nvPr>
            <p:ph type="dt" sz="half" idx="10"/>
          </p:nvPr>
        </p:nvSpPr>
        <p:spPr/>
        <p:txBody>
          <a:bodyPr/>
          <a:lstStyle/>
          <a:p>
            <a:fld id="{FA2D3F90-69AB-4277-BD99-66F9758B92C8}" type="datetimeFigureOut">
              <a:rPr kumimoji="1" lang="ja-JP" altLang="en-US" smtClean="0"/>
              <a:t>2023/8/29</a:t>
            </a:fld>
            <a:endParaRPr kumimoji="1" lang="ja-JP" altLang="en-US"/>
          </a:p>
        </p:txBody>
      </p:sp>
      <p:sp>
        <p:nvSpPr>
          <p:cNvPr id="5" name="フッター プレースホルダー 4">
            <a:extLst>
              <a:ext uri="{FF2B5EF4-FFF2-40B4-BE49-F238E27FC236}">
                <a16:creationId xmlns:a16="http://schemas.microsoft.com/office/drawing/2014/main" id="{82A50D32-AAC2-A72B-6F36-202EEB01C9B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72685FD-8B3B-BFB9-610B-E6F34C21CFCE}"/>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2069409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211734-98D9-B428-7463-E0F39B84ADC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C5A0FA7-698B-4487-6B9E-73A643668DB6}"/>
              </a:ext>
            </a:extLst>
          </p:cNvPr>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98E7B92B-BD3B-19B0-5A4D-937BD5C2A333}"/>
              </a:ext>
            </a:extLst>
          </p:cNvPr>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E3EA785-3AA5-51B7-E69F-202A2B8FCADE}"/>
              </a:ext>
            </a:extLst>
          </p:cNvPr>
          <p:cNvSpPr>
            <a:spLocks noGrp="1"/>
          </p:cNvSpPr>
          <p:nvPr>
            <p:ph type="dt" sz="half" idx="10"/>
          </p:nvPr>
        </p:nvSpPr>
        <p:spPr/>
        <p:txBody>
          <a:bodyPr/>
          <a:lstStyle/>
          <a:p>
            <a:fld id="{FA2D3F90-69AB-4277-BD99-66F9758B92C8}" type="datetimeFigureOut">
              <a:rPr kumimoji="1" lang="ja-JP" altLang="en-US" smtClean="0"/>
              <a:t>2023/8/29</a:t>
            </a:fld>
            <a:endParaRPr kumimoji="1" lang="ja-JP" altLang="en-US"/>
          </a:p>
        </p:txBody>
      </p:sp>
      <p:sp>
        <p:nvSpPr>
          <p:cNvPr id="6" name="フッター プレースホルダー 5">
            <a:extLst>
              <a:ext uri="{FF2B5EF4-FFF2-40B4-BE49-F238E27FC236}">
                <a16:creationId xmlns:a16="http://schemas.microsoft.com/office/drawing/2014/main" id="{60E3B57F-FD98-D067-7BD8-1CFFD8BAE49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F0D40BA-E34B-3C29-50A2-FCE50AD7C510}"/>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1545421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51835964-20F2-4C85-8A4D-BF230D3579C2}" type="datetime1">
              <a:rPr kumimoji="1" lang="ja-JP" altLang="en-US" smtClean="0"/>
              <a:t>2023/8/29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10966978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E15822-A287-A6E3-B409-19B005B19691}"/>
              </a:ext>
            </a:extLst>
          </p:cNvPr>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5C6109C-029D-FCF0-1749-69CC88026D8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7F60769-920D-CB90-E876-156E20538A88}"/>
              </a:ext>
            </a:extLst>
          </p:cNvPr>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A09DBEB0-C0BD-7A94-EAD7-56CD77D7C1B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435953E-3759-A1C3-226D-4961860DA785}"/>
              </a:ext>
            </a:extLst>
          </p:cNvPr>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B89D3FA-4F1A-8709-A78F-3BEFF30A1FB9}"/>
              </a:ext>
            </a:extLst>
          </p:cNvPr>
          <p:cNvSpPr>
            <a:spLocks noGrp="1"/>
          </p:cNvSpPr>
          <p:nvPr>
            <p:ph type="dt" sz="half" idx="10"/>
          </p:nvPr>
        </p:nvSpPr>
        <p:spPr/>
        <p:txBody>
          <a:bodyPr/>
          <a:lstStyle/>
          <a:p>
            <a:fld id="{FA2D3F90-69AB-4277-BD99-66F9758B92C8}" type="datetimeFigureOut">
              <a:rPr kumimoji="1" lang="ja-JP" altLang="en-US" smtClean="0"/>
              <a:t>2023/8/29</a:t>
            </a:fld>
            <a:endParaRPr kumimoji="1" lang="ja-JP" altLang="en-US"/>
          </a:p>
        </p:txBody>
      </p:sp>
      <p:sp>
        <p:nvSpPr>
          <p:cNvPr id="8" name="フッター プレースホルダー 7">
            <a:extLst>
              <a:ext uri="{FF2B5EF4-FFF2-40B4-BE49-F238E27FC236}">
                <a16:creationId xmlns:a16="http://schemas.microsoft.com/office/drawing/2014/main" id="{32901D57-56D5-5D1A-4816-78EE73E74D9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D47834F5-48C2-A007-144D-B9F3B5EC1997}"/>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3222618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E9B045-73D4-5338-352E-44ED33DD8C93}"/>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DB38FF6-E3F0-6125-2E44-4BC106EDB8D0}"/>
              </a:ext>
            </a:extLst>
          </p:cNvPr>
          <p:cNvSpPr>
            <a:spLocks noGrp="1"/>
          </p:cNvSpPr>
          <p:nvPr>
            <p:ph type="dt" sz="half" idx="10"/>
          </p:nvPr>
        </p:nvSpPr>
        <p:spPr/>
        <p:txBody>
          <a:bodyPr/>
          <a:lstStyle/>
          <a:p>
            <a:fld id="{FA2D3F90-69AB-4277-BD99-66F9758B92C8}" type="datetimeFigureOut">
              <a:rPr kumimoji="1" lang="ja-JP" altLang="en-US" smtClean="0"/>
              <a:t>2023/8/29</a:t>
            </a:fld>
            <a:endParaRPr kumimoji="1" lang="ja-JP" altLang="en-US"/>
          </a:p>
        </p:txBody>
      </p:sp>
      <p:sp>
        <p:nvSpPr>
          <p:cNvPr id="4" name="フッター プレースホルダー 3">
            <a:extLst>
              <a:ext uri="{FF2B5EF4-FFF2-40B4-BE49-F238E27FC236}">
                <a16:creationId xmlns:a16="http://schemas.microsoft.com/office/drawing/2014/main" id="{3CD5E127-167F-B7DD-9CDE-AE7DC5215AD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467BE145-FA24-E55F-A34D-932699B70689}"/>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24665344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B4CE4EE-BFCE-2162-BFB5-A69BE85E022B}"/>
              </a:ext>
            </a:extLst>
          </p:cNvPr>
          <p:cNvSpPr>
            <a:spLocks noGrp="1"/>
          </p:cNvSpPr>
          <p:nvPr>
            <p:ph type="dt" sz="half" idx="10"/>
          </p:nvPr>
        </p:nvSpPr>
        <p:spPr/>
        <p:txBody>
          <a:bodyPr/>
          <a:lstStyle/>
          <a:p>
            <a:fld id="{FA2D3F90-69AB-4277-BD99-66F9758B92C8}" type="datetimeFigureOut">
              <a:rPr kumimoji="1" lang="ja-JP" altLang="en-US" smtClean="0"/>
              <a:t>2023/8/29</a:t>
            </a:fld>
            <a:endParaRPr kumimoji="1" lang="ja-JP" altLang="en-US"/>
          </a:p>
        </p:txBody>
      </p:sp>
      <p:sp>
        <p:nvSpPr>
          <p:cNvPr id="3" name="フッター プレースホルダー 2">
            <a:extLst>
              <a:ext uri="{FF2B5EF4-FFF2-40B4-BE49-F238E27FC236}">
                <a16:creationId xmlns:a16="http://schemas.microsoft.com/office/drawing/2014/main" id="{5DC6EA02-0A87-A52E-4B80-88B1D10C19CC}"/>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77E1FBE-1F79-D4BD-9FE6-8DB0CEA3F40A}"/>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32712867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B06D09-B909-3CDC-5D4B-0B92C07DB62F}"/>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A271F46-D545-BEF7-84C2-8CA4103A6EF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BB6032F2-9486-9479-8F7C-9353C02AE6A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E0A36C5-7E17-B680-4D35-903B63B9EF3C}"/>
              </a:ext>
            </a:extLst>
          </p:cNvPr>
          <p:cNvSpPr>
            <a:spLocks noGrp="1"/>
          </p:cNvSpPr>
          <p:nvPr>
            <p:ph type="dt" sz="half" idx="10"/>
          </p:nvPr>
        </p:nvSpPr>
        <p:spPr/>
        <p:txBody>
          <a:bodyPr/>
          <a:lstStyle/>
          <a:p>
            <a:fld id="{FA2D3F90-69AB-4277-BD99-66F9758B92C8}" type="datetimeFigureOut">
              <a:rPr kumimoji="1" lang="ja-JP" altLang="en-US" smtClean="0"/>
              <a:t>2023/8/29</a:t>
            </a:fld>
            <a:endParaRPr kumimoji="1" lang="ja-JP" altLang="en-US"/>
          </a:p>
        </p:txBody>
      </p:sp>
      <p:sp>
        <p:nvSpPr>
          <p:cNvPr id="6" name="フッター プレースホルダー 5">
            <a:extLst>
              <a:ext uri="{FF2B5EF4-FFF2-40B4-BE49-F238E27FC236}">
                <a16:creationId xmlns:a16="http://schemas.microsoft.com/office/drawing/2014/main" id="{5F0B5220-5AD6-F715-58F0-0AE1A428F39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1C65C0C-FBD9-20CB-FE8B-E11E04E28968}"/>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39483145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D2B0B6-C980-C178-4DCA-72E2BA0C2C10}"/>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7CE2700-28AF-4A9E-D596-474E70ADD54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198A804-9734-869B-1A8B-8DF2FAA6629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5CC9D2F-00CD-39FB-B167-F3FB4D394DE8}"/>
              </a:ext>
            </a:extLst>
          </p:cNvPr>
          <p:cNvSpPr>
            <a:spLocks noGrp="1"/>
          </p:cNvSpPr>
          <p:nvPr>
            <p:ph type="dt" sz="half" idx="10"/>
          </p:nvPr>
        </p:nvSpPr>
        <p:spPr/>
        <p:txBody>
          <a:bodyPr/>
          <a:lstStyle/>
          <a:p>
            <a:fld id="{FA2D3F90-69AB-4277-BD99-66F9758B92C8}" type="datetimeFigureOut">
              <a:rPr kumimoji="1" lang="ja-JP" altLang="en-US" smtClean="0"/>
              <a:t>2023/8/29</a:t>
            </a:fld>
            <a:endParaRPr kumimoji="1" lang="ja-JP" altLang="en-US"/>
          </a:p>
        </p:txBody>
      </p:sp>
      <p:sp>
        <p:nvSpPr>
          <p:cNvPr id="6" name="フッター プレースホルダー 5">
            <a:extLst>
              <a:ext uri="{FF2B5EF4-FFF2-40B4-BE49-F238E27FC236}">
                <a16:creationId xmlns:a16="http://schemas.microsoft.com/office/drawing/2014/main" id="{95590FD7-D890-38D5-FE12-D3AFDCA39EE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7A25B3B-B5A0-7401-1756-13A886E32E64}"/>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40032900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91A17F-6D77-29AA-F43F-A665014A2879}"/>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8295A32-BA72-1E04-E066-24A358AD608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CE24929-7E9E-C797-41A6-883EE84F8B1D}"/>
              </a:ext>
            </a:extLst>
          </p:cNvPr>
          <p:cNvSpPr>
            <a:spLocks noGrp="1"/>
          </p:cNvSpPr>
          <p:nvPr>
            <p:ph type="dt" sz="half" idx="10"/>
          </p:nvPr>
        </p:nvSpPr>
        <p:spPr/>
        <p:txBody>
          <a:bodyPr/>
          <a:lstStyle/>
          <a:p>
            <a:fld id="{FA2D3F90-69AB-4277-BD99-66F9758B92C8}" type="datetimeFigureOut">
              <a:rPr kumimoji="1" lang="ja-JP" altLang="en-US" smtClean="0"/>
              <a:t>2023/8/29</a:t>
            </a:fld>
            <a:endParaRPr kumimoji="1" lang="ja-JP" altLang="en-US"/>
          </a:p>
        </p:txBody>
      </p:sp>
      <p:sp>
        <p:nvSpPr>
          <p:cNvPr id="5" name="フッター プレースホルダー 4">
            <a:extLst>
              <a:ext uri="{FF2B5EF4-FFF2-40B4-BE49-F238E27FC236}">
                <a16:creationId xmlns:a16="http://schemas.microsoft.com/office/drawing/2014/main" id="{AFD8496B-5A28-BD74-BF35-C01B2D5AAC0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60EBEED-B026-319C-3C32-962BBAE101E8}"/>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19354684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77B3D29-4644-EB06-90B3-48703D490748}"/>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C205063-2C33-37F1-9359-35E40A4367DE}"/>
              </a:ext>
            </a:extLst>
          </p:cNvPr>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875E33D-D52A-EDB1-9796-89F3C8FC8D3F}"/>
              </a:ext>
            </a:extLst>
          </p:cNvPr>
          <p:cNvSpPr>
            <a:spLocks noGrp="1"/>
          </p:cNvSpPr>
          <p:nvPr>
            <p:ph type="dt" sz="half" idx="10"/>
          </p:nvPr>
        </p:nvSpPr>
        <p:spPr/>
        <p:txBody>
          <a:bodyPr/>
          <a:lstStyle/>
          <a:p>
            <a:fld id="{FA2D3F90-69AB-4277-BD99-66F9758B92C8}" type="datetimeFigureOut">
              <a:rPr kumimoji="1" lang="ja-JP" altLang="en-US" smtClean="0"/>
              <a:t>2023/8/29</a:t>
            </a:fld>
            <a:endParaRPr kumimoji="1" lang="ja-JP" altLang="en-US"/>
          </a:p>
        </p:txBody>
      </p:sp>
      <p:sp>
        <p:nvSpPr>
          <p:cNvPr id="5" name="フッター プレースホルダー 4">
            <a:extLst>
              <a:ext uri="{FF2B5EF4-FFF2-40B4-BE49-F238E27FC236}">
                <a16:creationId xmlns:a16="http://schemas.microsoft.com/office/drawing/2014/main" id="{D932DD4F-D5B6-E4FF-132D-1B676322699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3038163-F3BD-AC9F-2486-A3C0F361B8CD}"/>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35397867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6BEC5C-16CF-3C6F-1FD3-1DBB41A533AD}"/>
              </a:ext>
            </a:extLst>
          </p:cNvPr>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91E82ED-B649-8DF1-CB5B-B2037DC829B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A67C5390-E7DB-0C61-3E52-B0143A3EE0AA}"/>
              </a:ext>
            </a:extLst>
          </p:cNvPr>
          <p:cNvSpPr>
            <a:spLocks noGrp="1"/>
          </p:cNvSpPr>
          <p:nvPr>
            <p:ph type="dt" sz="half" idx="10"/>
          </p:nvPr>
        </p:nvSpPr>
        <p:spPr/>
        <p:txBody>
          <a:bodyPr/>
          <a:lstStyle/>
          <a:p>
            <a:fld id="{6AB1AFF5-93D0-4A78-8B2B-9B6E9AB8AD8F}" type="datetimeFigureOut">
              <a:rPr kumimoji="1" lang="ja-JP" altLang="en-US" smtClean="0"/>
              <a:t>2023/8/29</a:t>
            </a:fld>
            <a:endParaRPr kumimoji="1" lang="ja-JP" altLang="en-US"/>
          </a:p>
        </p:txBody>
      </p:sp>
      <p:sp>
        <p:nvSpPr>
          <p:cNvPr id="5" name="フッター プレースホルダー 4">
            <a:extLst>
              <a:ext uri="{FF2B5EF4-FFF2-40B4-BE49-F238E27FC236}">
                <a16:creationId xmlns:a16="http://schemas.microsoft.com/office/drawing/2014/main" id="{96236D6B-02E1-0642-7CC3-5980E63850D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89E0DC1-530A-6B59-BB4C-71543EBF1DCC}"/>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15919186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8DAE0C-0E67-011A-288D-A079215A0A8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2BCBD03-A28F-F244-FBDB-C74B3AC6E20B}"/>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5BE8769-EBF6-4622-E1CC-245857E1DC0B}"/>
              </a:ext>
            </a:extLst>
          </p:cNvPr>
          <p:cNvSpPr>
            <a:spLocks noGrp="1"/>
          </p:cNvSpPr>
          <p:nvPr>
            <p:ph type="dt" sz="half" idx="10"/>
          </p:nvPr>
        </p:nvSpPr>
        <p:spPr/>
        <p:txBody>
          <a:bodyPr/>
          <a:lstStyle/>
          <a:p>
            <a:fld id="{6AB1AFF5-93D0-4A78-8B2B-9B6E9AB8AD8F}" type="datetimeFigureOut">
              <a:rPr kumimoji="1" lang="ja-JP" altLang="en-US" smtClean="0"/>
              <a:t>2023/8/29</a:t>
            </a:fld>
            <a:endParaRPr kumimoji="1" lang="ja-JP" altLang="en-US"/>
          </a:p>
        </p:txBody>
      </p:sp>
      <p:sp>
        <p:nvSpPr>
          <p:cNvPr id="5" name="フッター プレースホルダー 4">
            <a:extLst>
              <a:ext uri="{FF2B5EF4-FFF2-40B4-BE49-F238E27FC236}">
                <a16:creationId xmlns:a16="http://schemas.microsoft.com/office/drawing/2014/main" id="{06DB6843-9FD1-C6C1-5080-944C20DE5C8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EDF2687-1B9B-6233-5E8C-70B3E0E7ADD9}"/>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7610181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4E0390-381D-D135-1ACD-C1D0FA88C49C}"/>
              </a:ext>
            </a:extLst>
          </p:cNvPr>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EFB72D3-177F-A8E6-A55C-E14E4CF65B1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303F752C-83EB-6888-5FD2-B5613D46553D}"/>
              </a:ext>
            </a:extLst>
          </p:cNvPr>
          <p:cNvSpPr>
            <a:spLocks noGrp="1"/>
          </p:cNvSpPr>
          <p:nvPr>
            <p:ph type="dt" sz="half" idx="10"/>
          </p:nvPr>
        </p:nvSpPr>
        <p:spPr/>
        <p:txBody>
          <a:bodyPr/>
          <a:lstStyle/>
          <a:p>
            <a:fld id="{6AB1AFF5-93D0-4A78-8B2B-9B6E9AB8AD8F}" type="datetimeFigureOut">
              <a:rPr kumimoji="1" lang="ja-JP" altLang="en-US" smtClean="0"/>
              <a:t>2023/8/29</a:t>
            </a:fld>
            <a:endParaRPr kumimoji="1" lang="ja-JP" altLang="en-US"/>
          </a:p>
        </p:txBody>
      </p:sp>
      <p:sp>
        <p:nvSpPr>
          <p:cNvPr id="5" name="フッター プレースホルダー 4">
            <a:extLst>
              <a:ext uri="{FF2B5EF4-FFF2-40B4-BE49-F238E27FC236}">
                <a16:creationId xmlns:a16="http://schemas.microsoft.com/office/drawing/2014/main" id="{5A90015A-5E50-2B9D-9601-F8BE5323935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B6C785D-D27F-7EAB-0B21-CB89AECB95F2}"/>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1588202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98676D-9F70-4950-A3AE-E40A09175627}" type="datetime1">
              <a:rPr kumimoji="1" lang="ja-JP" altLang="en-US" smtClean="0"/>
              <a:t>2023/8/29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33474297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D2C396-0DBE-8C80-36A6-CFF12AD2EAF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46A9472-A50B-719E-A606-E822CB2E92F4}"/>
              </a:ext>
            </a:extLst>
          </p:cNvPr>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95390132-2377-EBC3-7C76-44F36C65E847}"/>
              </a:ext>
            </a:extLst>
          </p:cNvPr>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17E8D8C-8DB7-4EDE-E23E-79EA60922A67}"/>
              </a:ext>
            </a:extLst>
          </p:cNvPr>
          <p:cNvSpPr>
            <a:spLocks noGrp="1"/>
          </p:cNvSpPr>
          <p:nvPr>
            <p:ph type="dt" sz="half" idx="10"/>
          </p:nvPr>
        </p:nvSpPr>
        <p:spPr/>
        <p:txBody>
          <a:bodyPr/>
          <a:lstStyle/>
          <a:p>
            <a:fld id="{6AB1AFF5-93D0-4A78-8B2B-9B6E9AB8AD8F}" type="datetimeFigureOut">
              <a:rPr kumimoji="1" lang="ja-JP" altLang="en-US" smtClean="0"/>
              <a:t>2023/8/29</a:t>
            </a:fld>
            <a:endParaRPr kumimoji="1" lang="ja-JP" altLang="en-US"/>
          </a:p>
        </p:txBody>
      </p:sp>
      <p:sp>
        <p:nvSpPr>
          <p:cNvPr id="6" name="フッター プレースホルダー 5">
            <a:extLst>
              <a:ext uri="{FF2B5EF4-FFF2-40B4-BE49-F238E27FC236}">
                <a16:creationId xmlns:a16="http://schemas.microsoft.com/office/drawing/2014/main" id="{B86483C6-66FD-E9AA-7B3F-FA50EA16FC4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63ACA55-BA8B-DFEA-300B-5AC57898EECF}"/>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23428690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963CA2-DC68-A91B-FAE2-772F247C123D}"/>
              </a:ext>
            </a:extLst>
          </p:cNvPr>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41E2BA1-563E-820C-043A-86C16D663BB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5D3DC98A-73EC-7062-8F58-DD94C06CABC4}"/>
              </a:ext>
            </a:extLst>
          </p:cNvPr>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F81CBB5E-FBC1-0473-7353-F18285E37625}"/>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5436103B-F1A0-A944-6CF2-B07A11914E61}"/>
              </a:ext>
            </a:extLst>
          </p:cNvPr>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2D4CEF1B-0C5A-8243-7D8E-55DB0F23357B}"/>
              </a:ext>
            </a:extLst>
          </p:cNvPr>
          <p:cNvSpPr>
            <a:spLocks noGrp="1"/>
          </p:cNvSpPr>
          <p:nvPr>
            <p:ph type="dt" sz="half" idx="10"/>
          </p:nvPr>
        </p:nvSpPr>
        <p:spPr/>
        <p:txBody>
          <a:bodyPr/>
          <a:lstStyle/>
          <a:p>
            <a:fld id="{6AB1AFF5-93D0-4A78-8B2B-9B6E9AB8AD8F}" type="datetimeFigureOut">
              <a:rPr kumimoji="1" lang="ja-JP" altLang="en-US" smtClean="0"/>
              <a:t>2023/8/29</a:t>
            </a:fld>
            <a:endParaRPr kumimoji="1" lang="ja-JP" altLang="en-US"/>
          </a:p>
        </p:txBody>
      </p:sp>
      <p:sp>
        <p:nvSpPr>
          <p:cNvPr id="8" name="フッター プレースホルダー 7">
            <a:extLst>
              <a:ext uri="{FF2B5EF4-FFF2-40B4-BE49-F238E27FC236}">
                <a16:creationId xmlns:a16="http://schemas.microsoft.com/office/drawing/2014/main" id="{CFB52788-CB24-6207-8D57-7A68B15FE81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1BA8989B-89DB-2BE4-308D-06B06FBA112F}"/>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31471419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A72E9E-CB77-D7AC-ED30-F8693EE2691E}"/>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9F6A2E5-D419-90CE-B6BC-1E2BC9E60561}"/>
              </a:ext>
            </a:extLst>
          </p:cNvPr>
          <p:cNvSpPr>
            <a:spLocks noGrp="1"/>
          </p:cNvSpPr>
          <p:nvPr>
            <p:ph type="dt" sz="half" idx="10"/>
          </p:nvPr>
        </p:nvSpPr>
        <p:spPr/>
        <p:txBody>
          <a:bodyPr/>
          <a:lstStyle/>
          <a:p>
            <a:fld id="{6AB1AFF5-93D0-4A78-8B2B-9B6E9AB8AD8F}" type="datetimeFigureOut">
              <a:rPr kumimoji="1" lang="ja-JP" altLang="en-US" smtClean="0"/>
              <a:t>2023/8/29</a:t>
            </a:fld>
            <a:endParaRPr kumimoji="1" lang="ja-JP" altLang="en-US"/>
          </a:p>
        </p:txBody>
      </p:sp>
      <p:sp>
        <p:nvSpPr>
          <p:cNvPr id="4" name="フッター プレースホルダー 3">
            <a:extLst>
              <a:ext uri="{FF2B5EF4-FFF2-40B4-BE49-F238E27FC236}">
                <a16:creationId xmlns:a16="http://schemas.microsoft.com/office/drawing/2014/main" id="{A6645951-561D-9240-D8E5-06F21CEC594F}"/>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E7899BE-08A8-7945-5B98-D11FFA5930E4}"/>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40616400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0BDB396-5F5D-0B43-A099-73E2EDCA04C5}"/>
              </a:ext>
            </a:extLst>
          </p:cNvPr>
          <p:cNvSpPr>
            <a:spLocks noGrp="1"/>
          </p:cNvSpPr>
          <p:nvPr>
            <p:ph type="dt" sz="half" idx="10"/>
          </p:nvPr>
        </p:nvSpPr>
        <p:spPr/>
        <p:txBody>
          <a:bodyPr/>
          <a:lstStyle/>
          <a:p>
            <a:fld id="{6AB1AFF5-93D0-4A78-8B2B-9B6E9AB8AD8F}" type="datetimeFigureOut">
              <a:rPr kumimoji="1" lang="ja-JP" altLang="en-US" smtClean="0"/>
              <a:t>2023/8/29</a:t>
            </a:fld>
            <a:endParaRPr kumimoji="1" lang="ja-JP" altLang="en-US"/>
          </a:p>
        </p:txBody>
      </p:sp>
      <p:sp>
        <p:nvSpPr>
          <p:cNvPr id="3" name="フッター プレースホルダー 2">
            <a:extLst>
              <a:ext uri="{FF2B5EF4-FFF2-40B4-BE49-F238E27FC236}">
                <a16:creationId xmlns:a16="http://schemas.microsoft.com/office/drawing/2014/main" id="{42591673-FC28-ECBA-580D-85458C55A83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B6C3081-730E-DFF7-7810-840CA44E1C05}"/>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9702861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15C05C-4848-2DB3-543E-353FCDFB778E}"/>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BF8D2A8-D4B9-7DED-D3E2-A13094EC220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C13DBBE1-8276-78D8-0966-0E993FE3413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C2DBB78-09A5-B15E-C577-13CBF5C9BD4D}"/>
              </a:ext>
            </a:extLst>
          </p:cNvPr>
          <p:cNvSpPr>
            <a:spLocks noGrp="1"/>
          </p:cNvSpPr>
          <p:nvPr>
            <p:ph type="dt" sz="half" idx="10"/>
          </p:nvPr>
        </p:nvSpPr>
        <p:spPr/>
        <p:txBody>
          <a:bodyPr/>
          <a:lstStyle/>
          <a:p>
            <a:fld id="{6AB1AFF5-93D0-4A78-8B2B-9B6E9AB8AD8F}" type="datetimeFigureOut">
              <a:rPr kumimoji="1" lang="ja-JP" altLang="en-US" smtClean="0"/>
              <a:t>2023/8/29</a:t>
            </a:fld>
            <a:endParaRPr kumimoji="1" lang="ja-JP" altLang="en-US"/>
          </a:p>
        </p:txBody>
      </p:sp>
      <p:sp>
        <p:nvSpPr>
          <p:cNvPr id="6" name="フッター プレースホルダー 5">
            <a:extLst>
              <a:ext uri="{FF2B5EF4-FFF2-40B4-BE49-F238E27FC236}">
                <a16:creationId xmlns:a16="http://schemas.microsoft.com/office/drawing/2014/main" id="{D90A6921-B0B8-AD27-F2D5-A2200EB1914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5C195BA-A1CF-13BE-F215-525499F80968}"/>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11980258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374FDB-77F6-25B0-30F2-F28CFD8CF125}"/>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A346731C-AAF8-48A5-E1CF-FE6C50D0D3C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A03053D6-C08E-7401-4629-1AAAA828E1C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1FB173E-47B4-5313-1E66-5811C3F961A8}"/>
              </a:ext>
            </a:extLst>
          </p:cNvPr>
          <p:cNvSpPr>
            <a:spLocks noGrp="1"/>
          </p:cNvSpPr>
          <p:nvPr>
            <p:ph type="dt" sz="half" idx="10"/>
          </p:nvPr>
        </p:nvSpPr>
        <p:spPr/>
        <p:txBody>
          <a:bodyPr/>
          <a:lstStyle/>
          <a:p>
            <a:fld id="{6AB1AFF5-93D0-4A78-8B2B-9B6E9AB8AD8F}" type="datetimeFigureOut">
              <a:rPr kumimoji="1" lang="ja-JP" altLang="en-US" smtClean="0"/>
              <a:t>2023/8/29</a:t>
            </a:fld>
            <a:endParaRPr kumimoji="1" lang="ja-JP" altLang="en-US"/>
          </a:p>
        </p:txBody>
      </p:sp>
      <p:sp>
        <p:nvSpPr>
          <p:cNvPr id="6" name="フッター プレースホルダー 5">
            <a:extLst>
              <a:ext uri="{FF2B5EF4-FFF2-40B4-BE49-F238E27FC236}">
                <a16:creationId xmlns:a16="http://schemas.microsoft.com/office/drawing/2014/main" id="{A5E39296-FC4D-985A-3B9E-6BA609E28B4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E752485-95DD-6305-37C3-4452AB0C47BB}"/>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31992373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9DE8DB-A071-06DF-6016-D1721079D5F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A0F99A3-1ED5-72A9-5533-C19DF3D0B922}"/>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302E4CA-4E05-E206-E02D-9D20545E8778}"/>
              </a:ext>
            </a:extLst>
          </p:cNvPr>
          <p:cNvSpPr>
            <a:spLocks noGrp="1"/>
          </p:cNvSpPr>
          <p:nvPr>
            <p:ph type="dt" sz="half" idx="10"/>
          </p:nvPr>
        </p:nvSpPr>
        <p:spPr/>
        <p:txBody>
          <a:bodyPr/>
          <a:lstStyle/>
          <a:p>
            <a:fld id="{6AB1AFF5-93D0-4A78-8B2B-9B6E9AB8AD8F}" type="datetimeFigureOut">
              <a:rPr kumimoji="1" lang="ja-JP" altLang="en-US" smtClean="0"/>
              <a:t>2023/8/29</a:t>
            </a:fld>
            <a:endParaRPr kumimoji="1" lang="ja-JP" altLang="en-US"/>
          </a:p>
        </p:txBody>
      </p:sp>
      <p:sp>
        <p:nvSpPr>
          <p:cNvPr id="5" name="フッター プレースホルダー 4">
            <a:extLst>
              <a:ext uri="{FF2B5EF4-FFF2-40B4-BE49-F238E27FC236}">
                <a16:creationId xmlns:a16="http://schemas.microsoft.com/office/drawing/2014/main" id="{61243BDD-7EB5-8048-ADA7-5D37069E874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C60BB50-0750-5C43-CBE2-F529C8671084}"/>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5698984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D50E6AD-4A60-F87C-3F5F-BF46523F1D05}"/>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959F430-17B8-DE96-808B-370806907613}"/>
              </a:ext>
            </a:extLst>
          </p:cNvPr>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DC120D7-8D1D-157A-4B57-2F38B53A8787}"/>
              </a:ext>
            </a:extLst>
          </p:cNvPr>
          <p:cNvSpPr>
            <a:spLocks noGrp="1"/>
          </p:cNvSpPr>
          <p:nvPr>
            <p:ph type="dt" sz="half" idx="10"/>
          </p:nvPr>
        </p:nvSpPr>
        <p:spPr/>
        <p:txBody>
          <a:bodyPr/>
          <a:lstStyle/>
          <a:p>
            <a:fld id="{6AB1AFF5-93D0-4A78-8B2B-9B6E9AB8AD8F}" type="datetimeFigureOut">
              <a:rPr kumimoji="1" lang="ja-JP" altLang="en-US" smtClean="0"/>
              <a:t>2023/8/29</a:t>
            </a:fld>
            <a:endParaRPr kumimoji="1" lang="ja-JP" altLang="en-US"/>
          </a:p>
        </p:txBody>
      </p:sp>
      <p:sp>
        <p:nvSpPr>
          <p:cNvPr id="5" name="フッター プレースホルダー 4">
            <a:extLst>
              <a:ext uri="{FF2B5EF4-FFF2-40B4-BE49-F238E27FC236}">
                <a16:creationId xmlns:a16="http://schemas.microsoft.com/office/drawing/2014/main" id="{287ACF3A-5DEC-EB45-6A6A-84AD0E285B1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9D597BE-0B40-74FB-B414-EF76A2B18A70}"/>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4159407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462A0B-85DB-4772-841F-863FC5897A72}" type="datetime1">
              <a:rPr kumimoji="1" lang="ja-JP" altLang="en-US" smtClean="0"/>
              <a:t>2023/8/29</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2218724606"/>
      </p:ext>
    </p:extLst>
  </p:cSld>
  <p:clrMap bg1="lt1" tx1="dk1" bg2="lt2" tx2="dk2" accent1="accent1" accent2="accent2" accent3="accent3" accent4="accent4" accent5="accent5" accent6="accent6" hlink="hlink" folHlink="folHlink"/>
  <p:sldLayoutIdLst>
    <p:sldLayoutId id="2147483661" r:id="rId1"/>
    <p:sldLayoutId id="2147483699" r:id="rId2"/>
    <p:sldLayoutId id="2147483685"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712" r:id="rId15"/>
    <p:sldLayoutId id="2147483713" r:id="rId16"/>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5265A89-3823-CBEB-EF73-58CD68FD7A9A}"/>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683B135-3942-BBF6-4444-AFC98F872C3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2A51F85-9479-33A5-BCBA-DD8B2C676A3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004C9D-55D0-456C-8B15-9A279F81C5C8}" type="datetimeFigureOut">
              <a:rPr kumimoji="1" lang="ja-JP" altLang="en-US" smtClean="0"/>
              <a:t>2023/8/29</a:t>
            </a:fld>
            <a:endParaRPr kumimoji="1" lang="ja-JP" altLang="en-US"/>
          </a:p>
        </p:txBody>
      </p:sp>
      <p:sp>
        <p:nvSpPr>
          <p:cNvPr id="5" name="フッター プレースホルダー 4">
            <a:extLst>
              <a:ext uri="{FF2B5EF4-FFF2-40B4-BE49-F238E27FC236}">
                <a16:creationId xmlns:a16="http://schemas.microsoft.com/office/drawing/2014/main" id="{3EB434B8-34D0-4726-C424-EAC3E7F225B5}"/>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A35B804-16F7-FC80-7AE6-7C58AD03D747}"/>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38442-A70D-42F5-9813-690206B274B6}" type="slidenum">
              <a:rPr kumimoji="1" lang="ja-JP" altLang="en-US" smtClean="0"/>
              <a:t>‹#›</a:t>
            </a:fld>
            <a:endParaRPr kumimoji="1" lang="ja-JP" altLang="en-US"/>
          </a:p>
        </p:txBody>
      </p:sp>
    </p:spTree>
    <p:extLst>
      <p:ext uri="{BB962C8B-B14F-4D97-AF65-F5344CB8AC3E}">
        <p14:creationId xmlns:p14="http://schemas.microsoft.com/office/powerpoint/2010/main" val="156006251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274EC4-38EF-455F-ACCF-DD2ACB7044C7}" type="datetimeFigureOut">
              <a:rPr kumimoji="1" lang="ja-JP" altLang="en-US" smtClean="0"/>
              <a:t>2023/8/29</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7A15A6-C255-4595-998F-006EBA388226}" type="slidenum">
              <a:rPr kumimoji="1" lang="ja-JP" altLang="en-US" smtClean="0"/>
              <a:t>‹#›</a:t>
            </a:fld>
            <a:endParaRPr kumimoji="1" lang="ja-JP" altLang="en-US"/>
          </a:p>
        </p:txBody>
      </p:sp>
    </p:spTree>
    <p:extLst>
      <p:ext uri="{BB962C8B-B14F-4D97-AF65-F5344CB8AC3E}">
        <p14:creationId xmlns:p14="http://schemas.microsoft.com/office/powerpoint/2010/main" val="3931131799"/>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1C9FFD9D-E3CC-5CE5-0DA9-AF62B42B3FAB}"/>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0C10D16-691E-8299-9339-A380FBE2A5F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FC0C528-CFB1-6806-EEDB-CE033FADCDF1}"/>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137EC0-C047-4237-B67D-2D6093EE9ED8}" type="datetimeFigureOut">
              <a:rPr kumimoji="1" lang="ja-JP" altLang="en-US" smtClean="0"/>
              <a:t>2023/8/29</a:t>
            </a:fld>
            <a:endParaRPr kumimoji="1" lang="ja-JP" altLang="en-US"/>
          </a:p>
        </p:txBody>
      </p:sp>
      <p:sp>
        <p:nvSpPr>
          <p:cNvPr id="5" name="フッター プレースホルダー 4">
            <a:extLst>
              <a:ext uri="{FF2B5EF4-FFF2-40B4-BE49-F238E27FC236}">
                <a16:creationId xmlns:a16="http://schemas.microsoft.com/office/drawing/2014/main" id="{926E896C-A068-AE58-ECEE-586E15E3FE5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73A460D5-3675-9F52-67D0-642FC43B13C7}"/>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13593723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B68DD282-ED26-8587-1F12-3401CA63C9D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E8073F8-11A2-009F-C5C8-3954CEA535C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68E7211-F166-93A9-54A1-5B77F56C597B}"/>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37AF1F-629E-48F6-9841-DB472E50208D}" type="datetimeFigureOut">
              <a:rPr kumimoji="1" lang="ja-JP" altLang="en-US" smtClean="0"/>
              <a:t>2023/8/29</a:t>
            </a:fld>
            <a:endParaRPr kumimoji="1" lang="ja-JP" altLang="en-US"/>
          </a:p>
        </p:txBody>
      </p:sp>
      <p:sp>
        <p:nvSpPr>
          <p:cNvPr id="5" name="フッター プレースホルダー 4">
            <a:extLst>
              <a:ext uri="{FF2B5EF4-FFF2-40B4-BE49-F238E27FC236}">
                <a16:creationId xmlns:a16="http://schemas.microsoft.com/office/drawing/2014/main" id="{2BD9013E-2924-72F9-BEB9-7BB913DB50A1}"/>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40B4C96-5AA5-C21C-B516-559188479DE3}"/>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B1A98-9654-4FEF-9AEB-D45AFED3BA27}" type="slidenum">
              <a:rPr kumimoji="1" lang="ja-JP" altLang="en-US" smtClean="0"/>
              <a:t>‹#›</a:t>
            </a:fld>
            <a:endParaRPr kumimoji="1" lang="ja-JP" altLang="en-US"/>
          </a:p>
        </p:txBody>
      </p:sp>
    </p:spTree>
    <p:extLst>
      <p:ext uri="{BB962C8B-B14F-4D97-AF65-F5344CB8AC3E}">
        <p14:creationId xmlns:p14="http://schemas.microsoft.com/office/powerpoint/2010/main" val="305775729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42D51F88-1D43-FACE-D48A-0CEE05435FB3}"/>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DBE6EF7-3F62-E0B6-1EF5-06EB1FAF5C6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5CECBA2-9069-6DED-0D21-4F41801A2D1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2F8046-E52E-4C4E-9EA9-7EA878845841}" type="datetimeFigureOut">
              <a:rPr kumimoji="1" lang="ja-JP" altLang="en-US" smtClean="0"/>
              <a:t>2023/8/29</a:t>
            </a:fld>
            <a:endParaRPr kumimoji="1" lang="ja-JP" altLang="en-US"/>
          </a:p>
        </p:txBody>
      </p:sp>
      <p:sp>
        <p:nvSpPr>
          <p:cNvPr id="5" name="フッター プレースホルダー 4">
            <a:extLst>
              <a:ext uri="{FF2B5EF4-FFF2-40B4-BE49-F238E27FC236}">
                <a16:creationId xmlns:a16="http://schemas.microsoft.com/office/drawing/2014/main" id="{62AC993B-FB12-08E8-68AE-69D0F70A191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BE29D1E6-5A26-8882-084C-48918692B4AA}"/>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8946F5-ED84-4744-B32B-FDE95358974F}" type="slidenum">
              <a:rPr kumimoji="1" lang="ja-JP" altLang="en-US" smtClean="0"/>
              <a:t>‹#›</a:t>
            </a:fld>
            <a:endParaRPr kumimoji="1" lang="ja-JP" altLang="en-US"/>
          </a:p>
        </p:txBody>
      </p:sp>
    </p:spTree>
    <p:extLst>
      <p:ext uri="{BB962C8B-B14F-4D97-AF65-F5344CB8AC3E}">
        <p14:creationId xmlns:p14="http://schemas.microsoft.com/office/powerpoint/2010/main" val="187295100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DC26B08-1A44-9066-9366-8D87A5EC987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5D54CA1-1662-B0BC-7EF9-D0407F418B5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9378CB0-C188-2732-50E0-365AE2B600D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2D3F90-69AB-4277-BD99-66F9758B92C8}" type="datetimeFigureOut">
              <a:rPr kumimoji="1" lang="ja-JP" altLang="en-US" smtClean="0"/>
              <a:t>2023/8/29</a:t>
            </a:fld>
            <a:endParaRPr kumimoji="1" lang="ja-JP" altLang="en-US"/>
          </a:p>
        </p:txBody>
      </p:sp>
      <p:sp>
        <p:nvSpPr>
          <p:cNvPr id="5" name="フッター プレースホルダー 4">
            <a:extLst>
              <a:ext uri="{FF2B5EF4-FFF2-40B4-BE49-F238E27FC236}">
                <a16:creationId xmlns:a16="http://schemas.microsoft.com/office/drawing/2014/main" id="{3207F8FB-CF41-655D-C484-71E82BFACC0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80EB813-B982-6EED-9DC6-E97B08B7348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153481101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91FE397-F4E8-827D-DB54-E7D29BB4FBE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8344D3F-67DE-FD05-5690-C9505DED6C0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DA8B21A-5DB6-3970-5BBA-204CD706E466}"/>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B1AFF5-93D0-4A78-8B2B-9B6E9AB8AD8F}" type="datetimeFigureOut">
              <a:rPr kumimoji="1" lang="ja-JP" altLang="en-US" smtClean="0"/>
              <a:t>2023/8/29</a:t>
            </a:fld>
            <a:endParaRPr kumimoji="1" lang="ja-JP" altLang="en-US"/>
          </a:p>
        </p:txBody>
      </p:sp>
      <p:sp>
        <p:nvSpPr>
          <p:cNvPr id="5" name="フッター プレースホルダー 4">
            <a:extLst>
              <a:ext uri="{FF2B5EF4-FFF2-40B4-BE49-F238E27FC236}">
                <a16:creationId xmlns:a16="http://schemas.microsoft.com/office/drawing/2014/main" id="{F65CA214-8EC8-A764-5E0E-445F48D1CC9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07847219-8B4A-0735-06F9-4F98F0565F73}"/>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220719913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4.jpg"/><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8.emf"/></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sv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CD33D8C7-D87E-48FF-A0E1-56E665E02AFC}"/>
              </a:ext>
            </a:extLst>
          </p:cNvPr>
          <p:cNvSpPr txBox="1"/>
          <p:nvPr/>
        </p:nvSpPr>
        <p:spPr>
          <a:xfrm>
            <a:off x="652007" y="1166772"/>
            <a:ext cx="7497207"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農作業安全 </a:t>
            </a:r>
            <a:r>
              <a:rPr kumimoji="1" lang="zh-TW" altLang="en-US" sz="4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研修</a:t>
            </a:r>
            <a:r>
              <a:rPr kumimoji="1" lang="ja-JP" altLang="en-US" sz="4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資料モデル</a:t>
            </a:r>
            <a:endParaRPr kumimoji="1" lang="en-US" altLang="ja-JP" sz="4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総合編</a:t>
            </a:r>
          </a:p>
        </p:txBody>
      </p:sp>
      <p:sp>
        <p:nvSpPr>
          <p:cNvPr id="2" name="テキスト ボックス 1">
            <a:extLst>
              <a:ext uri="{FF2B5EF4-FFF2-40B4-BE49-F238E27FC236}">
                <a16:creationId xmlns:a16="http://schemas.microsoft.com/office/drawing/2014/main" id="{EA9B4853-DE92-600A-7047-A8F1DA98198D}"/>
              </a:ext>
            </a:extLst>
          </p:cNvPr>
          <p:cNvSpPr txBox="1"/>
          <p:nvPr/>
        </p:nvSpPr>
        <p:spPr>
          <a:xfrm>
            <a:off x="1745545" y="4079426"/>
            <a:ext cx="5310130" cy="1015663"/>
          </a:xfrm>
          <a:prstGeom prst="rect">
            <a:avLst/>
          </a:prstGeom>
          <a:noFill/>
        </p:spPr>
        <p:txBody>
          <a:bodyPr wrap="square" rtlCol="0">
            <a:spAutoFit/>
          </a:bodyPr>
          <a:lstStyle/>
          <a:p>
            <a:pPr algn="ctr"/>
            <a:r>
              <a:rPr kumimoji="1" lang="ja-JP" altLang="en-US" sz="2000" b="1" dirty="0">
                <a:latin typeface="HG丸ｺﾞｼｯｸM-PRO" panose="020F0600000000000000" pitchFamily="50" charset="-128"/>
                <a:ea typeface="HG丸ｺﾞｼｯｸM-PRO" panose="020F0600000000000000" pitchFamily="50" charset="-128"/>
              </a:rPr>
              <a:t>令和４年度 農作業安全総合対策推進事業</a:t>
            </a:r>
            <a:endParaRPr kumimoji="1" lang="en-US" altLang="ja-JP" sz="2000" b="1" dirty="0">
              <a:latin typeface="HG丸ｺﾞｼｯｸM-PRO" panose="020F0600000000000000" pitchFamily="50" charset="-128"/>
              <a:ea typeface="HG丸ｺﾞｼｯｸM-PRO" panose="020F0600000000000000" pitchFamily="50" charset="-128"/>
            </a:endParaRPr>
          </a:p>
          <a:p>
            <a:pPr algn="ctr"/>
            <a:endParaRPr kumimoji="1" lang="en-US" altLang="ja-JP" sz="2000" b="1" dirty="0">
              <a:latin typeface="HG丸ｺﾞｼｯｸM-PRO" panose="020F0600000000000000" pitchFamily="50" charset="-128"/>
              <a:ea typeface="HG丸ｺﾞｼｯｸM-PRO" panose="020F0600000000000000" pitchFamily="50" charset="-128"/>
            </a:endParaRPr>
          </a:p>
          <a:p>
            <a:pPr algn="ctr"/>
            <a:r>
              <a:rPr kumimoji="1" lang="ja-JP" altLang="en-US" sz="2000" b="1" dirty="0">
                <a:latin typeface="HG丸ｺﾞｼｯｸM-PRO" panose="020F0600000000000000" pitchFamily="50" charset="-128"/>
                <a:ea typeface="HG丸ｺﾞｼｯｸM-PRO" panose="020F0600000000000000" pitchFamily="50" charset="-128"/>
              </a:rPr>
              <a:t>一般社団法人 日本農業機械化協会</a:t>
            </a:r>
          </a:p>
        </p:txBody>
      </p:sp>
      <p:sp>
        <p:nvSpPr>
          <p:cNvPr id="3" name="テキスト ボックス 2">
            <a:extLst>
              <a:ext uri="{FF2B5EF4-FFF2-40B4-BE49-F238E27FC236}">
                <a16:creationId xmlns:a16="http://schemas.microsoft.com/office/drawing/2014/main" id="{74847F77-158B-C87A-019D-8864B5D9F2BE}"/>
              </a:ext>
            </a:extLst>
          </p:cNvPr>
          <p:cNvSpPr txBox="1"/>
          <p:nvPr/>
        </p:nvSpPr>
        <p:spPr>
          <a:xfrm>
            <a:off x="1332413" y="5222365"/>
            <a:ext cx="6136394" cy="1338828"/>
          </a:xfrm>
          <a:prstGeom prst="rect">
            <a:avLst/>
          </a:prstGeom>
          <a:noFill/>
        </p:spPr>
        <p:txBody>
          <a:bodyPr wrap="square" rtlCol="0">
            <a:spAutoFit/>
          </a:bodyPr>
          <a:lstStyle/>
          <a:p>
            <a:r>
              <a:rPr kumimoji="1" lang="ja-JP" altLang="en-US" sz="1400" b="1" dirty="0">
                <a:latin typeface="HG丸ｺﾞｼｯｸM-PRO" panose="020F0600000000000000" pitchFamily="50" charset="-128"/>
                <a:ea typeface="HG丸ｺﾞｼｯｸM-PRO" panose="020F0600000000000000" pitchFamily="50" charset="-128"/>
              </a:rPr>
              <a:t>　本資料は上記農林水産省補助事業により作成したもので、どなたでもご自由にそのまま、または改造してお使いいただけます。基本的には農業者を対象に研修を実施する際の資料を想定して取りまとめました。</a:t>
            </a:r>
            <a:endParaRPr kumimoji="1" lang="en-US" altLang="ja-JP" sz="1400" b="1" dirty="0">
              <a:latin typeface="HG丸ｺﾞｼｯｸM-PRO" panose="020F0600000000000000" pitchFamily="50" charset="-128"/>
              <a:ea typeface="HG丸ｺﾞｼｯｸM-PRO" panose="020F0600000000000000" pitchFamily="50" charset="-128"/>
            </a:endParaRPr>
          </a:p>
          <a:p>
            <a:r>
              <a:rPr kumimoji="1" lang="ja-JP" altLang="en-US" sz="1400" b="1" dirty="0">
                <a:latin typeface="HG丸ｺﾞｼｯｸM-PRO" panose="020F0600000000000000" pitchFamily="50" charset="-128"/>
                <a:ea typeface="HG丸ｺﾞｼｯｸM-PRO" panose="020F0600000000000000" pitchFamily="50" charset="-128"/>
              </a:rPr>
              <a:t>　なお、</a:t>
            </a:r>
            <a:r>
              <a:rPr kumimoji="1" lang="en-US" altLang="ja-JP" sz="1400" b="1" dirty="0">
                <a:latin typeface="HG丸ｺﾞｼｯｸM-PRO" panose="020F0600000000000000" pitchFamily="50" charset="-128"/>
                <a:ea typeface="HG丸ｺﾞｼｯｸM-PRO" panose="020F0600000000000000" pitchFamily="50" charset="-128"/>
              </a:rPr>
              <a:t>PowerPoint</a:t>
            </a:r>
            <a:r>
              <a:rPr kumimoji="1" lang="ja-JP" altLang="en-US" sz="1400" b="1" dirty="0">
                <a:latin typeface="HG丸ｺﾞｼｯｸM-PRO" panose="020F0600000000000000" pitchFamily="50" charset="-128"/>
                <a:ea typeface="HG丸ｺﾞｼｯｸM-PRO" panose="020F0600000000000000" pitchFamily="50" charset="-128"/>
              </a:rPr>
              <a:t>のノート機能を用いて解説等が記載してあります。</a:t>
            </a:r>
            <a:endParaRPr kumimoji="1" lang="en-US" altLang="ja-JP" sz="1400" b="1" dirty="0">
              <a:latin typeface="HG丸ｺﾞｼｯｸM-PRO" panose="020F0600000000000000" pitchFamily="50" charset="-128"/>
              <a:ea typeface="HG丸ｺﾞｼｯｸM-PRO" panose="020F0600000000000000" pitchFamily="50" charset="-128"/>
            </a:endParaRPr>
          </a:p>
          <a:p>
            <a:endParaRPr kumimoji="1" lang="en-US" altLang="ja-JP" sz="1400" b="1" dirty="0">
              <a:latin typeface="HG丸ｺﾞｼｯｸM-PRO" panose="020F0600000000000000" pitchFamily="50" charset="-128"/>
              <a:ea typeface="HG丸ｺﾞｼｯｸM-PRO" panose="020F0600000000000000" pitchFamily="50" charset="-128"/>
            </a:endParaRPr>
          </a:p>
          <a:p>
            <a:r>
              <a:rPr kumimoji="1" lang="ja-JP" altLang="en-US" sz="1100" b="1" dirty="0">
                <a:latin typeface="HG丸ｺﾞｼｯｸM-PRO" panose="020F0600000000000000" pitchFamily="50" charset="-128"/>
                <a:ea typeface="HG丸ｺﾞｼｯｸM-PRO" panose="020F0600000000000000" pitchFamily="50" charset="-128"/>
              </a:rPr>
              <a:t>　　　　　　　　</a:t>
            </a:r>
            <a:r>
              <a:rPr kumimoji="1" lang="en-US" altLang="ja-JP" sz="1100" b="1" dirty="0">
                <a:latin typeface="HG丸ｺﾞｼｯｸM-PRO" panose="020F0600000000000000" pitchFamily="50" charset="-128"/>
                <a:ea typeface="HG丸ｺﾞｼｯｸM-PRO" panose="020F0600000000000000" pitchFamily="50" charset="-128"/>
              </a:rPr>
              <a:t>※</a:t>
            </a:r>
            <a:r>
              <a:rPr kumimoji="1" lang="ja-JP" altLang="en-US" sz="1100" b="1" dirty="0">
                <a:latin typeface="HG丸ｺﾞｼｯｸM-PRO" panose="020F0600000000000000" pitchFamily="50" charset="-128"/>
                <a:ea typeface="HG丸ｺﾞｼｯｸM-PRO" panose="020F0600000000000000" pitchFamily="50" charset="-128"/>
              </a:rPr>
              <a:t>有償での配布や有償講座へのご使用はお控え下さい。</a:t>
            </a:r>
          </a:p>
        </p:txBody>
      </p:sp>
      <p:sp>
        <p:nvSpPr>
          <p:cNvPr id="4" name="正方形/長方形 3">
            <a:extLst>
              <a:ext uri="{FF2B5EF4-FFF2-40B4-BE49-F238E27FC236}">
                <a16:creationId xmlns:a16="http://schemas.microsoft.com/office/drawing/2014/main" id="{2DC5081A-0C4B-F648-C008-0A49FBBB1040}"/>
              </a:ext>
            </a:extLst>
          </p:cNvPr>
          <p:cNvSpPr/>
          <p:nvPr/>
        </p:nvSpPr>
        <p:spPr>
          <a:xfrm>
            <a:off x="1332413" y="5222365"/>
            <a:ext cx="6048888" cy="1338828"/>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681407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BC82E0B2-5C68-4418-B4A8-45DBCF820ED9}"/>
              </a:ext>
            </a:extLst>
          </p:cNvPr>
          <p:cNvSpPr>
            <a:spLocks noChangeArrowheads="1"/>
          </p:cNvSpPr>
          <p:nvPr/>
        </p:nvSpPr>
        <p:spPr bwMode="auto">
          <a:xfrm>
            <a:off x="1033124" y="108980"/>
            <a:ext cx="6325393" cy="504825"/>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事故を防ぐためには １：要因</a:t>
            </a:r>
          </a:p>
        </p:txBody>
      </p:sp>
      <p:grpSp>
        <p:nvGrpSpPr>
          <p:cNvPr id="2" name="グループ化 1">
            <a:extLst>
              <a:ext uri="{FF2B5EF4-FFF2-40B4-BE49-F238E27FC236}">
                <a16:creationId xmlns:a16="http://schemas.microsoft.com/office/drawing/2014/main" id="{354259C3-3EDD-4E66-965B-C5C2C4D93081}"/>
              </a:ext>
            </a:extLst>
          </p:cNvPr>
          <p:cNvGrpSpPr/>
          <p:nvPr/>
        </p:nvGrpSpPr>
        <p:grpSpPr>
          <a:xfrm>
            <a:off x="1350010" y="5004992"/>
            <a:ext cx="6657592" cy="1665270"/>
            <a:chOff x="1243199" y="5824872"/>
            <a:chExt cx="6657592" cy="1665270"/>
          </a:xfrm>
        </p:grpSpPr>
        <p:sp>
          <p:nvSpPr>
            <p:cNvPr id="13" name="下矢印 18">
              <a:extLst>
                <a:ext uri="{FF2B5EF4-FFF2-40B4-BE49-F238E27FC236}">
                  <a16:creationId xmlns:a16="http://schemas.microsoft.com/office/drawing/2014/main" id="{2975A0C7-77A6-48E4-AC0B-0B555DE08206}"/>
                </a:ext>
              </a:extLst>
            </p:cNvPr>
            <p:cNvSpPr>
              <a:spLocks noChangeArrowheads="1"/>
            </p:cNvSpPr>
            <p:nvPr/>
          </p:nvSpPr>
          <p:spPr bwMode="auto">
            <a:xfrm>
              <a:off x="4015579" y="5824872"/>
              <a:ext cx="1112840" cy="297565"/>
            </a:xfrm>
            <a:prstGeom prst="downArrow">
              <a:avLst>
                <a:gd name="adj1" fmla="val 50000"/>
                <a:gd name="adj2" fmla="val 50000"/>
              </a:avLst>
            </a:prstGeom>
            <a:solidFill>
              <a:srgbClr val="99CC00"/>
            </a:solidFill>
            <a:ln w="19050" algn="ctr">
              <a:solidFill>
                <a:schemeClr val="tx1"/>
              </a:solidFill>
              <a:round/>
              <a:headEnd type="none" w="sm" len="sm"/>
              <a:tailEnd type="none" w="sm" len="sm"/>
            </a:ln>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sz="3200" dirty="0">
                <a:effectLst/>
                <a:latin typeface="HG丸ｺﾞｼｯｸM-PRO" panose="020F0600000000000000" pitchFamily="50" charset="-128"/>
                <a:ea typeface="HG丸ｺﾞｼｯｸM-PRO" panose="020F0600000000000000" pitchFamily="50" charset="-128"/>
              </a:endParaRPr>
            </a:p>
          </p:txBody>
        </p:sp>
        <p:sp>
          <p:nvSpPr>
            <p:cNvPr id="5" name="正方形/長方形 4">
              <a:extLst>
                <a:ext uri="{FF2B5EF4-FFF2-40B4-BE49-F238E27FC236}">
                  <a16:creationId xmlns:a16="http://schemas.microsoft.com/office/drawing/2014/main" id="{E38BD7E3-1CF8-43F1-AA11-E0E342DF7F8E}"/>
                </a:ext>
              </a:extLst>
            </p:cNvPr>
            <p:cNvSpPr/>
            <p:nvPr/>
          </p:nvSpPr>
          <p:spPr>
            <a:xfrm>
              <a:off x="1243199" y="6212869"/>
              <a:ext cx="6657592" cy="1277273"/>
            </a:xfrm>
            <a:prstGeom prst="rect">
              <a:avLst/>
            </a:prstGeom>
          </p:spPr>
          <p:txBody>
            <a:bodyPr wrap="none">
              <a:spAutoFit/>
            </a:bodyPr>
            <a:lstStyle/>
            <a:p>
              <a:pPr algn="ctr"/>
              <a:r>
                <a:rPr lang="ja-JP" altLang="en-US" sz="2400" dirty="0">
                  <a:latin typeface="HGP創英角ｺﾞｼｯｸUB" panose="020B0900000000000000" pitchFamily="50" charset="-128"/>
                  <a:ea typeface="HGP創英角ｺﾞｼｯｸUB" panose="020B0900000000000000" pitchFamily="50" charset="-128"/>
                </a:rPr>
                <a:t>「人に関わること」以外の要因を潰せば、</a:t>
              </a:r>
              <a:endParaRPr lang="en-US" altLang="ja-JP" sz="2400" dirty="0">
                <a:latin typeface="HGP創英角ｺﾞｼｯｸUB" panose="020B0900000000000000" pitchFamily="50" charset="-128"/>
                <a:ea typeface="HGP創英角ｺﾞｼｯｸUB" panose="020B0900000000000000" pitchFamily="50" charset="-128"/>
              </a:endParaRPr>
            </a:p>
            <a:p>
              <a:pPr algn="ctr"/>
              <a:r>
                <a:rPr lang="ja-JP" altLang="en-US" sz="2400" dirty="0">
                  <a:latin typeface="HGP創英角ｺﾞｼｯｸUB" panose="020B0900000000000000" pitchFamily="50" charset="-128"/>
                  <a:ea typeface="HGP創英角ｺﾞｼｯｸUB" panose="020B0900000000000000" pitchFamily="50" charset="-128"/>
                </a:rPr>
                <a:t>人がミスをしても被害を小さく抑えることができます</a:t>
              </a:r>
              <a:endParaRPr lang="en-US" altLang="ja-JP" sz="2400" dirty="0">
                <a:latin typeface="HGP創英角ｺﾞｼｯｸUB" panose="020B0900000000000000" pitchFamily="50" charset="-128"/>
                <a:ea typeface="HGP創英角ｺﾞｼｯｸUB" panose="020B0900000000000000" pitchFamily="50" charset="-128"/>
              </a:endParaRPr>
            </a:p>
            <a:p>
              <a:pPr algn="ctr">
                <a:spcBef>
                  <a:spcPts val="600"/>
                </a:spcBef>
              </a:pPr>
              <a:r>
                <a:rPr lang="ja-JP" altLang="en-US" sz="2400" dirty="0">
                  <a:latin typeface="HGP創英角ｺﾞｼｯｸUB" panose="020B0900000000000000" pitchFamily="50" charset="-128"/>
                  <a:ea typeface="HGP創英角ｺﾞｼｯｸUB" panose="020B0900000000000000" pitchFamily="50" charset="-128"/>
                </a:rPr>
                <a:t>その上でミスを減らす努力をしましょう</a:t>
              </a:r>
            </a:p>
          </p:txBody>
        </p:sp>
      </p:grpSp>
      <p:sp>
        <p:nvSpPr>
          <p:cNvPr id="40" name="テキスト ボックス 39">
            <a:extLst>
              <a:ext uri="{FF2B5EF4-FFF2-40B4-BE49-F238E27FC236}">
                <a16:creationId xmlns:a16="http://schemas.microsoft.com/office/drawing/2014/main" id="{DA48486A-09FC-4BAE-BEF9-04E0912EDFA5}"/>
              </a:ext>
            </a:extLst>
          </p:cNvPr>
          <p:cNvSpPr txBox="1"/>
          <p:nvPr/>
        </p:nvSpPr>
        <p:spPr>
          <a:xfrm>
            <a:off x="77105" y="945068"/>
            <a:ext cx="8738559" cy="907941"/>
          </a:xfrm>
          <a:prstGeom prst="rect">
            <a:avLst/>
          </a:prstGeom>
          <a:noFill/>
        </p:spPr>
        <p:txBody>
          <a:bodyPr wrap="square" rtlCol="0">
            <a:spAutoFit/>
          </a:bodyPr>
          <a:lstStyle/>
          <a:p>
            <a:pPr algn="ctr"/>
            <a:r>
              <a:rPr lang="ja-JP" altLang="en-US" sz="2400" dirty="0">
                <a:latin typeface="HGP創英角ｺﾞｼｯｸUB" panose="020B0900000000000000" pitchFamily="50" charset="-128"/>
                <a:ea typeface="HGP創英角ｺﾞｼｯｸUB" panose="020B0900000000000000" pitchFamily="50" charset="-128"/>
              </a:rPr>
              <a:t>「事故は人のミスで起こる」と思われがちですが・・</a:t>
            </a:r>
            <a:endParaRPr lang="en-US" altLang="ja-JP" sz="2400" dirty="0">
              <a:latin typeface="HGP創英角ｺﾞｼｯｸUB" panose="020B0900000000000000" pitchFamily="50" charset="-128"/>
              <a:ea typeface="HGP創英角ｺﾞｼｯｸUB" panose="020B0900000000000000" pitchFamily="50" charset="-128"/>
            </a:endParaRPr>
          </a:p>
          <a:p>
            <a:pPr algn="ctr">
              <a:spcBef>
                <a:spcPts val="600"/>
              </a:spcBef>
            </a:pPr>
            <a:r>
              <a:rPr lang="ja-JP" altLang="en-US" sz="2400" dirty="0">
                <a:latin typeface="HGP創英角ｺﾞｼｯｸUB" panose="020B0900000000000000" pitchFamily="50" charset="-128"/>
                <a:ea typeface="HGP創英角ｺﾞｼｯｸUB" panose="020B0900000000000000" pitchFamily="50" charset="-128"/>
              </a:rPr>
              <a:t>必ずと言っていいほど、他の要因も重なっています！</a:t>
            </a:r>
            <a:endParaRPr lang="en-US" altLang="ja-JP" sz="2400" dirty="0">
              <a:latin typeface="HGP創英角ｺﾞｼｯｸUB" panose="020B0900000000000000" pitchFamily="50" charset="-128"/>
              <a:ea typeface="HGP創英角ｺﾞｼｯｸUB" panose="020B0900000000000000" pitchFamily="50" charset="-128"/>
            </a:endParaRPr>
          </a:p>
        </p:txBody>
      </p:sp>
      <p:sp>
        <p:nvSpPr>
          <p:cNvPr id="6" name="四角形: 角を丸くする 5">
            <a:extLst>
              <a:ext uri="{FF2B5EF4-FFF2-40B4-BE49-F238E27FC236}">
                <a16:creationId xmlns:a16="http://schemas.microsoft.com/office/drawing/2014/main" id="{053166C3-0833-432D-9C9A-BCDA16C50705}"/>
              </a:ext>
            </a:extLst>
          </p:cNvPr>
          <p:cNvSpPr/>
          <p:nvPr/>
        </p:nvSpPr>
        <p:spPr>
          <a:xfrm>
            <a:off x="2116449" y="2272794"/>
            <a:ext cx="5242068" cy="2623237"/>
          </a:xfrm>
          <a:prstGeom prst="roundRect">
            <a:avLst>
              <a:gd name="adj" fmla="val 9071"/>
            </a:avLst>
          </a:prstGeom>
          <a:solidFill>
            <a:srgbClr val="DBFFB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74FA0622-34BA-496B-A843-7F5773089B5A}"/>
              </a:ext>
            </a:extLst>
          </p:cNvPr>
          <p:cNvSpPr txBox="1"/>
          <p:nvPr/>
        </p:nvSpPr>
        <p:spPr>
          <a:xfrm>
            <a:off x="2375433" y="2580902"/>
            <a:ext cx="4983084" cy="477348"/>
          </a:xfrm>
          <a:prstGeom prst="rect">
            <a:avLst/>
          </a:prstGeom>
          <a:noFill/>
        </p:spPr>
        <p:txBody>
          <a:bodyPr wrap="square" rtlCol="0">
            <a:spAutoFit/>
          </a:bodyPr>
          <a:lstStyle/>
          <a:p>
            <a:r>
              <a:rPr lang="ja-JP" altLang="en-US" sz="2400" dirty="0">
                <a:solidFill>
                  <a:srgbClr val="C00000"/>
                </a:solidFill>
                <a:latin typeface="HGP創英角ｺﾞｼｯｸUB" panose="020B0900000000000000" pitchFamily="50" charset="-128"/>
                <a:ea typeface="HGP創英角ｺﾞｼｯｸUB" panose="020B0900000000000000" pitchFamily="50" charset="-128"/>
              </a:rPr>
              <a:t>機械や器具に関わること</a:t>
            </a:r>
          </a:p>
        </p:txBody>
      </p:sp>
      <p:sp>
        <p:nvSpPr>
          <p:cNvPr id="25" name="テキスト ボックス 24">
            <a:extLst>
              <a:ext uri="{FF2B5EF4-FFF2-40B4-BE49-F238E27FC236}">
                <a16:creationId xmlns:a16="http://schemas.microsoft.com/office/drawing/2014/main" id="{DD9B0744-5D04-4167-AAA7-7B5975E12929}"/>
              </a:ext>
            </a:extLst>
          </p:cNvPr>
          <p:cNvSpPr txBox="1"/>
          <p:nvPr/>
        </p:nvSpPr>
        <p:spPr>
          <a:xfrm>
            <a:off x="2370607" y="3127684"/>
            <a:ext cx="4590633" cy="477348"/>
          </a:xfrm>
          <a:prstGeom prst="rect">
            <a:avLst/>
          </a:prstGeom>
          <a:noFill/>
        </p:spPr>
        <p:txBody>
          <a:bodyPr wrap="square" rtlCol="0">
            <a:spAutoFit/>
          </a:bodyPr>
          <a:lstStyle/>
          <a:p>
            <a:r>
              <a:rPr lang="ja-JP" altLang="en-US" sz="2400" dirty="0">
                <a:solidFill>
                  <a:srgbClr val="C00000"/>
                </a:solidFill>
                <a:latin typeface="HGP創英角ｺﾞｼｯｸUB" panose="020B0900000000000000" pitchFamily="50" charset="-128"/>
                <a:ea typeface="HGP創英角ｺﾞｼｯｸUB" panose="020B0900000000000000" pitchFamily="50" charset="-128"/>
              </a:rPr>
              <a:t>事故現場の環境に関わること</a:t>
            </a:r>
          </a:p>
        </p:txBody>
      </p:sp>
      <p:sp>
        <p:nvSpPr>
          <p:cNvPr id="30" name="テキスト ボックス 29">
            <a:extLst>
              <a:ext uri="{FF2B5EF4-FFF2-40B4-BE49-F238E27FC236}">
                <a16:creationId xmlns:a16="http://schemas.microsoft.com/office/drawing/2014/main" id="{2A4A1152-64A0-464A-809A-C685A02E0271}"/>
              </a:ext>
            </a:extLst>
          </p:cNvPr>
          <p:cNvSpPr txBox="1"/>
          <p:nvPr/>
        </p:nvSpPr>
        <p:spPr>
          <a:xfrm>
            <a:off x="2370607" y="4169086"/>
            <a:ext cx="4853102" cy="477348"/>
          </a:xfrm>
          <a:prstGeom prst="rect">
            <a:avLst/>
          </a:prstGeom>
          <a:noFill/>
        </p:spPr>
        <p:txBody>
          <a:bodyPr wrap="square" rtlCol="0">
            <a:spAutoFit/>
          </a:bodyPr>
          <a:lstStyle/>
          <a:p>
            <a:r>
              <a:rPr lang="ja-JP" altLang="en-US" sz="24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人に関わること</a:t>
            </a:r>
          </a:p>
        </p:txBody>
      </p:sp>
      <p:sp>
        <p:nvSpPr>
          <p:cNvPr id="15" name="テキスト ボックス 14">
            <a:extLst>
              <a:ext uri="{FF2B5EF4-FFF2-40B4-BE49-F238E27FC236}">
                <a16:creationId xmlns:a16="http://schemas.microsoft.com/office/drawing/2014/main" id="{D6EB2969-0C08-447D-9C81-2260517D69B2}"/>
              </a:ext>
            </a:extLst>
          </p:cNvPr>
          <p:cNvSpPr txBox="1"/>
          <p:nvPr/>
        </p:nvSpPr>
        <p:spPr>
          <a:xfrm>
            <a:off x="2833313" y="1943441"/>
            <a:ext cx="3651364" cy="477348"/>
          </a:xfrm>
          <a:prstGeom prst="rect">
            <a:avLst/>
          </a:prstGeom>
          <a:ln w="19050">
            <a:solidFill>
              <a:schemeClr val="tx1"/>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spcBef>
                <a:spcPts val="1200"/>
              </a:spcBef>
            </a:pPr>
            <a:r>
              <a:rPr lang="ja-JP" altLang="en-US" sz="2400" dirty="0">
                <a:latin typeface="HGP創英角ｺﾞｼｯｸUB" panose="020B0900000000000000" pitchFamily="50" charset="-128"/>
                <a:ea typeface="HGP創英角ｺﾞｼｯｸUB" panose="020B0900000000000000" pitchFamily="50" charset="-128"/>
              </a:rPr>
              <a:t>事故の要因の種類</a:t>
            </a:r>
          </a:p>
        </p:txBody>
      </p:sp>
      <p:sp>
        <p:nvSpPr>
          <p:cNvPr id="17" name="テキスト ボックス 16">
            <a:extLst>
              <a:ext uri="{FF2B5EF4-FFF2-40B4-BE49-F238E27FC236}">
                <a16:creationId xmlns:a16="http://schemas.microsoft.com/office/drawing/2014/main" id="{BCEF4F9F-85D4-4932-9549-1A3396D2C5B6}"/>
              </a:ext>
            </a:extLst>
          </p:cNvPr>
          <p:cNvSpPr txBox="1"/>
          <p:nvPr/>
        </p:nvSpPr>
        <p:spPr>
          <a:xfrm>
            <a:off x="2370607" y="3652899"/>
            <a:ext cx="4729247" cy="477348"/>
          </a:xfrm>
          <a:prstGeom prst="rect">
            <a:avLst/>
          </a:prstGeom>
          <a:noFill/>
        </p:spPr>
        <p:txBody>
          <a:bodyPr wrap="square" rtlCol="0">
            <a:spAutoFit/>
          </a:bodyPr>
          <a:lstStyle/>
          <a:p>
            <a:r>
              <a:rPr lang="ja-JP" altLang="en-US" sz="2400" dirty="0">
                <a:solidFill>
                  <a:srgbClr val="C00000"/>
                </a:solidFill>
                <a:latin typeface="HGP創英角ｺﾞｼｯｸUB" panose="020B0900000000000000" pitchFamily="50" charset="-128"/>
                <a:ea typeface="HGP創英角ｺﾞｼｯｸUB" panose="020B0900000000000000" pitchFamily="50" charset="-128"/>
              </a:rPr>
              <a:t>作業・管理に関わること</a:t>
            </a:r>
          </a:p>
        </p:txBody>
      </p:sp>
      <p:pic>
        <p:nvPicPr>
          <p:cNvPr id="11" name="図 10">
            <a:extLst>
              <a:ext uri="{FF2B5EF4-FFF2-40B4-BE49-F238E27FC236}">
                <a16:creationId xmlns:a16="http://schemas.microsoft.com/office/drawing/2014/main" id="{9EDED611-0C38-516C-B22D-7316E81F57AA}"/>
              </a:ext>
            </a:extLst>
          </p:cNvPr>
          <p:cNvPicPr>
            <a:picLocks noChangeAspect="1"/>
          </p:cNvPicPr>
          <p:nvPr/>
        </p:nvPicPr>
        <p:blipFill>
          <a:blip r:embed="rId3"/>
          <a:stretch>
            <a:fillRect/>
          </a:stretch>
        </p:blipFill>
        <p:spPr>
          <a:xfrm>
            <a:off x="7566178" y="1977695"/>
            <a:ext cx="1310420" cy="3181218"/>
          </a:xfrm>
          <a:prstGeom prst="rect">
            <a:avLst/>
          </a:prstGeom>
        </p:spPr>
      </p:pic>
      <p:cxnSp>
        <p:nvCxnSpPr>
          <p:cNvPr id="7" name="直線コネクタ 6">
            <a:extLst>
              <a:ext uri="{FF2B5EF4-FFF2-40B4-BE49-F238E27FC236}">
                <a16:creationId xmlns:a16="http://schemas.microsoft.com/office/drawing/2014/main" id="{1F2D0C9B-F25F-A41D-2FAA-2DF0989B7EAB}"/>
              </a:ext>
            </a:extLst>
          </p:cNvPr>
          <p:cNvCxnSpPr/>
          <p:nvPr/>
        </p:nvCxnSpPr>
        <p:spPr>
          <a:xfrm>
            <a:off x="467443" y="738508"/>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スライド番号プレースホルダー 2">
            <a:extLst>
              <a:ext uri="{FF2B5EF4-FFF2-40B4-BE49-F238E27FC236}">
                <a16:creationId xmlns:a16="http://schemas.microsoft.com/office/drawing/2014/main" id="{0B940D87-6B2A-4774-93A9-94FB997F4B33}"/>
              </a:ext>
            </a:extLst>
          </p:cNvPr>
          <p:cNvSpPr>
            <a:spLocks noGrp="1"/>
          </p:cNvSpPr>
          <p:nvPr>
            <p:ph type="sldNum" sz="quarter" idx="12"/>
          </p:nvPr>
        </p:nvSpPr>
        <p:spPr>
          <a:xfrm>
            <a:off x="6961909" y="6408854"/>
            <a:ext cx="1949477" cy="23812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452A23-BFEA-43FD-98FB-69091C0AE9EE}" type="slidenum">
              <a:rPr kumimoji="0"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pic>
        <p:nvPicPr>
          <p:cNvPr id="10" name="図 9">
            <a:extLst>
              <a:ext uri="{FF2B5EF4-FFF2-40B4-BE49-F238E27FC236}">
                <a16:creationId xmlns:a16="http://schemas.microsoft.com/office/drawing/2014/main" id="{E5252DD6-EB8B-E539-44DF-716547EEA27E}"/>
              </a:ext>
            </a:extLst>
          </p:cNvPr>
          <p:cNvPicPr>
            <a:picLocks noChangeAspect="1"/>
          </p:cNvPicPr>
          <p:nvPr/>
        </p:nvPicPr>
        <p:blipFill>
          <a:blip r:embed="rId4"/>
          <a:stretch>
            <a:fillRect/>
          </a:stretch>
        </p:blipFill>
        <p:spPr>
          <a:xfrm>
            <a:off x="119133" y="2026993"/>
            <a:ext cx="1971675" cy="1447800"/>
          </a:xfrm>
          <a:prstGeom prst="rect">
            <a:avLst/>
          </a:prstGeom>
        </p:spPr>
      </p:pic>
      <p:pic>
        <p:nvPicPr>
          <p:cNvPr id="12" name="図 11">
            <a:extLst>
              <a:ext uri="{FF2B5EF4-FFF2-40B4-BE49-F238E27FC236}">
                <a16:creationId xmlns:a16="http://schemas.microsoft.com/office/drawing/2014/main" id="{B24FB243-D3FE-8C77-F120-DD45B94ADB84}"/>
              </a:ext>
            </a:extLst>
          </p:cNvPr>
          <p:cNvPicPr>
            <a:picLocks noChangeAspect="1"/>
          </p:cNvPicPr>
          <p:nvPr/>
        </p:nvPicPr>
        <p:blipFill>
          <a:blip r:embed="rId5"/>
          <a:stretch>
            <a:fillRect/>
          </a:stretch>
        </p:blipFill>
        <p:spPr>
          <a:xfrm>
            <a:off x="144774" y="3451165"/>
            <a:ext cx="1918098" cy="1824786"/>
          </a:xfrm>
          <a:prstGeom prst="rect">
            <a:avLst/>
          </a:prstGeom>
        </p:spPr>
      </p:pic>
      <p:sp>
        <p:nvSpPr>
          <p:cNvPr id="14" name="十字形 13">
            <a:extLst>
              <a:ext uri="{FF2B5EF4-FFF2-40B4-BE49-F238E27FC236}">
                <a16:creationId xmlns:a16="http://schemas.microsoft.com/office/drawing/2014/main" id="{B98BB8F9-7DAB-5400-0A28-E071898E9EAF}"/>
              </a:ext>
            </a:extLst>
          </p:cNvPr>
          <p:cNvSpPr/>
          <p:nvPr/>
        </p:nvSpPr>
        <p:spPr>
          <a:xfrm rot="18861984">
            <a:off x="620021" y="5195355"/>
            <a:ext cx="635259" cy="629345"/>
          </a:xfrm>
          <a:prstGeom prst="plus">
            <a:avLst>
              <a:gd name="adj" fmla="val 4254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十字形 18">
            <a:extLst>
              <a:ext uri="{FF2B5EF4-FFF2-40B4-BE49-F238E27FC236}">
                <a16:creationId xmlns:a16="http://schemas.microsoft.com/office/drawing/2014/main" id="{888D9E05-7CDA-4C8C-AF3A-A9FA1B91F101}"/>
              </a:ext>
            </a:extLst>
          </p:cNvPr>
          <p:cNvSpPr/>
          <p:nvPr/>
        </p:nvSpPr>
        <p:spPr>
          <a:xfrm rot="18861984">
            <a:off x="351817" y="1859221"/>
            <a:ext cx="635259" cy="629345"/>
          </a:xfrm>
          <a:prstGeom prst="plus">
            <a:avLst>
              <a:gd name="adj" fmla="val 4254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 name="十字形 19">
            <a:extLst>
              <a:ext uri="{FF2B5EF4-FFF2-40B4-BE49-F238E27FC236}">
                <a16:creationId xmlns:a16="http://schemas.microsoft.com/office/drawing/2014/main" id="{E627529B-4AC7-0C09-0E8B-CEF18CB9E478}"/>
              </a:ext>
            </a:extLst>
          </p:cNvPr>
          <p:cNvSpPr/>
          <p:nvPr/>
        </p:nvSpPr>
        <p:spPr>
          <a:xfrm rot="18861984">
            <a:off x="7901875" y="5103626"/>
            <a:ext cx="635259" cy="629345"/>
          </a:xfrm>
          <a:prstGeom prst="plus">
            <a:avLst>
              <a:gd name="adj" fmla="val 4254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4994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p:bldP spid="25" grpId="0"/>
      <p:bldP spid="30" grpId="0"/>
      <p:bldP spid="15" grpId="0" animBg="1"/>
      <p:bldP spid="17" grpId="0"/>
      <p:bldP spid="14"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2"/>
          <p:cNvSpPr>
            <a:spLocks noChangeArrowheads="1"/>
          </p:cNvSpPr>
          <p:nvPr/>
        </p:nvSpPr>
        <p:spPr bwMode="auto">
          <a:xfrm>
            <a:off x="2328863" y="2057400"/>
            <a:ext cx="9144000" cy="0"/>
          </a:xfrm>
          <a:prstGeom prst="rect">
            <a:avLst/>
          </a:prstGeom>
          <a:noFill/>
          <a:ln w="12700">
            <a:noFill/>
            <a:miter lim="800000"/>
            <a:headEnd type="none" w="sm" len="sm"/>
            <a:tailEnd type="none" w="sm" len="sm"/>
          </a:ln>
          <a:effectLst/>
        </p:spPr>
        <p:txBody>
          <a:bodyPr>
            <a:spAutoFit/>
          </a:bodyPr>
          <a:lstStyle/>
          <a:p>
            <a:endParaRPr lang="ja-JP" altLang="en-US"/>
          </a:p>
        </p:txBody>
      </p:sp>
      <p:sp>
        <p:nvSpPr>
          <p:cNvPr id="12" name="Rectangle 11"/>
          <p:cNvSpPr>
            <a:spLocks noChangeArrowheads="1"/>
          </p:cNvSpPr>
          <p:nvPr/>
        </p:nvSpPr>
        <p:spPr bwMode="auto">
          <a:xfrm>
            <a:off x="529456" y="1461181"/>
            <a:ext cx="7852396" cy="978584"/>
          </a:xfrm>
          <a:prstGeom prst="rect">
            <a:avLst/>
          </a:prstGeom>
          <a:noFill/>
          <a:ln w="12700">
            <a:noFill/>
            <a:miter lim="800000"/>
            <a:headEnd type="none" w="sm" len="sm"/>
            <a:tailEnd type="none" w="sm" len="sm"/>
          </a:ln>
          <a:effectLst/>
        </p:spPr>
        <p:txBody>
          <a:bodyPr wrap="square" tIns="118800" bIns="118800">
            <a:spAutoFit/>
          </a:bodyPr>
          <a:lstStyle/>
          <a:p>
            <a:pPr>
              <a:spcBef>
                <a:spcPts val="0"/>
              </a:spcBef>
            </a:pPr>
            <a:r>
              <a:rPr kumimoji="0" lang="en-US" altLang="ja-JP" sz="24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4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事故の概要</a:t>
            </a:r>
            <a:r>
              <a:rPr kumimoji="0" lang="en-US" altLang="ja-JP" sz="24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a:t>
            </a:r>
            <a:r>
              <a:rPr lang="ja-JP" altLang="en-US" sz="2400" dirty="0">
                <a:effectLst/>
                <a:latin typeface="UD デジタル 教科書体 NK-R" panose="02020400000000000000" pitchFamily="18" charset="-128"/>
                <a:ea typeface="UD デジタル 教科書体 NK-R" panose="02020400000000000000" pitchFamily="18" charset="-128"/>
              </a:rPr>
              <a:t>農道から脱輪して田植え直後の水田へ転落転倒し、トラクターの下敷きになった、６０歳代男性</a:t>
            </a:r>
            <a:r>
              <a:rPr kumimoji="0" lang="ja-JP" altLang="en-US"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lang="ja-JP" altLang="en-US" sz="2400" dirty="0">
                <a:solidFill>
                  <a:srgbClr val="FF0000"/>
                </a:solidFill>
                <a:effectLst/>
                <a:latin typeface="UD デジタル 教科書体 NK-R" panose="02020400000000000000" pitchFamily="18" charset="-128"/>
                <a:ea typeface="UD デジタル 教科書体 NK-R" panose="02020400000000000000" pitchFamily="18" charset="-128"/>
              </a:rPr>
              <a:t>溺死</a:t>
            </a:r>
            <a:endParaRPr lang="en-US" altLang="ja-JP" sz="2400" dirty="0">
              <a:solidFill>
                <a:srgbClr val="FF0000"/>
              </a:solidFill>
              <a:effectLst/>
              <a:latin typeface="UD デジタル 教科書体 NK-R" panose="02020400000000000000" pitchFamily="18" charset="-128"/>
              <a:ea typeface="UD デジタル 教科書体 NK-R" panose="02020400000000000000" pitchFamily="18" charset="-128"/>
            </a:endParaRPr>
          </a:p>
        </p:txBody>
      </p:sp>
      <p:pic>
        <p:nvPicPr>
          <p:cNvPr id="11" name="図 10"/>
          <p:cNvPicPr/>
          <p:nvPr/>
        </p:nvPicPr>
        <p:blipFill>
          <a:blip r:embed="rId3" cstate="print"/>
          <a:srcRect/>
          <a:stretch>
            <a:fillRect/>
          </a:stretch>
        </p:blipFill>
        <p:spPr bwMode="auto">
          <a:xfrm>
            <a:off x="337171" y="2791953"/>
            <a:ext cx="4049486" cy="3026000"/>
          </a:xfrm>
          <a:prstGeom prst="rect">
            <a:avLst/>
          </a:prstGeom>
          <a:noFill/>
          <a:ln w="9525">
            <a:noFill/>
            <a:miter lim="800000"/>
            <a:headEnd/>
            <a:tailEnd/>
          </a:ln>
        </p:spPr>
      </p:pic>
      <p:sp>
        <p:nvSpPr>
          <p:cNvPr id="15" name="AutoShape 3"/>
          <p:cNvSpPr>
            <a:spLocks noChangeArrowheads="1"/>
          </p:cNvSpPr>
          <p:nvPr/>
        </p:nvSpPr>
        <p:spPr bwMode="auto">
          <a:xfrm>
            <a:off x="320286" y="6087684"/>
            <a:ext cx="2906256" cy="503609"/>
          </a:xfrm>
          <a:prstGeom prst="wedgeRectCallout">
            <a:avLst>
              <a:gd name="adj1" fmla="val -21466"/>
              <a:gd name="adj2" fmla="val -240698"/>
            </a:avLst>
          </a:prstGeom>
          <a:solidFill>
            <a:schemeClr val="accent4">
              <a:lumMod val="20000"/>
              <a:lumOff val="80000"/>
            </a:schemeClr>
          </a:solidFill>
          <a:ln w="19050">
            <a:solidFill>
              <a:srgbClr val="000000"/>
            </a:solidFill>
            <a:miter lim="800000"/>
            <a:headEnd/>
            <a:tailEnd/>
          </a:ln>
          <a:effectLst/>
        </p:spPr>
        <p:txBody>
          <a:bodyPr/>
          <a:lstStyle/>
          <a:p>
            <a:pPr algn="ctr" eaLnBrk="1" hangingPunct="1"/>
            <a:r>
              <a:rPr lang="ja-JP" altLang="en-US" sz="2400" dirty="0">
                <a:solidFill>
                  <a:srgbClr val="000000"/>
                </a:solidFill>
                <a:effectLst/>
                <a:latin typeface="Arial" pitchFamily="34" charset="0"/>
                <a:ea typeface="HGP創英角ｺﾞｼｯｸUB" panose="020B0900000000000000" pitchFamily="50" charset="-128"/>
              </a:rPr>
              <a:t>傾斜</a:t>
            </a:r>
            <a:r>
              <a:rPr lang="en-US" altLang="ja-JP" sz="2400" dirty="0">
                <a:solidFill>
                  <a:srgbClr val="000000"/>
                </a:solidFill>
                <a:effectLst/>
                <a:latin typeface="HGP創英角ｺﾞｼｯｸUB" panose="020B0900000000000000" pitchFamily="50" charset="-128"/>
                <a:ea typeface="HGP創英角ｺﾞｼｯｸUB" panose="020B0900000000000000" pitchFamily="50" charset="-128"/>
              </a:rPr>
              <a:t>30°</a:t>
            </a:r>
            <a:r>
              <a:rPr lang="ja-JP" altLang="en-US" sz="2400" dirty="0">
                <a:solidFill>
                  <a:srgbClr val="000000"/>
                </a:solidFill>
                <a:effectLst/>
                <a:latin typeface="Arial" pitchFamily="34" charset="0"/>
                <a:ea typeface="HGP創英角ｺﾞｼｯｸUB" panose="020B0900000000000000" pitchFamily="50" charset="-128"/>
              </a:rPr>
              <a:t>高さ約１ｍ</a:t>
            </a:r>
          </a:p>
        </p:txBody>
      </p:sp>
      <p:sp>
        <p:nvSpPr>
          <p:cNvPr id="14" name="AutoShape 3"/>
          <p:cNvSpPr>
            <a:spLocks noChangeArrowheads="1"/>
          </p:cNvSpPr>
          <p:nvPr/>
        </p:nvSpPr>
        <p:spPr bwMode="auto">
          <a:xfrm>
            <a:off x="1683232" y="2707801"/>
            <a:ext cx="2772422" cy="895778"/>
          </a:xfrm>
          <a:prstGeom prst="wedgeRectCallout">
            <a:avLst>
              <a:gd name="adj1" fmla="val 6770"/>
              <a:gd name="adj2" fmla="val 201466"/>
            </a:avLst>
          </a:prstGeom>
          <a:solidFill>
            <a:schemeClr val="accent4">
              <a:lumMod val="20000"/>
              <a:lumOff val="80000"/>
            </a:schemeClr>
          </a:solidFill>
          <a:ln w="19050">
            <a:solidFill>
              <a:srgbClr val="000000"/>
            </a:solidFill>
            <a:miter lim="800000"/>
            <a:headEnd/>
            <a:tailEnd/>
          </a:ln>
          <a:effectLst/>
        </p:spPr>
        <p:txBody>
          <a:bodyPr/>
          <a:lstStyle/>
          <a:p>
            <a:pPr algn="ctr" eaLnBrk="1" hangingPunct="1"/>
            <a:r>
              <a:rPr lang="ja-JP" altLang="en-US" sz="2400" dirty="0">
                <a:solidFill>
                  <a:srgbClr val="000000"/>
                </a:solidFill>
                <a:effectLst/>
                <a:latin typeface="HGP創英角ｺﾞｼｯｸUB" panose="020B0900000000000000" pitchFamily="50" charset="-128"/>
                <a:ea typeface="HGP創英角ｺﾞｼｯｸUB" panose="020B0900000000000000" pitchFamily="50" charset="-128"/>
              </a:rPr>
              <a:t>道幅：２</a:t>
            </a:r>
            <a:r>
              <a:rPr lang="en-US" altLang="ja-JP" sz="2400" dirty="0">
                <a:solidFill>
                  <a:srgbClr val="000000"/>
                </a:solidFill>
                <a:effectLst/>
                <a:latin typeface="HGP創英角ｺﾞｼｯｸUB" panose="020B0900000000000000" pitchFamily="50" charset="-128"/>
                <a:ea typeface="HGP創英角ｺﾞｼｯｸUB" panose="020B0900000000000000" pitchFamily="50" charset="-128"/>
              </a:rPr>
              <a:t>.</a:t>
            </a:r>
            <a:r>
              <a:rPr lang="ja-JP" altLang="en-US" sz="2400" dirty="0">
                <a:solidFill>
                  <a:srgbClr val="000000"/>
                </a:solidFill>
                <a:effectLst/>
                <a:latin typeface="HGP創英角ｺﾞｼｯｸUB" panose="020B0900000000000000" pitchFamily="50" charset="-128"/>
                <a:ea typeface="HGP創英角ｺﾞｼｯｸUB" panose="020B0900000000000000" pitchFamily="50" charset="-128"/>
              </a:rPr>
              <a:t>５ｍ（砂利）</a:t>
            </a:r>
            <a:endParaRPr lang="en-US" altLang="ja-JP" sz="2400" dirty="0">
              <a:solidFill>
                <a:srgbClr val="000000"/>
              </a:solidFill>
              <a:effectLst/>
              <a:latin typeface="HGP創英角ｺﾞｼｯｸUB" panose="020B0900000000000000" pitchFamily="50" charset="-128"/>
              <a:ea typeface="HGP創英角ｺﾞｼｯｸUB" panose="020B0900000000000000" pitchFamily="50" charset="-128"/>
            </a:endParaRPr>
          </a:p>
          <a:p>
            <a:pPr algn="ctr"/>
            <a:r>
              <a:rPr lang="ja-JP" altLang="en-US" sz="2400" dirty="0">
                <a:solidFill>
                  <a:srgbClr val="000000"/>
                </a:solidFill>
                <a:latin typeface="HGP創英角ｺﾞｼｯｸUB" panose="020B0900000000000000" pitchFamily="50" charset="-128"/>
                <a:ea typeface="HGP創英角ｺﾞｼｯｸUB" panose="020B0900000000000000" pitchFamily="50" charset="-128"/>
              </a:rPr>
              <a:t>路肩を含むと５ｍ</a:t>
            </a:r>
            <a:endParaRPr lang="en-US" altLang="ja-JP" sz="2400" dirty="0">
              <a:solidFill>
                <a:srgbClr val="000000"/>
              </a:solidFill>
              <a:effectLst/>
              <a:latin typeface="HGP創英角ｺﾞｼｯｸUB" panose="020B0900000000000000" pitchFamily="50" charset="-128"/>
              <a:ea typeface="HGP創英角ｺﾞｼｯｸUB" panose="020B0900000000000000" pitchFamily="50" charset="-128"/>
            </a:endParaRPr>
          </a:p>
        </p:txBody>
      </p:sp>
      <p:sp>
        <p:nvSpPr>
          <p:cNvPr id="2" name="フリーフォーム 1"/>
          <p:cNvSpPr/>
          <p:nvPr/>
        </p:nvSpPr>
        <p:spPr>
          <a:xfrm>
            <a:off x="1773414" y="4626433"/>
            <a:ext cx="2682240" cy="1046480"/>
          </a:xfrm>
          <a:custGeom>
            <a:avLst/>
            <a:gdLst>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991360 w 2682240"/>
              <a:gd name="connsiteY15" fmla="*/ 843280 h 1046480"/>
              <a:gd name="connsiteX16" fmla="*/ 1950720 w 2682240"/>
              <a:gd name="connsiteY16" fmla="*/ 833120 h 1046480"/>
              <a:gd name="connsiteX17" fmla="*/ 1889760 w 2682240"/>
              <a:gd name="connsiteY17" fmla="*/ 812800 h 1046480"/>
              <a:gd name="connsiteX18" fmla="*/ 1828800 w 2682240"/>
              <a:gd name="connsiteY18" fmla="*/ 782320 h 1046480"/>
              <a:gd name="connsiteX19" fmla="*/ 1798320 w 2682240"/>
              <a:gd name="connsiteY19" fmla="*/ 762000 h 1046480"/>
              <a:gd name="connsiteX20" fmla="*/ 1767840 w 2682240"/>
              <a:gd name="connsiteY20" fmla="*/ 751840 h 1046480"/>
              <a:gd name="connsiteX21" fmla="*/ 1696720 w 2682240"/>
              <a:gd name="connsiteY21" fmla="*/ 731520 h 1046480"/>
              <a:gd name="connsiteX22" fmla="*/ 1666240 w 2682240"/>
              <a:gd name="connsiteY22" fmla="*/ 711200 h 1046480"/>
              <a:gd name="connsiteX23" fmla="*/ 1635760 w 2682240"/>
              <a:gd name="connsiteY23" fmla="*/ 701040 h 1046480"/>
              <a:gd name="connsiteX24" fmla="*/ 1605280 w 2682240"/>
              <a:gd name="connsiteY24" fmla="*/ 680720 h 1046480"/>
              <a:gd name="connsiteX25" fmla="*/ 1574800 w 2682240"/>
              <a:gd name="connsiteY25" fmla="*/ 670560 h 1046480"/>
              <a:gd name="connsiteX26" fmla="*/ 1493520 w 2682240"/>
              <a:gd name="connsiteY26" fmla="*/ 629920 h 1046480"/>
              <a:gd name="connsiteX27" fmla="*/ 1432560 w 2682240"/>
              <a:gd name="connsiteY27" fmla="*/ 609600 h 1046480"/>
              <a:gd name="connsiteX28" fmla="*/ 1361440 w 2682240"/>
              <a:gd name="connsiteY28" fmla="*/ 579120 h 1046480"/>
              <a:gd name="connsiteX29" fmla="*/ 1290320 w 2682240"/>
              <a:gd name="connsiteY29" fmla="*/ 538480 h 1046480"/>
              <a:gd name="connsiteX30" fmla="*/ 1249680 w 2682240"/>
              <a:gd name="connsiteY30" fmla="*/ 508000 h 1046480"/>
              <a:gd name="connsiteX31" fmla="*/ 1219200 w 2682240"/>
              <a:gd name="connsiteY31" fmla="*/ 487680 h 1046480"/>
              <a:gd name="connsiteX32" fmla="*/ 1178560 w 2682240"/>
              <a:gd name="connsiteY32" fmla="*/ 467360 h 1046480"/>
              <a:gd name="connsiteX33" fmla="*/ 1148080 w 2682240"/>
              <a:gd name="connsiteY33" fmla="*/ 436880 h 1046480"/>
              <a:gd name="connsiteX34" fmla="*/ 1087120 w 2682240"/>
              <a:gd name="connsiteY34" fmla="*/ 396240 h 1046480"/>
              <a:gd name="connsiteX35" fmla="*/ 1056640 w 2682240"/>
              <a:gd name="connsiteY35" fmla="*/ 375920 h 1046480"/>
              <a:gd name="connsiteX36" fmla="*/ 1026160 w 2682240"/>
              <a:gd name="connsiteY36" fmla="*/ 355600 h 1046480"/>
              <a:gd name="connsiteX37" fmla="*/ 995680 w 2682240"/>
              <a:gd name="connsiteY37" fmla="*/ 325120 h 1046480"/>
              <a:gd name="connsiteX38" fmla="*/ 934720 w 2682240"/>
              <a:gd name="connsiteY38" fmla="*/ 284480 h 1046480"/>
              <a:gd name="connsiteX39" fmla="*/ 914400 w 2682240"/>
              <a:gd name="connsiteY39" fmla="*/ 254000 h 1046480"/>
              <a:gd name="connsiteX40" fmla="*/ 853440 w 2682240"/>
              <a:gd name="connsiteY40" fmla="*/ 203200 h 1046480"/>
              <a:gd name="connsiteX41" fmla="*/ 772160 w 2682240"/>
              <a:gd name="connsiteY41" fmla="*/ 132080 h 1046480"/>
              <a:gd name="connsiteX42" fmla="*/ 701040 w 2682240"/>
              <a:gd name="connsiteY42" fmla="*/ 91440 h 1046480"/>
              <a:gd name="connsiteX43" fmla="*/ 660400 w 2682240"/>
              <a:gd name="connsiteY43" fmla="*/ 71120 h 1046480"/>
              <a:gd name="connsiteX44" fmla="*/ 629920 w 2682240"/>
              <a:gd name="connsiteY44" fmla="*/ 40640 h 1046480"/>
              <a:gd name="connsiteX45" fmla="*/ 579120 w 2682240"/>
              <a:gd name="connsiteY45" fmla="*/ 30480 h 1046480"/>
              <a:gd name="connsiteX46" fmla="*/ 467360 w 2682240"/>
              <a:gd name="connsiteY46" fmla="*/ 0 h 1046480"/>
              <a:gd name="connsiteX47" fmla="*/ 193040 w 2682240"/>
              <a:gd name="connsiteY47" fmla="*/ 10160 h 1046480"/>
              <a:gd name="connsiteX48" fmla="*/ 132080 w 2682240"/>
              <a:gd name="connsiteY48" fmla="*/ 30480 h 1046480"/>
              <a:gd name="connsiteX49" fmla="*/ 71120 w 2682240"/>
              <a:gd name="connsiteY49" fmla="*/ 60960 h 1046480"/>
              <a:gd name="connsiteX50" fmla="*/ 40640 w 2682240"/>
              <a:gd name="connsiteY50" fmla="*/ 81280 h 1046480"/>
              <a:gd name="connsiteX51" fmla="*/ 0 w 2682240"/>
              <a:gd name="connsiteY51"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991360 w 2682240"/>
              <a:gd name="connsiteY15" fmla="*/ 843280 h 1046480"/>
              <a:gd name="connsiteX16" fmla="*/ 1950720 w 2682240"/>
              <a:gd name="connsiteY16" fmla="*/ 833120 h 1046480"/>
              <a:gd name="connsiteX17" fmla="*/ 1889760 w 2682240"/>
              <a:gd name="connsiteY17" fmla="*/ 812800 h 1046480"/>
              <a:gd name="connsiteX18" fmla="*/ 1828800 w 2682240"/>
              <a:gd name="connsiteY18" fmla="*/ 782320 h 1046480"/>
              <a:gd name="connsiteX19" fmla="*/ 1798320 w 2682240"/>
              <a:gd name="connsiteY19" fmla="*/ 762000 h 1046480"/>
              <a:gd name="connsiteX20" fmla="*/ 1696720 w 2682240"/>
              <a:gd name="connsiteY20" fmla="*/ 731520 h 1046480"/>
              <a:gd name="connsiteX21" fmla="*/ 1666240 w 2682240"/>
              <a:gd name="connsiteY21" fmla="*/ 711200 h 1046480"/>
              <a:gd name="connsiteX22" fmla="*/ 1635760 w 2682240"/>
              <a:gd name="connsiteY22" fmla="*/ 701040 h 1046480"/>
              <a:gd name="connsiteX23" fmla="*/ 1605280 w 2682240"/>
              <a:gd name="connsiteY23" fmla="*/ 680720 h 1046480"/>
              <a:gd name="connsiteX24" fmla="*/ 1574800 w 2682240"/>
              <a:gd name="connsiteY24" fmla="*/ 670560 h 1046480"/>
              <a:gd name="connsiteX25" fmla="*/ 1493520 w 2682240"/>
              <a:gd name="connsiteY25" fmla="*/ 629920 h 1046480"/>
              <a:gd name="connsiteX26" fmla="*/ 1432560 w 2682240"/>
              <a:gd name="connsiteY26" fmla="*/ 609600 h 1046480"/>
              <a:gd name="connsiteX27" fmla="*/ 1361440 w 2682240"/>
              <a:gd name="connsiteY27" fmla="*/ 579120 h 1046480"/>
              <a:gd name="connsiteX28" fmla="*/ 1290320 w 2682240"/>
              <a:gd name="connsiteY28" fmla="*/ 538480 h 1046480"/>
              <a:gd name="connsiteX29" fmla="*/ 1249680 w 2682240"/>
              <a:gd name="connsiteY29" fmla="*/ 508000 h 1046480"/>
              <a:gd name="connsiteX30" fmla="*/ 1219200 w 2682240"/>
              <a:gd name="connsiteY30" fmla="*/ 487680 h 1046480"/>
              <a:gd name="connsiteX31" fmla="*/ 1178560 w 2682240"/>
              <a:gd name="connsiteY31" fmla="*/ 467360 h 1046480"/>
              <a:gd name="connsiteX32" fmla="*/ 1148080 w 2682240"/>
              <a:gd name="connsiteY32" fmla="*/ 436880 h 1046480"/>
              <a:gd name="connsiteX33" fmla="*/ 1087120 w 2682240"/>
              <a:gd name="connsiteY33" fmla="*/ 396240 h 1046480"/>
              <a:gd name="connsiteX34" fmla="*/ 1056640 w 2682240"/>
              <a:gd name="connsiteY34" fmla="*/ 375920 h 1046480"/>
              <a:gd name="connsiteX35" fmla="*/ 1026160 w 2682240"/>
              <a:gd name="connsiteY35" fmla="*/ 355600 h 1046480"/>
              <a:gd name="connsiteX36" fmla="*/ 995680 w 2682240"/>
              <a:gd name="connsiteY36" fmla="*/ 325120 h 1046480"/>
              <a:gd name="connsiteX37" fmla="*/ 934720 w 2682240"/>
              <a:gd name="connsiteY37" fmla="*/ 284480 h 1046480"/>
              <a:gd name="connsiteX38" fmla="*/ 914400 w 2682240"/>
              <a:gd name="connsiteY38" fmla="*/ 254000 h 1046480"/>
              <a:gd name="connsiteX39" fmla="*/ 853440 w 2682240"/>
              <a:gd name="connsiteY39" fmla="*/ 203200 h 1046480"/>
              <a:gd name="connsiteX40" fmla="*/ 772160 w 2682240"/>
              <a:gd name="connsiteY40" fmla="*/ 132080 h 1046480"/>
              <a:gd name="connsiteX41" fmla="*/ 701040 w 2682240"/>
              <a:gd name="connsiteY41" fmla="*/ 91440 h 1046480"/>
              <a:gd name="connsiteX42" fmla="*/ 660400 w 2682240"/>
              <a:gd name="connsiteY42" fmla="*/ 71120 h 1046480"/>
              <a:gd name="connsiteX43" fmla="*/ 629920 w 2682240"/>
              <a:gd name="connsiteY43" fmla="*/ 40640 h 1046480"/>
              <a:gd name="connsiteX44" fmla="*/ 579120 w 2682240"/>
              <a:gd name="connsiteY44" fmla="*/ 30480 h 1046480"/>
              <a:gd name="connsiteX45" fmla="*/ 467360 w 2682240"/>
              <a:gd name="connsiteY45" fmla="*/ 0 h 1046480"/>
              <a:gd name="connsiteX46" fmla="*/ 193040 w 2682240"/>
              <a:gd name="connsiteY46" fmla="*/ 10160 h 1046480"/>
              <a:gd name="connsiteX47" fmla="*/ 132080 w 2682240"/>
              <a:gd name="connsiteY47" fmla="*/ 30480 h 1046480"/>
              <a:gd name="connsiteX48" fmla="*/ 71120 w 2682240"/>
              <a:gd name="connsiteY48" fmla="*/ 60960 h 1046480"/>
              <a:gd name="connsiteX49" fmla="*/ 40640 w 2682240"/>
              <a:gd name="connsiteY49" fmla="*/ 81280 h 1046480"/>
              <a:gd name="connsiteX50" fmla="*/ 0 w 2682240"/>
              <a:gd name="connsiteY50"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991360 w 2682240"/>
              <a:gd name="connsiteY15" fmla="*/ 843280 h 1046480"/>
              <a:gd name="connsiteX16" fmla="*/ 1950720 w 2682240"/>
              <a:gd name="connsiteY16" fmla="*/ 833120 h 1046480"/>
              <a:gd name="connsiteX17" fmla="*/ 1889760 w 2682240"/>
              <a:gd name="connsiteY17" fmla="*/ 812800 h 1046480"/>
              <a:gd name="connsiteX18" fmla="*/ 1828800 w 2682240"/>
              <a:gd name="connsiteY18" fmla="*/ 782320 h 1046480"/>
              <a:gd name="connsiteX19" fmla="*/ 1696720 w 2682240"/>
              <a:gd name="connsiteY19" fmla="*/ 731520 h 1046480"/>
              <a:gd name="connsiteX20" fmla="*/ 1666240 w 2682240"/>
              <a:gd name="connsiteY20" fmla="*/ 711200 h 1046480"/>
              <a:gd name="connsiteX21" fmla="*/ 1635760 w 2682240"/>
              <a:gd name="connsiteY21" fmla="*/ 701040 h 1046480"/>
              <a:gd name="connsiteX22" fmla="*/ 1605280 w 2682240"/>
              <a:gd name="connsiteY22" fmla="*/ 680720 h 1046480"/>
              <a:gd name="connsiteX23" fmla="*/ 1574800 w 2682240"/>
              <a:gd name="connsiteY23" fmla="*/ 670560 h 1046480"/>
              <a:gd name="connsiteX24" fmla="*/ 1493520 w 2682240"/>
              <a:gd name="connsiteY24" fmla="*/ 629920 h 1046480"/>
              <a:gd name="connsiteX25" fmla="*/ 1432560 w 2682240"/>
              <a:gd name="connsiteY25" fmla="*/ 609600 h 1046480"/>
              <a:gd name="connsiteX26" fmla="*/ 1361440 w 2682240"/>
              <a:gd name="connsiteY26" fmla="*/ 579120 h 1046480"/>
              <a:gd name="connsiteX27" fmla="*/ 1290320 w 2682240"/>
              <a:gd name="connsiteY27" fmla="*/ 538480 h 1046480"/>
              <a:gd name="connsiteX28" fmla="*/ 1249680 w 2682240"/>
              <a:gd name="connsiteY28" fmla="*/ 508000 h 1046480"/>
              <a:gd name="connsiteX29" fmla="*/ 1219200 w 2682240"/>
              <a:gd name="connsiteY29" fmla="*/ 487680 h 1046480"/>
              <a:gd name="connsiteX30" fmla="*/ 1178560 w 2682240"/>
              <a:gd name="connsiteY30" fmla="*/ 467360 h 1046480"/>
              <a:gd name="connsiteX31" fmla="*/ 1148080 w 2682240"/>
              <a:gd name="connsiteY31" fmla="*/ 436880 h 1046480"/>
              <a:gd name="connsiteX32" fmla="*/ 1087120 w 2682240"/>
              <a:gd name="connsiteY32" fmla="*/ 396240 h 1046480"/>
              <a:gd name="connsiteX33" fmla="*/ 1056640 w 2682240"/>
              <a:gd name="connsiteY33" fmla="*/ 375920 h 1046480"/>
              <a:gd name="connsiteX34" fmla="*/ 1026160 w 2682240"/>
              <a:gd name="connsiteY34" fmla="*/ 355600 h 1046480"/>
              <a:gd name="connsiteX35" fmla="*/ 995680 w 2682240"/>
              <a:gd name="connsiteY35" fmla="*/ 325120 h 1046480"/>
              <a:gd name="connsiteX36" fmla="*/ 934720 w 2682240"/>
              <a:gd name="connsiteY36" fmla="*/ 284480 h 1046480"/>
              <a:gd name="connsiteX37" fmla="*/ 914400 w 2682240"/>
              <a:gd name="connsiteY37" fmla="*/ 254000 h 1046480"/>
              <a:gd name="connsiteX38" fmla="*/ 853440 w 2682240"/>
              <a:gd name="connsiteY38" fmla="*/ 203200 h 1046480"/>
              <a:gd name="connsiteX39" fmla="*/ 772160 w 2682240"/>
              <a:gd name="connsiteY39" fmla="*/ 132080 h 1046480"/>
              <a:gd name="connsiteX40" fmla="*/ 701040 w 2682240"/>
              <a:gd name="connsiteY40" fmla="*/ 91440 h 1046480"/>
              <a:gd name="connsiteX41" fmla="*/ 660400 w 2682240"/>
              <a:gd name="connsiteY41" fmla="*/ 71120 h 1046480"/>
              <a:gd name="connsiteX42" fmla="*/ 629920 w 2682240"/>
              <a:gd name="connsiteY42" fmla="*/ 40640 h 1046480"/>
              <a:gd name="connsiteX43" fmla="*/ 579120 w 2682240"/>
              <a:gd name="connsiteY43" fmla="*/ 30480 h 1046480"/>
              <a:gd name="connsiteX44" fmla="*/ 467360 w 2682240"/>
              <a:gd name="connsiteY44" fmla="*/ 0 h 1046480"/>
              <a:gd name="connsiteX45" fmla="*/ 193040 w 2682240"/>
              <a:gd name="connsiteY45" fmla="*/ 10160 h 1046480"/>
              <a:gd name="connsiteX46" fmla="*/ 132080 w 2682240"/>
              <a:gd name="connsiteY46" fmla="*/ 30480 h 1046480"/>
              <a:gd name="connsiteX47" fmla="*/ 71120 w 2682240"/>
              <a:gd name="connsiteY47" fmla="*/ 60960 h 1046480"/>
              <a:gd name="connsiteX48" fmla="*/ 40640 w 2682240"/>
              <a:gd name="connsiteY48" fmla="*/ 81280 h 1046480"/>
              <a:gd name="connsiteX49" fmla="*/ 0 w 2682240"/>
              <a:gd name="connsiteY49"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991360 w 2682240"/>
              <a:gd name="connsiteY15" fmla="*/ 843280 h 1046480"/>
              <a:gd name="connsiteX16" fmla="*/ 1950720 w 2682240"/>
              <a:gd name="connsiteY16" fmla="*/ 833120 h 1046480"/>
              <a:gd name="connsiteX17" fmla="*/ 1889760 w 2682240"/>
              <a:gd name="connsiteY17" fmla="*/ 812800 h 1046480"/>
              <a:gd name="connsiteX18" fmla="*/ 1828800 w 2682240"/>
              <a:gd name="connsiteY18" fmla="*/ 782320 h 1046480"/>
              <a:gd name="connsiteX19" fmla="*/ 1696720 w 2682240"/>
              <a:gd name="connsiteY19" fmla="*/ 731520 h 1046480"/>
              <a:gd name="connsiteX20" fmla="*/ 1666240 w 2682240"/>
              <a:gd name="connsiteY20" fmla="*/ 711200 h 1046480"/>
              <a:gd name="connsiteX21" fmla="*/ 1635760 w 2682240"/>
              <a:gd name="connsiteY21" fmla="*/ 701040 h 1046480"/>
              <a:gd name="connsiteX22" fmla="*/ 1605280 w 2682240"/>
              <a:gd name="connsiteY22" fmla="*/ 680720 h 1046480"/>
              <a:gd name="connsiteX23" fmla="*/ 1574800 w 2682240"/>
              <a:gd name="connsiteY23" fmla="*/ 670560 h 1046480"/>
              <a:gd name="connsiteX24" fmla="*/ 1493520 w 2682240"/>
              <a:gd name="connsiteY24" fmla="*/ 629920 h 1046480"/>
              <a:gd name="connsiteX25" fmla="*/ 1432560 w 2682240"/>
              <a:gd name="connsiteY25" fmla="*/ 609600 h 1046480"/>
              <a:gd name="connsiteX26" fmla="*/ 1361440 w 2682240"/>
              <a:gd name="connsiteY26" fmla="*/ 579120 h 1046480"/>
              <a:gd name="connsiteX27" fmla="*/ 1290320 w 2682240"/>
              <a:gd name="connsiteY27" fmla="*/ 538480 h 1046480"/>
              <a:gd name="connsiteX28" fmla="*/ 1249680 w 2682240"/>
              <a:gd name="connsiteY28" fmla="*/ 508000 h 1046480"/>
              <a:gd name="connsiteX29" fmla="*/ 1219200 w 2682240"/>
              <a:gd name="connsiteY29" fmla="*/ 487680 h 1046480"/>
              <a:gd name="connsiteX30" fmla="*/ 1178560 w 2682240"/>
              <a:gd name="connsiteY30" fmla="*/ 467360 h 1046480"/>
              <a:gd name="connsiteX31" fmla="*/ 1148080 w 2682240"/>
              <a:gd name="connsiteY31" fmla="*/ 436880 h 1046480"/>
              <a:gd name="connsiteX32" fmla="*/ 1087120 w 2682240"/>
              <a:gd name="connsiteY32" fmla="*/ 396240 h 1046480"/>
              <a:gd name="connsiteX33" fmla="*/ 1056640 w 2682240"/>
              <a:gd name="connsiteY33" fmla="*/ 375920 h 1046480"/>
              <a:gd name="connsiteX34" fmla="*/ 1026160 w 2682240"/>
              <a:gd name="connsiteY34" fmla="*/ 355600 h 1046480"/>
              <a:gd name="connsiteX35" fmla="*/ 995680 w 2682240"/>
              <a:gd name="connsiteY35" fmla="*/ 325120 h 1046480"/>
              <a:gd name="connsiteX36" fmla="*/ 934720 w 2682240"/>
              <a:gd name="connsiteY36" fmla="*/ 284480 h 1046480"/>
              <a:gd name="connsiteX37" fmla="*/ 914400 w 2682240"/>
              <a:gd name="connsiteY37" fmla="*/ 254000 h 1046480"/>
              <a:gd name="connsiteX38" fmla="*/ 853440 w 2682240"/>
              <a:gd name="connsiteY38" fmla="*/ 203200 h 1046480"/>
              <a:gd name="connsiteX39" fmla="*/ 772160 w 2682240"/>
              <a:gd name="connsiteY39" fmla="*/ 132080 h 1046480"/>
              <a:gd name="connsiteX40" fmla="*/ 701040 w 2682240"/>
              <a:gd name="connsiteY40" fmla="*/ 91440 h 1046480"/>
              <a:gd name="connsiteX41" fmla="*/ 660400 w 2682240"/>
              <a:gd name="connsiteY41" fmla="*/ 71120 h 1046480"/>
              <a:gd name="connsiteX42" fmla="*/ 629920 w 2682240"/>
              <a:gd name="connsiteY42" fmla="*/ 40640 h 1046480"/>
              <a:gd name="connsiteX43" fmla="*/ 579120 w 2682240"/>
              <a:gd name="connsiteY43" fmla="*/ 30480 h 1046480"/>
              <a:gd name="connsiteX44" fmla="*/ 467360 w 2682240"/>
              <a:gd name="connsiteY44" fmla="*/ 0 h 1046480"/>
              <a:gd name="connsiteX45" fmla="*/ 193040 w 2682240"/>
              <a:gd name="connsiteY45" fmla="*/ 10160 h 1046480"/>
              <a:gd name="connsiteX46" fmla="*/ 132080 w 2682240"/>
              <a:gd name="connsiteY46" fmla="*/ 30480 h 1046480"/>
              <a:gd name="connsiteX47" fmla="*/ 71120 w 2682240"/>
              <a:gd name="connsiteY47" fmla="*/ 60960 h 1046480"/>
              <a:gd name="connsiteX48" fmla="*/ 0 w 2682240"/>
              <a:gd name="connsiteY48"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991360 w 2682240"/>
              <a:gd name="connsiteY15" fmla="*/ 843280 h 1046480"/>
              <a:gd name="connsiteX16" fmla="*/ 1950720 w 2682240"/>
              <a:gd name="connsiteY16" fmla="*/ 833120 h 1046480"/>
              <a:gd name="connsiteX17" fmla="*/ 1889760 w 2682240"/>
              <a:gd name="connsiteY17" fmla="*/ 812800 h 1046480"/>
              <a:gd name="connsiteX18" fmla="*/ 1828800 w 2682240"/>
              <a:gd name="connsiteY18" fmla="*/ 782320 h 1046480"/>
              <a:gd name="connsiteX19" fmla="*/ 1696720 w 2682240"/>
              <a:gd name="connsiteY19" fmla="*/ 731520 h 1046480"/>
              <a:gd name="connsiteX20" fmla="*/ 1666240 w 2682240"/>
              <a:gd name="connsiteY20" fmla="*/ 711200 h 1046480"/>
              <a:gd name="connsiteX21" fmla="*/ 1635760 w 2682240"/>
              <a:gd name="connsiteY21" fmla="*/ 701040 h 1046480"/>
              <a:gd name="connsiteX22" fmla="*/ 1605280 w 2682240"/>
              <a:gd name="connsiteY22" fmla="*/ 680720 h 1046480"/>
              <a:gd name="connsiteX23" fmla="*/ 1574800 w 2682240"/>
              <a:gd name="connsiteY23" fmla="*/ 670560 h 1046480"/>
              <a:gd name="connsiteX24" fmla="*/ 1493520 w 2682240"/>
              <a:gd name="connsiteY24" fmla="*/ 629920 h 1046480"/>
              <a:gd name="connsiteX25" fmla="*/ 1432560 w 2682240"/>
              <a:gd name="connsiteY25" fmla="*/ 609600 h 1046480"/>
              <a:gd name="connsiteX26" fmla="*/ 1361440 w 2682240"/>
              <a:gd name="connsiteY26" fmla="*/ 579120 h 1046480"/>
              <a:gd name="connsiteX27" fmla="*/ 1290320 w 2682240"/>
              <a:gd name="connsiteY27" fmla="*/ 538480 h 1046480"/>
              <a:gd name="connsiteX28" fmla="*/ 1249680 w 2682240"/>
              <a:gd name="connsiteY28" fmla="*/ 508000 h 1046480"/>
              <a:gd name="connsiteX29" fmla="*/ 1219200 w 2682240"/>
              <a:gd name="connsiteY29" fmla="*/ 487680 h 1046480"/>
              <a:gd name="connsiteX30" fmla="*/ 1178560 w 2682240"/>
              <a:gd name="connsiteY30" fmla="*/ 467360 h 1046480"/>
              <a:gd name="connsiteX31" fmla="*/ 1148080 w 2682240"/>
              <a:gd name="connsiteY31" fmla="*/ 436880 h 1046480"/>
              <a:gd name="connsiteX32" fmla="*/ 1087120 w 2682240"/>
              <a:gd name="connsiteY32" fmla="*/ 396240 h 1046480"/>
              <a:gd name="connsiteX33" fmla="*/ 1026160 w 2682240"/>
              <a:gd name="connsiteY33" fmla="*/ 355600 h 1046480"/>
              <a:gd name="connsiteX34" fmla="*/ 995680 w 2682240"/>
              <a:gd name="connsiteY34" fmla="*/ 325120 h 1046480"/>
              <a:gd name="connsiteX35" fmla="*/ 934720 w 2682240"/>
              <a:gd name="connsiteY35" fmla="*/ 284480 h 1046480"/>
              <a:gd name="connsiteX36" fmla="*/ 914400 w 2682240"/>
              <a:gd name="connsiteY36" fmla="*/ 254000 h 1046480"/>
              <a:gd name="connsiteX37" fmla="*/ 853440 w 2682240"/>
              <a:gd name="connsiteY37" fmla="*/ 203200 h 1046480"/>
              <a:gd name="connsiteX38" fmla="*/ 772160 w 2682240"/>
              <a:gd name="connsiteY38" fmla="*/ 132080 h 1046480"/>
              <a:gd name="connsiteX39" fmla="*/ 701040 w 2682240"/>
              <a:gd name="connsiteY39" fmla="*/ 91440 h 1046480"/>
              <a:gd name="connsiteX40" fmla="*/ 660400 w 2682240"/>
              <a:gd name="connsiteY40" fmla="*/ 71120 h 1046480"/>
              <a:gd name="connsiteX41" fmla="*/ 629920 w 2682240"/>
              <a:gd name="connsiteY41" fmla="*/ 40640 h 1046480"/>
              <a:gd name="connsiteX42" fmla="*/ 579120 w 2682240"/>
              <a:gd name="connsiteY42" fmla="*/ 30480 h 1046480"/>
              <a:gd name="connsiteX43" fmla="*/ 467360 w 2682240"/>
              <a:gd name="connsiteY43" fmla="*/ 0 h 1046480"/>
              <a:gd name="connsiteX44" fmla="*/ 193040 w 2682240"/>
              <a:gd name="connsiteY44" fmla="*/ 10160 h 1046480"/>
              <a:gd name="connsiteX45" fmla="*/ 132080 w 2682240"/>
              <a:gd name="connsiteY45" fmla="*/ 30480 h 1046480"/>
              <a:gd name="connsiteX46" fmla="*/ 71120 w 2682240"/>
              <a:gd name="connsiteY46" fmla="*/ 60960 h 1046480"/>
              <a:gd name="connsiteX47" fmla="*/ 0 w 2682240"/>
              <a:gd name="connsiteY47"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991360 w 2682240"/>
              <a:gd name="connsiteY15" fmla="*/ 843280 h 1046480"/>
              <a:gd name="connsiteX16" fmla="*/ 1950720 w 2682240"/>
              <a:gd name="connsiteY16" fmla="*/ 833120 h 1046480"/>
              <a:gd name="connsiteX17" fmla="*/ 1889760 w 2682240"/>
              <a:gd name="connsiteY17" fmla="*/ 812800 h 1046480"/>
              <a:gd name="connsiteX18" fmla="*/ 1828800 w 2682240"/>
              <a:gd name="connsiteY18" fmla="*/ 782320 h 1046480"/>
              <a:gd name="connsiteX19" fmla="*/ 1696720 w 2682240"/>
              <a:gd name="connsiteY19" fmla="*/ 731520 h 1046480"/>
              <a:gd name="connsiteX20" fmla="*/ 1666240 w 2682240"/>
              <a:gd name="connsiteY20" fmla="*/ 711200 h 1046480"/>
              <a:gd name="connsiteX21" fmla="*/ 1635760 w 2682240"/>
              <a:gd name="connsiteY21" fmla="*/ 701040 h 1046480"/>
              <a:gd name="connsiteX22" fmla="*/ 1605280 w 2682240"/>
              <a:gd name="connsiteY22" fmla="*/ 680720 h 1046480"/>
              <a:gd name="connsiteX23" fmla="*/ 1574800 w 2682240"/>
              <a:gd name="connsiteY23" fmla="*/ 670560 h 1046480"/>
              <a:gd name="connsiteX24" fmla="*/ 1493520 w 2682240"/>
              <a:gd name="connsiteY24" fmla="*/ 629920 h 1046480"/>
              <a:gd name="connsiteX25" fmla="*/ 1432560 w 2682240"/>
              <a:gd name="connsiteY25" fmla="*/ 609600 h 1046480"/>
              <a:gd name="connsiteX26" fmla="*/ 1361440 w 2682240"/>
              <a:gd name="connsiteY26" fmla="*/ 579120 h 1046480"/>
              <a:gd name="connsiteX27" fmla="*/ 1290320 w 2682240"/>
              <a:gd name="connsiteY27" fmla="*/ 538480 h 1046480"/>
              <a:gd name="connsiteX28" fmla="*/ 1249680 w 2682240"/>
              <a:gd name="connsiteY28" fmla="*/ 508000 h 1046480"/>
              <a:gd name="connsiteX29" fmla="*/ 1219200 w 2682240"/>
              <a:gd name="connsiteY29" fmla="*/ 487680 h 1046480"/>
              <a:gd name="connsiteX30" fmla="*/ 1178560 w 2682240"/>
              <a:gd name="connsiteY30" fmla="*/ 467360 h 1046480"/>
              <a:gd name="connsiteX31" fmla="*/ 1087120 w 2682240"/>
              <a:gd name="connsiteY31" fmla="*/ 396240 h 1046480"/>
              <a:gd name="connsiteX32" fmla="*/ 1026160 w 2682240"/>
              <a:gd name="connsiteY32" fmla="*/ 355600 h 1046480"/>
              <a:gd name="connsiteX33" fmla="*/ 995680 w 2682240"/>
              <a:gd name="connsiteY33" fmla="*/ 325120 h 1046480"/>
              <a:gd name="connsiteX34" fmla="*/ 934720 w 2682240"/>
              <a:gd name="connsiteY34" fmla="*/ 284480 h 1046480"/>
              <a:gd name="connsiteX35" fmla="*/ 914400 w 2682240"/>
              <a:gd name="connsiteY35" fmla="*/ 254000 h 1046480"/>
              <a:gd name="connsiteX36" fmla="*/ 853440 w 2682240"/>
              <a:gd name="connsiteY36" fmla="*/ 203200 h 1046480"/>
              <a:gd name="connsiteX37" fmla="*/ 772160 w 2682240"/>
              <a:gd name="connsiteY37" fmla="*/ 132080 h 1046480"/>
              <a:gd name="connsiteX38" fmla="*/ 701040 w 2682240"/>
              <a:gd name="connsiteY38" fmla="*/ 91440 h 1046480"/>
              <a:gd name="connsiteX39" fmla="*/ 660400 w 2682240"/>
              <a:gd name="connsiteY39" fmla="*/ 71120 h 1046480"/>
              <a:gd name="connsiteX40" fmla="*/ 629920 w 2682240"/>
              <a:gd name="connsiteY40" fmla="*/ 40640 h 1046480"/>
              <a:gd name="connsiteX41" fmla="*/ 579120 w 2682240"/>
              <a:gd name="connsiteY41" fmla="*/ 30480 h 1046480"/>
              <a:gd name="connsiteX42" fmla="*/ 467360 w 2682240"/>
              <a:gd name="connsiteY42" fmla="*/ 0 h 1046480"/>
              <a:gd name="connsiteX43" fmla="*/ 193040 w 2682240"/>
              <a:gd name="connsiteY43" fmla="*/ 10160 h 1046480"/>
              <a:gd name="connsiteX44" fmla="*/ 132080 w 2682240"/>
              <a:gd name="connsiteY44" fmla="*/ 30480 h 1046480"/>
              <a:gd name="connsiteX45" fmla="*/ 71120 w 2682240"/>
              <a:gd name="connsiteY45" fmla="*/ 60960 h 1046480"/>
              <a:gd name="connsiteX46" fmla="*/ 0 w 2682240"/>
              <a:gd name="connsiteY46"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991360 w 2682240"/>
              <a:gd name="connsiteY15" fmla="*/ 843280 h 1046480"/>
              <a:gd name="connsiteX16" fmla="*/ 1950720 w 2682240"/>
              <a:gd name="connsiteY16" fmla="*/ 833120 h 1046480"/>
              <a:gd name="connsiteX17" fmla="*/ 1889760 w 2682240"/>
              <a:gd name="connsiteY17" fmla="*/ 812800 h 1046480"/>
              <a:gd name="connsiteX18" fmla="*/ 1828800 w 2682240"/>
              <a:gd name="connsiteY18" fmla="*/ 782320 h 1046480"/>
              <a:gd name="connsiteX19" fmla="*/ 1696720 w 2682240"/>
              <a:gd name="connsiteY19" fmla="*/ 731520 h 1046480"/>
              <a:gd name="connsiteX20" fmla="*/ 1666240 w 2682240"/>
              <a:gd name="connsiteY20" fmla="*/ 711200 h 1046480"/>
              <a:gd name="connsiteX21" fmla="*/ 1635760 w 2682240"/>
              <a:gd name="connsiteY21" fmla="*/ 701040 h 1046480"/>
              <a:gd name="connsiteX22" fmla="*/ 1605280 w 2682240"/>
              <a:gd name="connsiteY22" fmla="*/ 680720 h 1046480"/>
              <a:gd name="connsiteX23" fmla="*/ 1574800 w 2682240"/>
              <a:gd name="connsiteY23" fmla="*/ 670560 h 1046480"/>
              <a:gd name="connsiteX24" fmla="*/ 1493520 w 2682240"/>
              <a:gd name="connsiteY24" fmla="*/ 629920 h 1046480"/>
              <a:gd name="connsiteX25" fmla="*/ 1432560 w 2682240"/>
              <a:gd name="connsiteY25" fmla="*/ 609600 h 1046480"/>
              <a:gd name="connsiteX26" fmla="*/ 1361440 w 2682240"/>
              <a:gd name="connsiteY26" fmla="*/ 579120 h 1046480"/>
              <a:gd name="connsiteX27" fmla="*/ 1290320 w 2682240"/>
              <a:gd name="connsiteY27" fmla="*/ 538480 h 1046480"/>
              <a:gd name="connsiteX28" fmla="*/ 1219200 w 2682240"/>
              <a:gd name="connsiteY28" fmla="*/ 487680 h 1046480"/>
              <a:gd name="connsiteX29" fmla="*/ 1178560 w 2682240"/>
              <a:gd name="connsiteY29" fmla="*/ 467360 h 1046480"/>
              <a:gd name="connsiteX30" fmla="*/ 1087120 w 2682240"/>
              <a:gd name="connsiteY30" fmla="*/ 396240 h 1046480"/>
              <a:gd name="connsiteX31" fmla="*/ 1026160 w 2682240"/>
              <a:gd name="connsiteY31" fmla="*/ 355600 h 1046480"/>
              <a:gd name="connsiteX32" fmla="*/ 995680 w 2682240"/>
              <a:gd name="connsiteY32" fmla="*/ 325120 h 1046480"/>
              <a:gd name="connsiteX33" fmla="*/ 934720 w 2682240"/>
              <a:gd name="connsiteY33" fmla="*/ 284480 h 1046480"/>
              <a:gd name="connsiteX34" fmla="*/ 914400 w 2682240"/>
              <a:gd name="connsiteY34" fmla="*/ 254000 h 1046480"/>
              <a:gd name="connsiteX35" fmla="*/ 853440 w 2682240"/>
              <a:gd name="connsiteY35" fmla="*/ 203200 h 1046480"/>
              <a:gd name="connsiteX36" fmla="*/ 772160 w 2682240"/>
              <a:gd name="connsiteY36" fmla="*/ 132080 h 1046480"/>
              <a:gd name="connsiteX37" fmla="*/ 701040 w 2682240"/>
              <a:gd name="connsiteY37" fmla="*/ 91440 h 1046480"/>
              <a:gd name="connsiteX38" fmla="*/ 660400 w 2682240"/>
              <a:gd name="connsiteY38" fmla="*/ 71120 h 1046480"/>
              <a:gd name="connsiteX39" fmla="*/ 629920 w 2682240"/>
              <a:gd name="connsiteY39" fmla="*/ 40640 h 1046480"/>
              <a:gd name="connsiteX40" fmla="*/ 579120 w 2682240"/>
              <a:gd name="connsiteY40" fmla="*/ 30480 h 1046480"/>
              <a:gd name="connsiteX41" fmla="*/ 467360 w 2682240"/>
              <a:gd name="connsiteY41" fmla="*/ 0 h 1046480"/>
              <a:gd name="connsiteX42" fmla="*/ 193040 w 2682240"/>
              <a:gd name="connsiteY42" fmla="*/ 10160 h 1046480"/>
              <a:gd name="connsiteX43" fmla="*/ 132080 w 2682240"/>
              <a:gd name="connsiteY43" fmla="*/ 30480 h 1046480"/>
              <a:gd name="connsiteX44" fmla="*/ 71120 w 2682240"/>
              <a:gd name="connsiteY44" fmla="*/ 60960 h 1046480"/>
              <a:gd name="connsiteX45" fmla="*/ 0 w 2682240"/>
              <a:gd name="connsiteY45"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991360 w 2682240"/>
              <a:gd name="connsiteY15" fmla="*/ 843280 h 1046480"/>
              <a:gd name="connsiteX16" fmla="*/ 1950720 w 2682240"/>
              <a:gd name="connsiteY16" fmla="*/ 833120 h 1046480"/>
              <a:gd name="connsiteX17" fmla="*/ 1889760 w 2682240"/>
              <a:gd name="connsiteY17" fmla="*/ 812800 h 1046480"/>
              <a:gd name="connsiteX18" fmla="*/ 1828800 w 2682240"/>
              <a:gd name="connsiteY18" fmla="*/ 782320 h 1046480"/>
              <a:gd name="connsiteX19" fmla="*/ 1696720 w 2682240"/>
              <a:gd name="connsiteY19" fmla="*/ 731520 h 1046480"/>
              <a:gd name="connsiteX20" fmla="*/ 1666240 w 2682240"/>
              <a:gd name="connsiteY20" fmla="*/ 711200 h 1046480"/>
              <a:gd name="connsiteX21" fmla="*/ 1635760 w 2682240"/>
              <a:gd name="connsiteY21" fmla="*/ 701040 h 1046480"/>
              <a:gd name="connsiteX22" fmla="*/ 1574800 w 2682240"/>
              <a:gd name="connsiteY22" fmla="*/ 670560 h 1046480"/>
              <a:gd name="connsiteX23" fmla="*/ 1493520 w 2682240"/>
              <a:gd name="connsiteY23" fmla="*/ 629920 h 1046480"/>
              <a:gd name="connsiteX24" fmla="*/ 1432560 w 2682240"/>
              <a:gd name="connsiteY24" fmla="*/ 609600 h 1046480"/>
              <a:gd name="connsiteX25" fmla="*/ 1361440 w 2682240"/>
              <a:gd name="connsiteY25" fmla="*/ 579120 h 1046480"/>
              <a:gd name="connsiteX26" fmla="*/ 1290320 w 2682240"/>
              <a:gd name="connsiteY26" fmla="*/ 538480 h 1046480"/>
              <a:gd name="connsiteX27" fmla="*/ 1219200 w 2682240"/>
              <a:gd name="connsiteY27" fmla="*/ 487680 h 1046480"/>
              <a:gd name="connsiteX28" fmla="*/ 1178560 w 2682240"/>
              <a:gd name="connsiteY28" fmla="*/ 467360 h 1046480"/>
              <a:gd name="connsiteX29" fmla="*/ 1087120 w 2682240"/>
              <a:gd name="connsiteY29" fmla="*/ 396240 h 1046480"/>
              <a:gd name="connsiteX30" fmla="*/ 1026160 w 2682240"/>
              <a:gd name="connsiteY30" fmla="*/ 355600 h 1046480"/>
              <a:gd name="connsiteX31" fmla="*/ 995680 w 2682240"/>
              <a:gd name="connsiteY31" fmla="*/ 325120 h 1046480"/>
              <a:gd name="connsiteX32" fmla="*/ 934720 w 2682240"/>
              <a:gd name="connsiteY32" fmla="*/ 284480 h 1046480"/>
              <a:gd name="connsiteX33" fmla="*/ 914400 w 2682240"/>
              <a:gd name="connsiteY33" fmla="*/ 254000 h 1046480"/>
              <a:gd name="connsiteX34" fmla="*/ 853440 w 2682240"/>
              <a:gd name="connsiteY34" fmla="*/ 203200 h 1046480"/>
              <a:gd name="connsiteX35" fmla="*/ 772160 w 2682240"/>
              <a:gd name="connsiteY35" fmla="*/ 132080 h 1046480"/>
              <a:gd name="connsiteX36" fmla="*/ 701040 w 2682240"/>
              <a:gd name="connsiteY36" fmla="*/ 91440 h 1046480"/>
              <a:gd name="connsiteX37" fmla="*/ 660400 w 2682240"/>
              <a:gd name="connsiteY37" fmla="*/ 71120 h 1046480"/>
              <a:gd name="connsiteX38" fmla="*/ 629920 w 2682240"/>
              <a:gd name="connsiteY38" fmla="*/ 40640 h 1046480"/>
              <a:gd name="connsiteX39" fmla="*/ 579120 w 2682240"/>
              <a:gd name="connsiteY39" fmla="*/ 30480 h 1046480"/>
              <a:gd name="connsiteX40" fmla="*/ 467360 w 2682240"/>
              <a:gd name="connsiteY40" fmla="*/ 0 h 1046480"/>
              <a:gd name="connsiteX41" fmla="*/ 193040 w 2682240"/>
              <a:gd name="connsiteY41" fmla="*/ 10160 h 1046480"/>
              <a:gd name="connsiteX42" fmla="*/ 132080 w 2682240"/>
              <a:gd name="connsiteY42" fmla="*/ 30480 h 1046480"/>
              <a:gd name="connsiteX43" fmla="*/ 71120 w 2682240"/>
              <a:gd name="connsiteY43" fmla="*/ 60960 h 1046480"/>
              <a:gd name="connsiteX44" fmla="*/ 0 w 2682240"/>
              <a:gd name="connsiteY44"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991360 w 2682240"/>
              <a:gd name="connsiteY15" fmla="*/ 843280 h 1046480"/>
              <a:gd name="connsiteX16" fmla="*/ 1950720 w 2682240"/>
              <a:gd name="connsiteY16" fmla="*/ 833120 h 1046480"/>
              <a:gd name="connsiteX17" fmla="*/ 1889760 w 2682240"/>
              <a:gd name="connsiteY17" fmla="*/ 812800 h 1046480"/>
              <a:gd name="connsiteX18" fmla="*/ 1828800 w 2682240"/>
              <a:gd name="connsiteY18" fmla="*/ 782320 h 1046480"/>
              <a:gd name="connsiteX19" fmla="*/ 1696720 w 2682240"/>
              <a:gd name="connsiteY19" fmla="*/ 731520 h 1046480"/>
              <a:gd name="connsiteX20" fmla="*/ 1666240 w 2682240"/>
              <a:gd name="connsiteY20" fmla="*/ 711200 h 1046480"/>
              <a:gd name="connsiteX21" fmla="*/ 1574800 w 2682240"/>
              <a:gd name="connsiteY21" fmla="*/ 670560 h 1046480"/>
              <a:gd name="connsiteX22" fmla="*/ 1493520 w 2682240"/>
              <a:gd name="connsiteY22" fmla="*/ 629920 h 1046480"/>
              <a:gd name="connsiteX23" fmla="*/ 1432560 w 2682240"/>
              <a:gd name="connsiteY23" fmla="*/ 609600 h 1046480"/>
              <a:gd name="connsiteX24" fmla="*/ 1361440 w 2682240"/>
              <a:gd name="connsiteY24" fmla="*/ 579120 h 1046480"/>
              <a:gd name="connsiteX25" fmla="*/ 1290320 w 2682240"/>
              <a:gd name="connsiteY25" fmla="*/ 538480 h 1046480"/>
              <a:gd name="connsiteX26" fmla="*/ 1219200 w 2682240"/>
              <a:gd name="connsiteY26" fmla="*/ 487680 h 1046480"/>
              <a:gd name="connsiteX27" fmla="*/ 1178560 w 2682240"/>
              <a:gd name="connsiteY27" fmla="*/ 467360 h 1046480"/>
              <a:gd name="connsiteX28" fmla="*/ 1087120 w 2682240"/>
              <a:gd name="connsiteY28" fmla="*/ 396240 h 1046480"/>
              <a:gd name="connsiteX29" fmla="*/ 1026160 w 2682240"/>
              <a:gd name="connsiteY29" fmla="*/ 355600 h 1046480"/>
              <a:gd name="connsiteX30" fmla="*/ 995680 w 2682240"/>
              <a:gd name="connsiteY30" fmla="*/ 325120 h 1046480"/>
              <a:gd name="connsiteX31" fmla="*/ 934720 w 2682240"/>
              <a:gd name="connsiteY31" fmla="*/ 284480 h 1046480"/>
              <a:gd name="connsiteX32" fmla="*/ 914400 w 2682240"/>
              <a:gd name="connsiteY32" fmla="*/ 254000 h 1046480"/>
              <a:gd name="connsiteX33" fmla="*/ 853440 w 2682240"/>
              <a:gd name="connsiteY33" fmla="*/ 203200 h 1046480"/>
              <a:gd name="connsiteX34" fmla="*/ 772160 w 2682240"/>
              <a:gd name="connsiteY34" fmla="*/ 132080 h 1046480"/>
              <a:gd name="connsiteX35" fmla="*/ 701040 w 2682240"/>
              <a:gd name="connsiteY35" fmla="*/ 91440 h 1046480"/>
              <a:gd name="connsiteX36" fmla="*/ 660400 w 2682240"/>
              <a:gd name="connsiteY36" fmla="*/ 71120 h 1046480"/>
              <a:gd name="connsiteX37" fmla="*/ 629920 w 2682240"/>
              <a:gd name="connsiteY37" fmla="*/ 40640 h 1046480"/>
              <a:gd name="connsiteX38" fmla="*/ 579120 w 2682240"/>
              <a:gd name="connsiteY38" fmla="*/ 30480 h 1046480"/>
              <a:gd name="connsiteX39" fmla="*/ 467360 w 2682240"/>
              <a:gd name="connsiteY39" fmla="*/ 0 h 1046480"/>
              <a:gd name="connsiteX40" fmla="*/ 193040 w 2682240"/>
              <a:gd name="connsiteY40" fmla="*/ 10160 h 1046480"/>
              <a:gd name="connsiteX41" fmla="*/ 132080 w 2682240"/>
              <a:gd name="connsiteY41" fmla="*/ 30480 h 1046480"/>
              <a:gd name="connsiteX42" fmla="*/ 71120 w 2682240"/>
              <a:gd name="connsiteY42" fmla="*/ 60960 h 1046480"/>
              <a:gd name="connsiteX43" fmla="*/ 0 w 2682240"/>
              <a:gd name="connsiteY43"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991360 w 2682240"/>
              <a:gd name="connsiteY15" fmla="*/ 843280 h 1046480"/>
              <a:gd name="connsiteX16" fmla="*/ 1950720 w 2682240"/>
              <a:gd name="connsiteY16" fmla="*/ 833120 h 1046480"/>
              <a:gd name="connsiteX17" fmla="*/ 1889760 w 2682240"/>
              <a:gd name="connsiteY17" fmla="*/ 812800 h 1046480"/>
              <a:gd name="connsiteX18" fmla="*/ 1828800 w 2682240"/>
              <a:gd name="connsiteY18" fmla="*/ 782320 h 1046480"/>
              <a:gd name="connsiteX19" fmla="*/ 1696720 w 2682240"/>
              <a:gd name="connsiteY19" fmla="*/ 731520 h 1046480"/>
              <a:gd name="connsiteX20" fmla="*/ 1574800 w 2682240"/>
              <a:gd name="connsiteY20" fmla="*/ 670560 h 1046480"/>
              <a:gd name="connsiteX21" fmla="*/ 1493520 w 2682240"/>
              <a:gd name="connsiteY21" fmla="*/ 629920 h 1046480"/>
              <a:gd name="connsiteX22" fmla="*/ 1432560 w 2682240"/>
              <a:gd name="connsiteY22" fmla="*/ 609600 h 1046480"/>
              <a:gd name="connsiteX23" fmla="*/ 1361440 w 2682240"/>
              <a:gd name="connsiteY23" fmla="*/ 579120 h 1046480"/>
              <a:gd name="connsiteX24" fmla="*/ 1290320 w 2682240"/>
              <a:gd name="connsiteY24" fmla="*/ 538480 h 1046480"/>
              <a:gd name="connsiteX25" fmla="*/ 1219200 w 2682240"/>
              <a:gd name="connsiteY25" fmla="*/ 487680 h 1046480"/>
              <a:gd name="connsiteX26" fmla="*/ 1178560 w 2682240"/>
              <a:gd name="connsiteY26" fmla="*/ 467360 h 1046480"/>
              <a:gd name="connsiteX27" fmla="*/ 1087120 w 2682240"/>
              <a:gd name="connsiteY27" fmla="*/ 396240 h 1046480"/>
              <a:gd name="connsiteX28" fmla="*/ 1026160 w 2682240"/>
              <a:gd name="connsiteY28" fmla="*/ 355600 h 1046480"/>
              <a:gd name="connsiteX29" fmla="*/ 995680 w 2682240"/>
              <a:gd name="connsiteY29" fmla="*/ 325120 h 1046480"/>
              <a:gd name="connsiteX30" fmla="*/ 934720 w 2682240"/>
              <a:gd name="connsiteY30" fmla="*/ 284480 h 1046480"/>
              <a:gd name="connsiteX31" fmla="*/ 914400 w 2682240"/>
              <a:gd name="connsiteY31" fmla="*/ 254000 h 1046480"/>
              <a:gd name="connsiteX32" fmla="*/ 853440 w 2682240"/>
              <a:gd name="connsiteY32" fmla="*/ 203200 h 1046480"/>
              <a:gd name="connsiteX33" fmla="*/ 772160 w 2682240"/>
              <a:gd name="connsiteY33" fmla="*/ 132080 h 1046480"/>
              <a:gd name="connsiteX34" fmla="*/ 701040 w 2682240"/>
              <a:gd name="connsiteY34" fmla="*/ 91440 h 1046480"/>
              <a:gd name="connsiteX35" fmla="*/ 660400 w 2682240"/>
              <a:gd name="connsiteY35" fmla="*/ 71120 h 1046480"/>
              <a:gd name="connsiteX36" fmla="*/ 629920 w 2682240"/>
              <a:gd name="connsiteY36" fmla="*/ 40640 h 1046480"/>
              <a:gd name="connsiteX37" fmla="*/ 579120 w 2682240"/>
              <a:gd name="connsiteY37" fmla="*/ 30480 h 1046480"/>
              <a:gd name="connsiteX38" fmla="*/ 467360 w 2682240"/>
              <a:gd name="connsiteY38" fmla="*/ 0 h 1046480"/>
              <a:gd name="connsiteX39" fmla="*/ 193040 w 2682240"/>
              <a:gd name="connsiteY39" fmla="*/ 10160 h 1046480"/>
              <a:gd name="connsiteX40" fmla="*/ 132080 w 2682240"/>
              <a:gd name="connsiteY40" fmla="*/ 30480 h 1046480"/>
              <a:gd name="connsiteX41" fmla="*/ 71120 w 2682240"/>
              <a:gd name="connsiteY41" fmla="*/ 60960 h 1046480"/>
              <a:gd name="connsiteX42" fmla="*/ 0 w 2682240"/>
              <a:gd name="connsiteY42"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991360 w 2682240"/>
              <a:gd name="connsiteY15" fmla="*/ 843280 h 1046480"/>
              <a:gd name="connsiteX16" fmla="*/ 1889760 w 2682240"/>
              <a:gd name="connsiteY16" fmla="*/ 812800 h 1046480"/>
              <a:gd name="connsiteX17" fmla="*/ 1828800 w 2682240"/>
              <a:gd name="connsiteY17" fmla="*/ 782320 h 1046480"/>
              <a:gd name="connsiteX18" fmla="*/ 1696720 w 2682240"/>
              <a:gd name="connsiteY18" fmla="*/ 731520 h 1046480"/>
              <a:gd name="connsiteX19" fmla="*/ 1574800 w 2682240"/>
              <a:gd name="connsiteY19" fmla="*/ 670560 h 1046480"/>
              <a:gd name="connsiteX20" fmla="*/ 1493520 w 2682240"/>
              <a:gd name="connsiteY20" fmla="*/ 629920 h 1046480"/>
              <a:gd name="connsiteX21" fmla="*/ 1432560 w 2682240"/>
              <a:gd name="connsiteY21" fmla="*/ 609600 h 1046480"/>
              <a:gd name="connsiteX22" fmla="*/ 1361440 w 2682240"/>
              <a:gd name="connsiteY22" fmla="*/ 579120 h 1046480"/>
              <a:gd name="connsiteX23" fmla="*/ 1290320 w 2682240"/>
              <a:gd name="connsiteY23" fmla="*/ 538480 h 1046480"/>
              <a:gd name="connsiteX24" fmla="*/ 1219200 w 2682240"/>
              <a:gd name="connsiteY24" fmla="*/ 487680 h 1046480"/>
              <a:gd name="connsiteX25" fmla="*/ 1178560 w 2682240"/>
              <a:gd name="connsiteY25" fmla="*/ 467360 h 1046480"/>
              <a:gd name="connsiteX26" fmla="*/ 1087120 w 2682240"/>
              <a:gd name="connsiteY26" fmla="*/ 396240 h 1046480"/>
              <a:gd name="connsiteX27" fmla="*/ 1026160 w 2682240"/>
              <a:gd name="connsiteY27" fmla="*/ 355600 h 1046480"/>
              <a:gd name="connsiteX28" fmla="*/ 995680 w 2682240"/>
              <a:gd name="connsiteY28" fmla="*/ 325120 h 1046480"/>
              <a:gd name="connsiteX29" fmla="*/ 934720 w 2682240"/>
              <a:gd name="connsiteY29" fmla="*/ 284480 h 1046480"/>
              <a:gd name="connsiteX30" fmla="*/ 914400 w 2682240"/>
              <a:gd name="connsiteY30" fmla="*/ 254000 h 1046480"/>
              <a:gd name="connsiteX31" fmla="*/ 853440 w 2682240"/>
              <a:gd name="connsiteY31" fmla="*/ 203200 h 1046480"/>
              <a:gd name="connsiteX32" fmla="*/ 772160 w 2682240"/>
              <a:gd name="connsiteY32" fmla="*/ 132080 h 1046480"/>
              <a:gd name="connsiteX33" fmla="*/ 701040 w 2682240"/>
              <a:gd name="connsiteY33" fmla="*/ 91440 h 1046480"/>
              <a:gd name="connsiteX34" fmla="*/ 660400 w 2682240"/>
              <a:gd name="connsiteY34" fmla="*/ 71120 h 1046480"/>
              <a:gd name="connsiteX35" fmla="*/ 629920 w 2682240"/>
              <a:gd name="connsiteY35" fmla="*/ 40640 h 1046480"/>
              <a:gd name="connsiteX36" fmla="*/ 579120 w 2682240"/>
              <a:gd name="connsiteY36" fmla="*/ 30480 h 1046480"/>
              <a:gd name="connsiteX37" fmla="*/ 467360 w 2682240"/>
              <a:gd name="connsiteY37" fmla="*/ 0 h 1046480"/>
              <a:gd name="connsiteX38" fmla="*/ 193040 w 2682240"/>
              <a:gd name="connsiteY38" fmla="*/ 10160 h 1046480"/>
              <a:gd name="connsiteX39" fmla="*/ 132080 w 2682240"/>
              <a:gd name="connsiteY39" fmla="*/ 30480 h 1046480"/>
              <a:gd name="connsiteX40" fmla="*/ 71120 w 2682240"/>
              <a:gd name="connsiteY40" fmla="*/ 60960 h 1046480"/>
              <a:gd name="connsiteX41" fmla="*/ 0 w 2682240"/>
              <a:gd name="connsiteY41"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889760 w 2682240"/>
              <a:gd name="connsiteY15" fmla="*/ 812800 h 1046480"/>
              <a:gd name="connsiteX16" fmla="*/ 1828800 w 2682240"/>
              <a:gd name="connsiteY16" fmla="*/ 782320 h 1046480"/>
              <a:gd name="connsiteX17" fmla="*/ 1696720 w 2682240"/>
              <a:gd name="connsiteY17" fmla="*/ 731520 h 1046480"/>
              <a:gd name="connsiteX18" fmla="*/ 1574800 w 2682240"/>
              <a:gd name="connsiteY18" fmla="*/ 670560 h 1046480"/>
              <a:gd name="connsiteX19" fmla="*/ 1493520 w 2682240"/>
              <a:gd name="connsiteY19" fmla="*/ 629920 h 1046480"/>
              <a:gd name="connsiteX20" fmla="*/ 1432560 w 2682240"/>
              <a:gd name="connsiteY20" fmla="*/ 609600 h 1046480"/>
              <a:gd name="connsiteX21" fmla="*/ 1361440 w 2682240"/>
              <a:gd name="connsiteY21" fmla="*/ 579120 h 1046480"/>
              <a:gd name="connsiteX22" fmla="*/ 1290320 w 2682240"/>
              <a:gd name="connsiteY22" fmla="*/ 538480 h 1046480"/>
              <a:gd name="connsiteX23" fmla="*/ 1219200 w 2682240"/>
              <a:gd name="connsiteY23" fmla="*/ 487680 h 1046480"/>
              <a:gd name="connsiteX24" fmla="*/ 1178560 w 2682240"/>
              <a:gd name="connsiteY24" fmla="*/ 467360 h 1046480"/>
              <a:gd name="connsiteX25" fmla="*/ 1087120 w 2682240"/>
              <a:gd name="connsiteY25" fmla="*/ 396240 h 1046480"/>
              <a:gd name="connsiteX26" fmla="*/ 1026160 w 2682240"/>
              <a:gd name="connsiteY26" fmla="*/ 355600 h 1046480"/>
              <a:gd name="connsiteX27" fmla="*/ 995680 w 2682240"/>
              <a:gd name="connsiteY27" fmla="*/ 325120 h 1046480"/>
              <a:gd name="connsiteX28" fmla="*/ 934720 w 2682240"/>
              <a:gd name="connsiteY28" fmla="*/ 284480 h 1046480"/>
              <a:gd name="connsiteX29" fmla="*/ 914400 w 2682240"/>
              <a:gd name="connsiteY29" fmla="*/ 254000 h 1046480"/>
              <a:gd name="connsiteX30" fmla="*/ 853440 w 2682240"/>
              <a:gd name="connsiteY30" fmla="*/ 203200 h 1046480"/>
              <a:gd name="connsiteX31" fmla="*/ 772160 w 2682240"/>
              <a:gd name="connsiteY31" fmla="*/ 132080 h 1046480"/>
              <a:gd name="connsiteX32" fmla="*/ 701040 w 2682240"/>
              <a:gd name="connsiteY32" fmla="*/ 91440 h 1046480"/>
              <a:gd name="connsiteX33" fmla="*/ 660400 w 2682240"/>
              <a:gd name="connsiteY33" fmla="*/ 71120 h 1046480"/>
              <a:gd name="connsiteX34" fmla="*/ 629920 w 2682240"/>
              <a:gd name="connsiteY34" fmla="*/ 40640 h 1046480"/>
              <a:gd name="connsiteX35" fmla="*/ 579120 w 2682240"/>
              <a:gd name="connsiteY35" fmla="*/ 30480 h 1046480"/>
              <a:gd name="connsiteX36" fmla="*/ 467360 w 2682240"/>
              <a:gd name="connsiteY36" fmla="*/ 0 h 1046480"/>
              <a:gd name="connsiteX37" fmla="*/ 193040 w 2682240"/>
              <a:gd name="connsiteY37" fmla="*/ 10160 h 1046480"/>
              <a:gd name="connsiteX38" fmla="*/ 132080 w 2682240"/>
              <a:gd name="connsiteY38" fmla="*/ 30480 h 1046480"/>
              <a:gd name="connsiteX39" fmla="*/ 71120 w 2682240"/>
              <a:gd name="connsiteY39" fmla="*/ 60960 h 1046480"/>
              <a:gd name="connsiteX40" fmla="*/ 0 w 2682240"/>
              <a:gd name="connsiteY40"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21840 w 2682240"/>
              <a:gd name="connsiteY13" fmla="*/ 853440 h 1046480"/>
              <a:gd name="connsiteX14" fmla="*/ 1889760 w 2682240"/>
              <a:gd name="connsiteY14" fmla="*/ 812800 h 1046480"/>
              <a:gd name="connsiteX15" fmla="*/ 1828800 w 2682240"/>
              <a:gd name="connsiteY15" fmla="*/ 782320 h 1046480"/>
              <a:gd name="connsiteX16" fmla="*/ 1696720 w 2682240"/>
              <a:gd name="connsiteY16" fmla="*/ 731520 h 1046480"/>
              <a:gd name="connsiteX17" fmla="*/ 1574800 w 2682240"/>
              <a:gd name="connsiteY17" fmla="*/ 670560 h 1046480"/>
              <a:gd name="connsiteX18" fmla="*/ 1493520 w 2682240"/>
              <a:gd name="connsiteY18" fmla="*/ 629920 h 1046480"/>
              <a:gd name="connsiteX19" fmla="*/ 1432560 w 2682240"/>
              <a:gd name="connsiteY19" fmla="*/ 609600 h 1046480"/>
              <a:gd name="connsiteX20" fmla="*/ 1361440 w 2682240"/>
              <a:gd name="connsiteY20" fmla="*/ 579120 h 1046480"/>
              <a:gd name="connsiteX21" fmla="*/ 1290320 w 2682240"/>
              <a:gd name="connsiteY21" fmla="*/ 538480 h 1046480"/>
              <a:gd name="connsiteX22" fmla="*/ 1219200 w 2682240"/>
              <a:gd name="connsiteY22" fmla="*/ 487680 h 1046480"/>
              <a:gd name="connsiteX23" fmla="*/ 1178560 w 2682240"/>
              <a:gd name="connsiteY23" fmla="*/ 467360 h 1046480"/>
              <a:gd name="connsiteX24" fmla="*/ 1087120 w 2682240"/>
              <a:gd name="connsiteY24" fmla="*/ 396240 h 1046480"/>
              <a:gd name="connsiteX25" fmla="*/ 1026160 w 2682240"/>
              <a:gd name="connsiteY25" fmla="*/ 355600 h 1046480"/>
              <a:gd name="connsiteX26" fmla="*/ 995680 w 2682240"/>
              <a:gd name="connsiteY26" fmla="*/ 325120 h 1046480"/>
              <a:gd name="connsiteX27" fmla="*/ 934720 w 2682240"/>
              <a:gd name="connsiteY27" fmla="*/ 284480 h 1046480"/>
              <a:gd name="connsiteX28" fmla="*/ 914400 w 2682240"/>
              <a:gd name="connsiteY28" fmla="*/ 254000 h 1046480"/>
              <a:gd name="connsiteX29" fmla="*/ 853440 w 2682240"/>
              <a:gd name="connsiteY29" fmla="*/ 203200 h 1046480"/>
              <a:gd name="connsiteX30" fmla="*/ 772160 w 2682240"/>
              <a:gd name="connsiteY30" fmla="*/ 132080 h 1046480"/>
              <a:gd name="connsiteX31" fmla="*/ 701040 w 2682240"/>
              <a:gd name="connsiteY31" fmla="*/ 91440 h 1046480"/>
              <a:gd name="connsiteX32" fmla="*/ 660400 w 2682240"/>
              <a:gd name="connsiteY32" fmla="*/ 71120 h 1046480"/>
              <a:gd name="connsiteX33" fmla="*/ 629920 w 2682240"/>
              <a:gd name="connsiteY33" fmla="*/ 40640 h 1046480"/>
              <a:gd name="connsiteX34" fmla="*/ 579120 w 2682240"/>
              <a:gd name="connsiteY34" fmla="*/ 30480 h 1046480"/>
              <a:gd name="connsiteX35" fmla="*/ 467360 w 2682240"/>
              <a:gd name="connsiteY35" fmla="*/ 0 h 1046480"/>
              <a:gd name="connsiteX36" fmla="*/ 193040 w 2682240"/>
              <a:gd name="connsiteY36" fmla="*/ 10160 h 1046480"/>
              <a:gd name="connsiteX37" fmla="*/ 132080 w 2682240"/>
              <a:gd name="connsiteY37" fmla="*/ 30480 h 1046480"/>
              <a:gd name="connsiteX38" fmla="*/ 71120 w 2682240"/>
              <a:gd name="connsiteY38" fmla="*/ 60960 h 1046480"/>
              <a:gd name="connsiteX39" fmla="*/ 0 w 2682240"/>
              <a:gd name="connsiteY39"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153920 w 2682240"/>
              <a:gd name="connsiteY10" fmla="*/ 904240 h 1046480"/>
              <a:gd name="connsiteX11" fmla="*/ 2092960 w 2682240"/>
              <a:gd name="connsiteY11" fmla="*/ 883920 h 1046480"/>
              <a:gd name="connsiteX12" fmla="*/ 2021840 w 2682240"/>
              <a:gd name="connsiteY12" fmla="*/ 853440 h 1046480"/>
              <a:gd name="connsiteX13" fmla="*/ 1889760 w 2682240"/>
              <a:gd name="connsiteY13" fmla="*/ 812800 h 1046480"/>
              <a:gd name="connsiteX14" fmla="*/ 1828800 w 2682240"/>
              <a:gd name="connsiteY14" fmla="*/ 782320 h 1046480"/>
              <a:gd name="connsiteX15" fmla="*/ 1696720 w 2682240"/>
              <a:gd name="connsiteY15" fmla="*/ 731520 h 1046480"/>
              <a:gd name="connsiteX16" fmla="*/ 1574800 w 2682240"/>
              <a:gd name="connsiteY16" fmla="*/ 670560 h 1046480"/>
              <a:gd name="connsiteX17" fmla="*/ 1493520 w 2682240"/>
              <a:gd name="connsiteY17" fmla="*/ 629920 h 1046480"/>
              <a:gd name="connsiteX18" fmla="*/ 1432560 w 2682240"/>
              <a:gd name="connsiteY18" fmla="*/ 609600 h 1046480"/>
              <a:gd name="connsiteX19" fmla="*/ 1361440 w 2682240"/>
              <a:gd name="connsiteY19" fmla="*/ 579120 h 1046480"/>
              <a:gd name="connsiteX20" fmla="*/ 1290320 w 2682240"/>
              <a:gd name="connsiteY20" fmla="*/ 538480 h 1046480"/>
              <a:gd name="connsiteX21" fmla="*/ 1219200 w 2682240"/>
              <a:gd name="connsiteY21" fmla="*/ 487680 h 1046480"/>
              <a:gd name="connsiteX22" fmla="*/ 1178560 w 2682240"/>
              <a:gd name="connsiteY22" fmla="*/ 467360 h 1046480"/>
              <a:gd name="connsiteX23" fmla="*/ 1087120 w 2682240"/>
              <a:gd name="connsiteY23" fmla="*/ 396240 h 1046480"/>
              <a:gd name="connsiteX24" fmla="*/ 1026160 w 2682240"/>
              <a:gd name="connsiteY24" fmla="*/ 355600 h 1046480"/>
              <a:gd name="connsiteX25" fmla="*/ 995680 w 2682240"/>
              <a:gd name="connsiteY25" fmla="*/ 325120 h 1046480"/>
              <a:gd name="connsiteX26" fmla="*/ 934720 w 2682240"/>
              <a:gd name="connsiteY26" fmla="*/ 284480 h 1046480"/>
              <a:gd name="connsiteX27" fmla="*/ 914400 w 2682240"/>
              <a:gd name="connsiteY27" fmla="*/ 254000 h 1046480"/>
              <a:gd name="connsiteX28" fmla="*/ 853440 w 2682240"/>
              <a:gd name="connsiteY28" fmla="*/ 203200 h 1046480"/>
              <a:gd name="connsiteX29" fmla="*/ 772160 w 2682240"/>
              <a:gd name="connsiteY29" fmla="*/ 132080 h 1046480"/>
              <a:gd name="connsiteX30" fmla="*/ 701040 w 2682240"/>
              <a:gd name="connsiteY30" fmla="*/ 91440 h 1046480"/>
              <a:gd name="connsiteX31" fmla="*/ 660400 w 2682240"/>
              <a:gd name="connsiteY31" fmla="*/ 71120 h 1046480"/>
              <a:gd name="connsiteX32" fmla="*/ 629920 w 2682240"/>
              <a:gd name="connsiteY32" fmla="*/ 40640 h 1046480"/>
              <a:gd name="connsiteX33" fmla="*/ 579120 w 2682240"/>
              <a:gd name="connsiteY33" fmla="*/ 30480 h 1046480"/>
              <a:gd name="connsiteX34" fmla="*/ 467360 w 2682240"/>
              <a:gd name="connsiteY34" fmla="*/ 0 h 1046480"/>
              <a:gd name="connsiteX35" fmla="*/ 193040 w 2682240"/>
              <a:gd name="connsiteY35" fmla="*/ 10160 h 1046480"/>
              <a:gd name="connsiteX36" fmla="*/ 132080 w 2682240"/>
              <a:gd name="connsiteY36" fmla="*/ 30480 h 1046480"/>
              <a:gd name="connsiteX37" fmla="*/ 71120 w 2682240"/>
              <a:gd name="connsiteY37" fmla="*/ 60960 h 1046480"/>
              <a:gd name="connsiteX38" fmla="*/ 0 w 2682240"/>
              <a:gd name="connsiteY38"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65680 w 2682240"/>
              <a:gd name="connsiteY9" fmla="*/ 924560 h 1046480"/>
              <a:gd name="connsiteX10" fmla="*/ 2153920 w 2682240"/>
              <a:gd name="connsiteY10" fmla="*/ 904240 h 1046480"/>
              <a:gd name="connsiteX11" fmla="*/ 2092960 w 2682240"/>
              <a:gd name="connsiteY11" fmla="*/ 883920 h 1046480"/>
              <a:gd name="connsiteX12" fmla="*/ 2021840 w 2682240"/>
              <a:gd name="connsiteY12" fmla="*/ 853440 h 1046480"/>
              <a:gd name="connsiteX13" fmla="*/ 1889760 w 2682240"/>
              <a:gd name="connsiteY13" fmla="*/ 812800 h 1046480"/>
              <a:gd name="connsiteX14" fmla="*/ 1828800 w 2682240"/>
              <a:gd name="connsiteY14" fmla="*/ 782320 h 1046480"/>
              <a:gd name="connsiteX15" fmla="*/ 1696720 w 2682240"/>
              <a:gd name="connsiteY15" fmla="*/ 731520 h 1046480"/>
              <a:gd name="connsiteX16" fmla="*/ 1574800 w 2682240"/>
              <a:gd name="connsiteY16" fmla="*/ 670560 h 1046480"/>
              <a:gd name="connsiteX17" fmla="*/ 1493520 w 2682240"/>
              <a:gd name="connsiteY17" fmla="*/ 629920 h 1046480"/>
              <a:gd name="connsiteX18" fmla="*/ 1432560 w 2682240"/>
              <a:gd name="connsiteY18" fmla="*/ 609600 h 1046480"/>
              <a:gd name="connsiteX19" fmla="*/ 1361440 w 2682240"/>
              <a:gd name="connsiteY19" fmla="*/ 579120 h 1046480"/>
              <a:gd name="connsiteX20" fmla="*/ 1290320 w 2682240"/>
              <a:gd name="connsiteY20" fmla="*/ 538480 h 1046480"/>
              <a:gd name="connsiteX21" fmla="*/ 1219200 w 2682240"/>
              <a:gd name="connsiteY21" fmla="*/ 487680 h 1046480"/>
              <a:gd name="connsiteX22" fmla="*/ 1178560 w 2682240"/>
              <a:gd name="connsiteY22" fmla="*/ 467360 h 1046480"/>
              <a:gd name="connsiteX23" fmla="*/ 1087120 w 2682240"/>
              <a:gd name="connsiteY23" fmla="*/ 396240 h 1046480"/>
              <a:gd name="connsiteX24" fmla="*/ 1026160 w 2682240"/>
              <a:gd name="connsiteY24" fmla="*/ 355600 h 1046480"/>
              <a:gd name="connsiteX25" fmla="*/ 995680 w 2682240"/>
              <a:gd name="connsiteY25" fmla="*/ 325120 h 1046480"/>
              <a:gd name="connsiteX26" fmla="*/ 934720 w 2682240"/>
              <a:gd name="connsiteY26" fmla="*/ 284480 h 1046480"/>
              <a:gd name="connsiteX27" fmla="*/ 914400 w 2682240"/>
              <a:gd name="connsiteY27" fmla="*/ 254000 h 1046480"/>
              <a:gd name="connsiteX28" fmla="*/ 853440 w 2682240"/>
              <a:gd name="connsiteY28" fmla="*/ 203200 h 1046480"/>
              <a:gd name="connsiteX29" fmla="*/ 772160 w 2682240"/>
              <a:gd name="connsiteY29" fmla="*/ 132080 h 1046480"/>
              <a:gd name="connsiteX30" fmla="*/ 701040 w 2682240"/>
              <a:gd name="connsiteY30" fmla="*/ 91440 h 1046480"/>
              <a:gd name="connsiteX31" fmla="*/ 660400 w 2682240"/>
              <a:gd name="connsiteY31" fmla="*/ 71120 h 1046480"/>
              <a:gd name="connsiteX32" fmla="*/ 629920 w 2682240"/>
              <a:gd name="connsiteY32" fmla="*/ 40640 h 1046480"/>
              <a:gd name="connsiteX33" fmla="*/ 579120 w 2682240"/>
              <a:gd name="connsiteY33" fmla="*/ 30480 h 1046480"/>
              <a:gd name="connsiteX34" fmla="*/ 467360 w 2682240"/>
              <a:gd name="connsiteY34" fmla="*/ 0 h 1046480"/>
              <a:gd name="connsiteX35" fmla="*/ 193040 w 2682240"/>
              <a:gd name="connsiteY35" fmla="*/ 10160 h 1046480"/>
              <a:gd name="connsiteX36" fmla="*/ 132080 w 2682240"/>
              <a:gd name="connsiteY36" fmla="*/ 30480 h 1046480"/>
              <a:gd name="connsiteX37" fmla="*/ 71120 w 2682240"/>
              <a:gd name="connsiteY37" fmla="*/ 60960 h 1046480"/>
              <a:gd name="connsiteX38" fmla="*/ 0 w 2682240"/>
              <a:gd name="connsiteY38"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153920 w 2682240"/>
              <a:gd name="connsiteY9" fmla="*/ 904240 h 1046480"/>
              <a:gd name="connsiteX10" fmla="*/ 2092960 w 2682240"/>
              <a:gd name="connsiteY10" fmla="*/ 883920 h 1046480"/>
              <a:gd name="connsiteX11" fmla="*/ 2021840 w 2682240"/>
              <a:gd name="connsiteY11" fmla="*/ 853440 h 1046480"/>
              <a:gd name="connsiteX12" fmla="*/ 1889760 w 2682240"/>
              <a:gd name="connsiteY12" fmla="*/ 812800 h 1046480"/>
              <a:gd name="connsiteX13" fmla="*/ 1828800 w 2682240"/>
              <a:gd name="connsiteY13" fmla="*/ 782320 h 1046480"/>
              <a:gd name="connsiteX14" fmla="*/ 1696720 w 2682240"/>
              <a:gd name="connsiteY14" fmla="*/ 731520 h 1046480"/>
              <a:gd name="connsiteX15" fmla="*/ 1574800 w 2682240"/>
              <a:gd name="connsiteY15" fmla="*/ 670560 h 1046480"/>
              <a:gd name="connsiteX16" fmla="*/ 1493520 w 2682240"/>
              <a:gd name="connsiteY16" fmla="*/ 629920 h 1046480"/>
              <a:gd name="connsiteX17" fmla="*/ 1432560 w 2682240"/>
              <a:gd name="connsiteY17" fmla="*/ 609600 h 1046480"/>
              <a:gd name="connsiteX18" fmla="*/ 1361440 w 2682240"/>
              <a:gd name="connsiteY18" fmla="*/ 579120 h 1046480"/>
              <a:gd name="connsiteX19" fmla="*/ 1290320 w 2682240"/>
              <a:gd name="connsiteY19" fmla="*/ 538480 h 1046480"/>
              <a:gd name="connsiteX20" fmla="*/ 1219200 w 2682240"/>
              <a:gd name="connsiteY20" fmla="*/ 487680 h 1046480"/>
              <a:gd name="connsiteX21" fmla="*/ 1178560 w 2682240"/>
              <a:gd name="connsiteY21" fmla="*/ 467360 h 1046480"/>
              <a:gd name="connsiteX22" fmla="*/ 1087120 w 2682240"/>
              <a:gd name="connsiteY22" fmla="*/ 396240 h 1046480"/>
              <a:gd name="connsiteX23" fmla="*/ 1026160 w 2682240"/>
              <a:gd name="connsiteY23" fmla="*/ 355600 h 1046480"/>
              <a:gd name="connsiteX24" fmla="*/ 995680 w 2682240"/>
              <a:gd name="connsiteY24" fmla="*/ 325120 h 1046480"/>
              <a:gd name="connsiteX25" fmla="*/ 934720 w 2682240"/>
              <a:gd name="connsiteY25" fmla="*/ 284480 h 1046480"/>
              <a:gd name="connsiteX26" fmla="*/ 914400 w 2682240"/>
              <a:gd name="connsiteY26" fmla="*/ 254000 h 1046480"/>
              <a:gd name="connsiteX27" fmla="*/ 853440 w 2682240"/>
              <a:gd name="connsiteY27" fmla="*/ 203200 h 1046480"/>
              <a:gd name="connsiteX28" fmla="*/ 772160 w 2682240"/>
              <a:gd name="connsiteY28" fmla="*/ 132080 h 1046480"/>
              <a:gd name="connsiteX29" fmla="*/ 701040 w 2682240"/>
              <a:gd name="connsiteY29" fmla="*/ 91440 h 1046480"/>
              <a:gd name="connsiteX30" fmla="*/ 660400 w 2682240"/>
              <a:gd name="connsiteY30" fmla="*/ 71120 h 1046480"/>
              <a:gd name="connsiteX31" fmla="*/ 629920 w 2682240"/>
              <a:gd name="connsiteY31" fmla="*/ 40640 h 1046480"/>
              <a:gd name="connsiteX32" fmla="*/ 579120 w 2682240"/>
              <a:gd name="connsiteY32" fmla="*/ 30480 h 1046480"/>
              <a:gd name="connsiteX33" fmla="*/ 467360 w 2682240"/>
              <a:gd name="connsiteY33" fmla="*/ 0 h 1046480"/>
              <a:gd name="connsiteX34" fmla="*/ 193040 w 2682240"/>
              <a:gd name="connsiteY34" fmla="*/ 10160 h 1046480"/>
              <a:gd name="connsiteX35" fmla="*/ 132080 w 2682240"/>
              <a:gd name="connsiteY35" fmla="*/ 30480 h 1046480"/>
              <a:gd name="connsiteX36" fmla="*/ 71120 w 2682240"/>
              <a:gd name="connsiteY36" fmla="*/ 60960 h 1046480"/>
              <a:gd name="connsiteX37" fmla="*/ 0 w 2682240"/>
              <a:gd name="connsiteY37"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06320 w 2682240"/>
              <a:gd name="connsiteY6" fmla="*/ 944880 h 1046480"/>
              <a:gd name="connsiteX7" fmla="*/ 2275840 w 2682240"/>
              <a:gd name="connsiteY7" fmla="*/ 934720 h 1046480"/>
              <a:gd name="connsiteX8" fmla="*/ 2153920 w 2682240"/>
              <a:gd name="connsiteY8" fmla="*/ 904240 h 1046480"/>
              <a:gd name="connsiteX9" fmla="*/ 2092960 w 2682240"/>
              <a:gd name="connsiteY9" fmla="*/ 883920 h 1046480"/>
              <a:gd name="connsiteX10" fmla="*/ 2021840 w 2682240"/>
              <a:gd name="connsiteY10" fmla="*/ 853440 h 1046480"/>
              <a:gd name="connsiteX11" fmla="*/ 1889760 w 2682240"/>
              <a:gd name="connsiteY11" fmla="*/ 812800 h 1046480"/>
              <a:gd name="connsiteX12" fmla="*/ 1828800 w 2682240"/>
              <a:gd name="connsiteY12" fmla="*/ 782320 h 1046480"/>
              <a:gd name="connsiteX13" fmla="*/ 1696720 w 2682240"/>
              <a:gd name="connsiteY13" fmla="*/ 731520 h 1046480"/>
              <a:gd name="connsiteX14" fmla="*/ 1574800 w 2682240"/>
              <a:gd name="connsiteY14" fmla="*/ 670560 h 1046480"/>
              <a:gd name="connsiteX15" fmla="*/ 1493520 w 2682240"/>
              <a:gd name="connsiteY15" fmla="*/ 629920 h 1046480"/>
              <a:gd name="connsiteX16" fmla="*/ 1432560 w 2682240"/>
              <a:gd name="connsiteY16" fmla="*/ 609600 h 1046480"/>
              <a:gd name="connsiteX17" fmla="*/ 1361440 w 2682240"/>
              <a:gd name="connsiteY17" fmla="*/ 579120 h 1046480"/>
              <a:gd name="connsiteX18" fmla="*/ 1290320 w 2682240"/>
              <a:gd name="connsiteY18" fmla="*/ 538480 h 1046480"/>
              <a:gd name="connsiteX19" fmla="*/ 1219200 w 2682240"/>
              <a:gd name="connsiteY19" fmla="*/ 487680 h 1046480"/>
              <a:gd name="connsiteX20" fmla="*/ 1178560 w 2682240"/>
              <a:gd name="connsiteY20" fmla="*/ 467360 h 1046480"/>
              <a:gd name="connsiteX21" fmla="*/ 1087120 w 2682240"/>
              <a:gd name="connsiteY21" fmla="*/ 396240 h 1046480"/>
              <a:gd name="connsiteX22" fmla="*/ 1026160 w 2682240"/>
              <a:gd name="connsiteY22" fmla="*/ 355600 h 1046480"/>
              <a:gd name="connsiteX23" fmla="*/ 995680 w 2682240"/>
              <a:gd name="connsiteY23" fmla="*/ 325120 h 1046480"/>
              <a:gd name="connsiteX24" fmla="*/ 934720 w 2682240"/>
              <a:gd name="connsiteY24" fmla="*/ 284480 h 1046480"/>
              <a:gd name="connsiteX25" fmla="*/ 914400 w 2682240"/>
              <a:gd name="connsiteY25" fmla="*/ 254000 h 1046480"/>
              <a:gd name="connsiteX26" fmla="*/ 853440 w 2682240"/>
              <a:gd name="connsiteY26" fmla="*/ 203200 h 1046480"/>
              <a:gd name="connsiteX27" fmla="*/ 772160 w 2682240"/>
              <a:gd name="connsiteY27" fmla="*/ 132080 h 1046480"/>
              <a:gd name="connsiteX28" fmla="*/ 701040 w 2682240"/>
              <a:gd name="connsiteY28" fmla="*/ 91440 h 1046480"/>
              <a:gd name="connsiteX29" fmla="*/ 660400 w 2682240"/>
              <a:gd name="connsiteY29" fmla="*/ 71120 h 1046480"/>
              <a:gd name="connsiteX30" fmla="*/ 629920 w 2682240"/>
              <a:gd name="connsiteY30" fmla="*/ 40640 h 1046480"/>
              <a:gd name="connsiteX31" fmla="*/ 579120 w 2682240"/>
              <a:gd name="connsiteY31" fmla="*/ 30480 h 1046480"/>
              <a:gd name="connsiteX32" fmla="*/ 467360 w 2682240"/>
              <a:gd name="connsiteY32" fmla="*/ 0 h 1046480"/>
              <a:gd name="connsiteX33" fmla="*/ 193040 w 2682240"/>
              <a:gd name="connsiteY33" fmla="*/ 10160 h 1046480"/>
              <a:gd name="connsiteX34" fmla="*/ 132080 w 2682240"/>
              <a:gd name="connsiteY34" fmla="*/ 30480 h 1046480"/>
              <a:gd name="connsiteX35" fmla="*/ 71120 w 2682240"/>
              <a:gd name="connsiteY35" fmla="*/ 60960 h 1046480"/>
              <a:gd name="connsiteX36" fmla="*/ 0 w 2682240"/>
              <a:gd name="connsiteY36"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458720 w 2682240"/>
              <a:gd name="connsiteY3" fmla="*/ 995680 h 1046480"/>
              <a:gd name="connsiteX4" fmla="*/ 2407920 w 2682240"/>
              <a:gd name="connsiteY4" fmla="*/ 985520 h 1046480"/>
              <a:gd name="connsiteX5" fmla="*/ 2306320 w 2682240"/>
              <a:gd name="connsiteY5" fmla="*/ 944880 h 1046480"/>
              <a:gd name="connsiteX6" fmla="*/ 2275840 w 2682240"/>
              <a:gd name="connsiteY6" fmla="*/ 934720 h 1046480"/>
              <a:gd name="connsiteX7" fmla="*/ 2153920 w 2682240"/>
              <a:gd name="connsiteY7" fmla="*/ 904240 h 1046480"/>
              <a:gd name="connsiteX8" fmla="*/ 2092960 w 2682240"/>
              <a:gd name="connsiteY8" fmla="*/ 883920 h 1046480"/>
              <a:gd name="connsiteX9" fmla="*/ 2021840 w 2682240"/>
              <a:gd name="connsiteY9" fmla="*/ 853440 h 1046480"/>
              <a:gd name="connsiteX10" fmla="*/ 1889760 w 2682240"/>
              <a:gd name="connsiteY10" fmla="*/ 812800 h 1046480"/>
              <a:gd name="connsiteX11" fmla="*/ 1828800 w 2682240"/>
              <a:gd name="connsiteY11" fmla="*/ 782320 h 1046480"/>
              <a:gd name="connsiteX12" fmla="*/ 1696720 w 2682240"/>
              <a:gd name="connsiteY12" fmla="*/ 731520 h 1046480"/>
              <a:gd name="connsiteX13" fmla="*/ 1574800 w 2682240"/>
              <a:gd name="connsiteY13" fmla="*/ 670560 h 1046480"/>
              <a:gd name="connsiteX14" fmla="*/ 1493520 w 2682240"/>
              <a:gd name="connsiteY14" fmla="*/ 629920 h 1046480"/>
              <a:gd name="connsiteX15" fmla="*/ 1432560 w 2682240"/>
              <a:gd name="connsiteY15" fmla="*/ 609600 h 1046480"/>
              <a:gd name="connsiteX16" fmla="*/ 1361440 w 2682240"/>
              <a:gd name="connsiteY16" fmla="*/ 579120 h 1046480"/>
              <a:gd name="connsiteX17" fmla="*/ 1290320 w 2682240"/>
              <a:gd name="connsiteY17" fmla="*/ 538480 h 1046480"/>
              <a:gd name="connsiteX18" fmla="*/ 1219200 w 2682240"/>
              <a:gd name="connsiteY18" fmla="*/ 487680 h 1046480"/>
              <a:gd name="connsiteX19" fmla="*/ 1178560 w 2682240"/>
              <a:gd name="connsiteY19" fmla="*/ 467360 h 1046480"/>
              <a:gd name="connsiteX20" fmla="*/ 1087120 w 2682240"/>
              <a:gd name="connsiteY20" fmla="*/ 396240 h 1046480"/>
              <a:gd name="connsiteX21" fmla="*/ 1026160 w 2682240"/>
              <a:gd name="connsiteY21" fmla="*/ 355600 h 1046480"/>
              <a:gd name="connsiteX22" fmla="*/ 995680 w 2682240"/>
              <a:gd name="connsiteY22" fmla="*/ 325120 h 1046480"/>
              <a:gd name="connsiteX23" fmla="*/ 934720 w 2682240"/>
              <a:gd name="connsiteY23" fmla="*/ 284480 h 1046480"/>
              <a:gd name="connsiteX24" fmla="*/ 914400 w 2682240"/>
              <a:gd name="connsiteY24" fmla="*/ 254000 h 1046480"/>
              <a:gd name="connsiteX25" fmla="*/ 853440 w 2682240"/>
              <a:gd name="connsiteY25" fmla="*/ 203200 h 1046480"/>
              <a:gd name="connsiteX26" fmla="*/ 772160 w 2682240"/>
              <a:gd name="connsiteY26" fmla="*/ 132080 h 1046480"/>
              <a:gd name="connsiteX27" fmla="*/ 701040 w 2682240"/>
              <a:gd name="connsiteY27" fmla="*/ 91440 h 1046480"/>
              <a:gd name="connsiteX28" fmla="*/ 660400 w 2682240"/>
              <a:gd name="connsiteY28" fmla="*/ 71120 h 1046480"/>
              <a:gd name="connsiteX29" fmla="*/ 629920 w 2682240"/>
              <a:gd name="connsiteY29" fmla="*/ 40640 h 1046480"/>
              <a:gd name="connsiteX30" fmla="*/ 579120 w 2682240"/>
              <a:gd name="connsiteY30" fmla="*/ 30480 h 1046480"/>
              <a:gd name="connsiteX31" fmla="*/ 467360 w 2682240"/>
              <a:gd name="connsiteY31" fmla="*/ 0 h 1046480"/>
              <a:gd name="connsiteX32" fmla="*/ 193040 w 2682240"/>
              <a:gd name="connsiteY32" fmla="*/ 10160 h 1046480"/>
              <a:gd name="connsiteX33" fmla="*/ 132080 w 2682240"/>
              <a:gd name="connsiteY33" fmla="*/ 30480 h 1046480"/>
              <a:gd name="connsiteX34" fmla="*/ 71120 w 2682240"/>
              <a:gd name="connsiteY34" fmla="*/ 60960 h 1046480"/>
              <a:gd name="connsiteX35" fmla="*/ 0 w 2682240"/>
              <a:gd name="connsiteY35" fmla="*/ 101600 h 1046480"/>
              <a:gd name="connsiteX0" fmla="*/ 2682240 w 2682240"/>
              <a:gd name="connsiteY0" fmla="*/ 1046480 h 1046480"/>
              <a:gd name="connsiteX1" fmla="*/ 2590800 w 2682240"/>
              <a:gd name="connsiteY1" fmla="*/ 1036320 h 1046480"/>
              <a:gd name="connsiteX2" fmla="*/ 2458720 w 2682240"/>
              <a:gd name="connsiteY2" fmla="*/ 995680 h 1046480"/>
              <a:gd name="connsiteX3" fmla="*/ 2407920 w 2682240"/>
              <a:gd name="connsiteY3" fmla="*/ 985520 h 1046480"/>
              <a:gd name="connsiteX4" fmla="*/ 2306320 w 2682240"/>
              <a:gd name="connsiteY4" fmla="*/ 944880 h 1046480"/>
              <a:gd name="connsiteX5" fmla="*/ 2275840 w 2682240"/>
              <a:gd name="connsiteY5" fmla="*/ 934720 h 1046480"/>
              <a:gd name="connsiteX6" fmla="*/ 2153920 w 2682240"/>
              <a:gd name="connsiteY6" fmla="*/ 904240 h 1046480"/>
              <a:gd name="connsiteX7" fmla="*/ 2092960 w 2682240"/>
              <a:gd name="connsiteY7" fmla="*/ 883920 h 1046480"/>
              <a:gd name="connsiteX8" fmla="*/ 2021840 w 2682240"/>
              <a:gd name="connsiteY8" fmla="*/ 853440 h 1046480"/>
              <a:gd name="connsiteX9" fmla="*/ 1889760 w 2682240"/>
              <a:gd name="connsiteY9" fmla="*/ 812800 h 1046480"/>
              <a:gd name="connsiteX10" fmla="*/ 1828800 w 2682240"/>
              <a:gd name="connsiteY10" fmla="*/ 782320 h 1046480"/>
              <a:gd name="connsiteX11" fmla="*/ 1696720 w 2682240"/>
              <a:gd name="connsiteY11" fmla="*/ 731520 h 1046480"/>
              <a:gd name="connsiteX12" fmla="*/ 1574800 w 2682240"/>
              <a:gd name="connsiteY12" fmla="*/ 670560 h 1046480"/>
              <a:gd name="connsiteX13" fmla="*/ 1493520 w 2682240"/>
              <a:gd name="connsiteY13" fmla="*/ 629920 h 1046480"/>
              <a:gd name="connsiteX14" fmla="*/ 1432560 w 2682240"/>
              <a:gd name="connsiteY14" fmla="*/ 609600 h 1046480"/>
              <a:gd name="connsiteX15" fmla="*/ 1361440 w 2682240"/>
              <a:gd name="connsiteY15" fmla="*/ 579120 h 1046480"/>
              <a:gd name="connsiteX16" fmla="*/ 1290320 w 2682240"/>
              <a:gd name="connsiteY16" fmla="*/ 538480 h 1046480"/>
              <a:gd name="connsiteX17" fmla="*/ 1219200 w 2682240"/>
              <a:gd name="connsiteY17" fmla="*/ 487680 h 1046480"/>
              <a:gd name="connsiteX18" fmla="*/ 1178560 w 2682240"/>
              <a:gd name="connsiteY18" fmla="*/ 467360 h 1046480"/>
              <a:gd name="connsiteX19" fmla="*/ 1087120 w 2682240"/>
              <a:gd name="connsiteY19" fmla="*/ 396240 h 1046480"/>
              <a:gd name="connsiteX20" fmla="*/ 1026160 w 2682240"/>
              <a:gd name="connsiteY20" fmla="*/ 355600 h 1046480"/>
              <a:gd name="connsiteX21" fmla="*/ 995680 w 2682240"/>
              <a:gd name="connsiteY21" fmla="*/ 325120 h 1046480"/>
              <a:gd name="connsiteX22" fmla="*/ 934720 w 2682240"/>
              <a:gd name="connsiteY22" fmla="*/ 284480 h 1046480"/>
              <a:gd name="connsiteX23" fmla="*/ 914400 w 2682240"/>
              <a:gd name="connsiteY23" fmla="*/ 254000 h 1046480"/>
              <a:gd name="connsiteX24" fmla="*/ 853440 w 2682240"/>
              <a:gd name="connsiteY24" fmla="*/ 203200 h 1046480"/>
              <a:gd name="connsiteX25" fmla="*/ 772160 w 2682240"/>
              <a:gd name="connsiteY25" fmla="*/ 132080 h 1046480"/>
              <a:gd name="connsiteX26" fmla="*/ 701040 w 2682240"/>
              <a:gd name="connsiteY26" fmla="*/ 91440 h 1046480"/>
              <a:gd name="connsiteX27" fmla="*/ 660400 w 2682240"/>
              <a:gd name="connsiteY27" fmla="*/ 71120 h 1046480"/>
              <a:gd name="connsiteX28" fmla="*/ 629920 w 2682240"/>
              <a:gd name="connsiteY28" fmla="*/ 40640 h 1046480"/>
              <a:gd name="connsiteX29" fmla="*/ 579120 w 2682240"/>
              <a:gd name="connsiteY29" fmla="*/ 30480 h 1046480"/>
              <a:gd name="connsiteX30" fmla="*/ 467360 w 2682240"/>
              <a:gd name="connsiteY30" fmla="*/ 0 h 1046480"/>
              <a:gd name="connsiteX31" fmla="*/ 193040 w 2682240"/>
              <a:gd name="connsiteY31" fmla="*/ 10160 h 1046480"/>
              <a:gd name="connsiteX32" fmla="*/ 132080 w 2682240"/>
              <a:gd name="connsiteY32" fmla="*/ 30480 h 1046480"/>
              <a:gd name="connsiteX33" fmla="*/ 71120 w 2682240"/>
              <a:gd name="connsiteY33" fmla="*/ 60960 h 1046480"/>
              <a:gd name="connsiteX34" fmla="*/ 0 w 2682240"/>
              <a:gd name="connsiteY34" fmla="*/ 101600 h 1046480"/>
              <a:gd name="connsiteX0" fmla="*/ 2682240 w 2682240"/>
              <a:gd name="connsiteY0" fmla="*/ 1046480 h 1046480"/>
              <a:gd name="connsiteX1" fmla="*/ 2590800 w 2682240"/>
              <a:gd name="connsiteY1" fmla="*/ 1036320 h 1046480"/>
              <a:gd name="connsiteX2" fmla="*/ 2458720 w 2682240"/>
              <a:gd name="connsiteY2" fmla="*/ 995680 h 1046480"/>
              <a:gd name="connsiteX3" fmla="*/ 2306320 w 2682240"/>
              <a:gd name="connsiteY3" fmla="*/ 944880 h 1046480"/>
              <a:gd name="connsiteX4" fmla="*/ 2275840 w 2682240"/>
              <a:gd name="connsiteY4" fmla="*/ 934720 h 1046480"/>
              <a:gd name="connsiteX5" fmla="*/ 2153920 w 2682240"/>
              <a:gd name="connsiteY5" fmla="*/ 904240 h 1046480"/>
              <a:gd name="connsiteX6" fmla="*/ 2092960 w 2682240"/>
              <a:gd name="connsiteY6" fmla="*/ 883920 h 1046480"/>
              <a:gd name="connsiteX7" fmla="*/ 2021840 w 2682240"/>
              <a:gd name="connsiteY7" fmla="*/ 853440 h 1046480"/>
              <a:gd name="connsiteX8" fmla="*/ 1889760 w 2682240"/>
              <a:gd name="connsiteY8" fmla="*/ 812800 h 1046480"/>
              <a:gd name="connsiteX9" fmla="*/ 1828800 w 2682240"/>
              <a:gd name="connsiteY9" fmla="*/ 782320 h 1046480"/>
              <a:gd name="connsiteX10" fmla="*/ 1696720 w 2682240"/>
              <a:gd name="connsiteY10" fmla="*/ 731520 h 1046480"/>
              <a:gd name="connsiteX11" fmla="*/ 1574800 w 2682240"/>
              <a:gd name="connsiteY11" fmla="*/ 670560 h 1046480"/>
              <a:gd name="connsiteX12" fmla="*/ 1493520 w 2682240"/>
              <a:gd name="connsiteY12" fmla="*/ 629920 h 1046480"/>
              <a:gd name="connsiteX13" fmla="*/ 1432560 w 2682240"/>
              <a:gd name="connsiteY13" fmla="*/ 609600 h 1046480"/>
              <a:gd name="connsiteX14" fmla="*/ 1361440 w 2682240"/>
              <a:gd name="connsiteY14" fmla="*/ 579120 h 1046480"/>
              <a:gd name="connsiteX15" fmla="*/ 1290320 w 2682240"/>
              <a:gd name="connsiteY15" fmla="*/ 538480 h 1046480"/>
              <a:gd name="connsiteX16" fmla="*/ 1219200 w 2682240"/>
              <a:gd name="connsiteY16" fmla="*/ 487680 h 1046480"/>
              <a:gd name="connsiteX17" fmla="*/ 1178560 w 2682240"/>
              <a:gd name="connsiteY17" fmla="*/ 467360 h 1046480"/>
              <a:gd name="connsiteX18" fmla="*/ 1087120 w 2682240"/>
              <a:gd name="connsiteY18" fmla="*/ 396240 h 1046480"/>
              <a:gd name="connsiteX19" fmla="*/ 1026160 w 2682240"/>
              <a:gd name="connsiteY19" fmla="*/ 355600 h 1046480"/>
              <a:gd name="connsiteX20" fmla="*/ 995680 w 2682240"/>
              <a:gd name="connsiteY20" fmla="*/ 325120 h 1046480"/>
              <a:gd name="connsiteX21" fmla="*/ 934720 w 2682240"/>
              <a:gd name="connsiteY21" fmla="*/ 284480 h 1046480"/>
              <a:gd name="connsiteX22" fmla="*/ 914400 w 2682240"/>
              <a:gd name="connsiteY22" fmla="*/ 254000 h 1046480"/>
              <a:gd name="connsiteX23" fmla="*/ 853440 w 2682240"/>
              <a:gd name="connsiteY23" fmla="*/ 203200 h 1046480"/>
              <a:gd name="connsiteX24" fmla="*/ 772160 w 2682240"/>
              <a:gd name="connsiteY24" fmla="*/ 132080 h 1046480"/>
              <a:gd name="connsiteX25" fmla="*/ 701040 w 2682240"/>
              <a:gd name="connsiteY25" fmla="*/ 91440 h 1046480"/>
              <a:gd name="connsiteX26" fmla="*/ 660400 w 2682240"/>
              <a:gd name="connsiteY26" fmla="*/ 71120 h 1046480"/>
              <a:gd name="connsiteX27" fmla="*/ 629920 w 2682240"/>
              <a:gd name="connsiteY27" fmla="*/ 40640 h 1046480"/>
              <a:gd name="connsiteX28" fmla="*/ 579120 w 2682240"/>
              <a:gd name="connsiteY28" fmla="*/ 30480 h 1046480"/>
              <a:gd name="connsiteX29" fmla="*/ 467360 w 2682240"/>
              <a:gd name="connsiteY29" fmla="*/ 0 h 1046480"/>
              <a:gd name="connsiteX30" fmla="*/ 193040 w 2682240"/>
              <a:gd name="connsiteY30" fmla="*/ 10160 h 1046480"/>
              <a:gd name="connsiteX31" fmla="*/ 132080 w 2682240"/>
              <a:gd name="connsiteY31" fmla="*/ 30480 h 1046480"/>
              <a:gd name="connsiteX32" fmla="*/ 71120 w 2682240"/>
              <a:gd name="connsiteY32" fmla="*/ 60960 h 1046480"/>
              <a:gd name="connsiteX33" fmla="*/ 0 w 2682240"/>
              <a:gd name="connsiteY33" fmla="*/ 101600 h 1046480"/>
              <a:gd name="connsiteX0" fmla="*/ 2682240 w 2682240"/>
              <a:gd name="connsiteY0" fmla="*/ 1046480 h 1046480"/>
              <a:gd name="connsiteX1" fmla="*/ 2590800 w 2682240"/>
              <a:gd name="connsiteY1" fmla="*/ 1036320 h 1046480"/>
              <a:gd name="connsiteX2" fmla="*/ 2458720 w 2682240"/>
              <a:gd name="connsiteY2" fmla="*/ 995680 h 1046480"/>
              <a:gd name="connsiteX3" fmla="*/ 2306320 w 2682240"/>
              <a:gd name="connsiteY3" fmla="*/ 944880 h 1046480"/>
              <a:gd name="connsiteX4" fmla="*/ 2153920 w 2682240"/>
              <a:gd name="connsiteY4" fmla="*/ 904240 h 1046480"/>
              <a:gd name="connsiteX5" fmla="*/ 2092960 w 2682240"/>
              <a:gd name="connsiteY5" fmla="*/ 883920 h 1046480"/>
              <a:gd name="connsiteX6" fmla="*/ 2021840 w 2682240"/>
              <a:gd name="connsiteY6" fmla="*/ 853440 h 1046480"/>
              <a:gd name="connsiteX7" fmla="*/ 1889760 w 2682240"/>
              <a:gd name="connsiteY7" fmla="*/ 812800 h 1046480"/>
              <a:gd name="connsiteX8" fmla="*/ 1828800 w 2682240"/>
              <a:gd name="connsiteY8" fmla="*/ 782320 h 1046480"/>
              <a:gd name="connsiteX9" fmla="*/ 1696720 w 2682240"/>
              <a:gd name="connsiteY9" fmla="*/ 731520 h 1046480"/>
              <a:gd name="connsiteX10" fmla="*/ 1574800 w 2682240"/>
              <a:gd name="connsiteY10" fmla="*/ 670560 h 1046480"/>
              <a:gd name="connsiteX11" fmla="*/ 1493520 w 2682240"/>
              <a:gd name="connsiteY11" fmla="*/ 629920 h 1046480"/>
              <a:gd name="connsiteX12" fmla="*/ 1432560 w 2682240"/>
              <a:gd name="connsiteY12" fmla="*/ 609600 h 1046480"/>
              <a:gd name="connsiteX13" fmla="*/ 1361440 w 2682240"/>
              <a:gd name="connsiteY13" fmla="*/ 579120 h 1046480"/>
              <a:gd name="connsiteX14" fmla="*/ 1290320 w 2682240"/>
              <a:gd name="connsiteY14" fmla="*/ 538480 h 1046480"/>
              <a:gd name="connsiteX15" fmla="*/ 1219200 w 2682240"/>
              <a:gd name="connsiteY15" fmla="*/ 487680 h 1046480"/>
              <a:gd name="connsiteX16" fmla="*/ 1178560 w 2682240"/>
              <a:gd name="connsiteY16" fmla="*/ 467360 h 1046480"/>
              <a:gd name="connsiteX17" fmla="*/ 1087120 w 2682240"/>
              <a:gd name="connsiteY17" fmla="*/ 396240 h 1046480"/>
              <a:gd name="connsiteX18" fmla="*/ 1026160 w 2682240"/>
              <a:gd name="connsiteY18" fmla="*/ 355600 h 1046480"/>
              <a:gd name="connsiteX19" fmla="*/ 995680 w 2682240"/>
              <a:gd name="connsiteY19" fmla="*/ 325120 h 1046480"/>
              <a:gd name="connsiteX20" fmla="*/ 934720 w 2682240"/>
              <a:gd name="connsiteY20" fmla="*/ 284480 h 1046480"/>
              <a:gd name="connsiteX21" fmla="*/ 914400 w 2682240"/>
              <a:gd name="connsiteY21" fmla="*/ 254000 h 1046480"/>
              <a:gd name="connsiteX22" fmla="*/ 853440 w 2682240"/>
              <a:gd name="connsiteY22" fmla="*/ 203200 h 1046480"/>
              <a:gd name="connsiteX23" fmla="*/ 772160 w 2682240"/>
              <a:gd name="connsiteY23" fmla="*/ 132080 h 1046480"/>
              <a:gd name="connsiteX24" fmla="*/ 701040 w 2682240"/>
              <a:gd name="connsiteY24" fmla="*/ 91440 h 1046480"/>
              <a:gd name="connsiteX25" fmla="*/ 660400 w 2682240"/>
              <a:gd name="connsiteY25" fmla="*/ 71120 h 1046480"/>
              <a:gd name="connsiteX26" fmla="*/ 629920 w 2682240"/>
              <a:gd name="connsiteY26" fmla="*/ 40640 h 1046480"/>
              <a:gd name="connsiteX27" fmla="*/ 579120 w 2682240"/>
              <a:gd name="connsiteY27" fmla="*/ 30480 h 1046480"/>
              <a:gd name="connsiteX28" fmla="*/ 467360 w 2682240"/>
              <a:gd name="connsiteY28" fmla="*/ 0 h 1046480"/>
              <a:gd name="connsiteX29" fmla="*/ 193040 w 2682240"/>
              <a:gd name="connsiteY29" fmla="*/ 10160 h 1046480"/>
              <a:gd name="connsiteX30" fmla="*/ 132080 w 2682240"/>
              <a:gd name="connsiteY30" fmla="*/ 30480 h 1046480"/>
              <a:gd name="connsiteX31" fmla="*/ 71120 w 2682240"/>
              <a:gd name="connsiteY31" fmla="*/ 60960 h 1046480"/>
              <a:gd name="connsiteX32" fmla="*/ 0 w 2682240"/>
              <a:gd name="connsiteY32" fmla="*/ 101600 h 1046480"/>
              <a:gd name="connsiteX0" fmla="*/ 2682240 w 2682240"/>
              <a:gd name="connsiteY0" fmla="*/ 1046480 h 1046480"/>
              <a:gd name="connsiteX1" fmla="*/ 2590800 w 2682240"/>
              <a:gd name="connsiteY1" fmla="*/ 1036320 h 1046480"/>
              <a:gd name="connsiteX2" fmla="*/ 2458720 w 2682240"/>
              <a:gd name="connsiteY2" fmla="*/ 995680 h 1046480"/>
              <a:gd name="connsiteX3" fmla="*/ 2153920 w 2682240"/>
              <a:gd name="connsiteY3" fmla="*/ 904240 h 1046480"/>
              <a:gd name="connsiteX4" fmla="*/ 2092960 w 2682240"/>
              <a:gd name="connsiteY4" fmla="*/ 883920 h 1046480"/>
              <a:gd name="connsiteX5" fmla="*/ 2021840 w 2682240"/>
              <a:gd name="connsiteY5" fmla="*/ 853440 h 1046480"/>
              <a:gd name="connsiteX6" fmla="*/ 1889760 w 2682240"/>
              <a:gd name="connsiteY6" fmla="*/ 812800 h 1046480"/>
              <a:gd name="connsiteX7" fmla="*/ 1828800 w 2682240"/>
              <a:gd name="connsiteY7" fmla="*/ 782320 h 1046480"/>
              <a:gd name="connsiteX8" fmla="*/ 1696720 w 2682240"/>
              <a:gd name="connsiteY8" fmla="*/ 731520 h 1046480"/>
              <a:gd name="connsiteX9" fmla="*/ 1574800 w 2682240"/>
              <a:gd name="connsiteY9" fmla="*/ 670560 h 1046480"/>
              <a:gd name="connsiteX10" fmla="*/ 1493520 w 2682240"/>
              <a:gd name="connsiteY10" fmla="*/ 629920 h 1046480"/>
              <a:gd name="connsiteX11" fmla="*/ 1432560 w 2682240"/>
              <a:gd name="connsiteY11" fmla="*/ 609600 h 1046480"/>
              <a:gd name="connsiteX12" fmla="*/ 1361440 w 2682240"/>
              <a:gd name="connsiteY12" fmla="*/ 579120 h 1046480"/>
              <a:gd name="connsiteX13" fmla="*/ 1290320 w 2682240"/>
              <a:gd name="connsiteY13" fmla="*/ 538480 h 1046480"/>
              <a:gd name="connsiteX14" fmla="*/ 1219200 w 2682240"/>
              <a:gd name="connsiteY14" fmla="*/ 487680 h 1046480"/>
              <a:gd name="connsiteX15" fmla="*/ 1178560 w 2682240"/>
              <a:gd name="connsiteY15" fmla="*/ 467360 h 1046480"/>
              <a:gd name="connsiteX16" fmla="*/ 1087120 w 2682240"/>
              <a:gd name="connsiteY16" fmla="*/ 396240 h 1046480"/>
              <a:gd name="connsiteX17" fmla="*/ 1026160 w 2682240"/>
              <a:gd name="connsiteY17" fmla="*/ 355600 h 1046480"/>
              <a:gd name="connsiteX18" fmla="*/ 995680 w 2682240"/>
              <a:gd name="connsiteY18" fmla="*/ 325120 h 1046480"/>
              <a:gd name="connsiteX19" fmla="*/ 934720 w 2682240"/>
              <a:gd name="connsiteY19" fmla="*/ 284480 h 1046480"/>
              <a:gd name="connsiteX20" fmla="*/ 914400 w 2682240"/>
              <a:gd name="connsiteY20" fmla="*/ 254000 h 1046480"/>
              <a:gd name="connsiteX21" fmla="*/ 853440 w 2682240"/>
              <a:gd name="connsiteY21" fmla="*/ 203200 h 1046480"/>
              <a:gd name="connsiteX22" fmla="*/ 772160 w 2682240"/>
              <a:gd name="connsiteY22" fmla="*/ 132080 h 1046480"/>
              <a:gd name="connsiteX23" fmla="*/ 701040 w 2682240"/>
              <a:gd name="connsiteY23" fmla="*/ 91440 h 1046480"/>
              <a:gd name="connsiteX24" fmla="*/ 660400 w 2682240"/>
              <a:gd name="connsiteY24" fmla="*/ 71120 h 1046480"/>
              <a:gd name="connsiteX25" fmla="*/ 629920 w 2682240"/>
              <a:gd name="connsiteY25" fmla="*/ 40640 h 1046480"/>
              <a:gd name="connsiteX26" fmla="*/ 579120 w 2682240"/>
              <a:gd name="connsiteY26" fmla="*/ 30480 h 1046480"/>
              <a:gd name="connsiteX27" fmla="*/ 467360 w 2682240"/>
              <a:gd name="connsiteY27" fmla="*/ 0 h 1046480"/>
              <a:gd name="connsiteX28" fmla="*/ 193040 w 2682240"/>
              <a:gd name="connsiteY28" fmla="*/ 10160 h 1046480"/>
              <a:gd name="connsiteX29" fmla="*/ 132080 w 2682240"/>
              <a:gd name="connsiteY29" fmla="*/ 30480 h 1046480"/>
              <a:gd name="connsiteX30" fmla="*/ 71120 w 2682240"/>
              <a:gd name="connsiteY30" fmla="*/ 60960 h 1046480"/>
              <a:gd name="connsiteX31" fmla="*/ 0 w 2682240"/>
              <a:gd name="connsiteY31"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2092960 w 2682240"/>
              <a:gd name="connsiteY3" fmla="*/ 883920 h 1046480"/>
              <a:gd name="connsiteX4" fmla="*/ 2021840 w 2682240"/>
              <a:gd name="connsiteY4" fmla="*/ 853440 h 1046480"/>
              <a:gd name="connsiteX5" fmla="*/ 1889760 w 2682240"/>
              <a:gd name="connsiteY5" fmla="*/ 812800 h 1046480"/>
              <a:gd name="connsiteX6" fmla="*/ 1828800 w 2682240"/>
              <a:gd name="connsiteY6" fmla="*/ 782320 h 1046480"/>
              <a:gd name="connsiteX7" fmla="*/ 1696720 w 2682240"/>
              <a:gd name="connsiteY7" fmla="*/ 731520 h 1046480"/>
              <a:gd name="connsiteX8" fmla="*/ 1574800 w 2682240"/>
              <a:gd name="connsiteY8" fmla="*/ 670560 h 1046480"/>
              <a:gd name="connsiteX9" fmla="*/ 1493520 w 2682240"/>
              <a:gd name="connsiteY9" fmla="*/ 629920 h 1046480"/>
              <a:gd name="connsiteX10" fmla="*/ 1432560 w 2682240"/>
              <a:gd name="connsiteY10" fmla="*/ 609600 h 1046480"/>
              <a:gd name="connsiteX11" fmla="*/ 1361440 w 2682240"/>
              <a:gd name="connsiteY11" fmla="*/ 579120 h 1046480"/>
              <a:gd name="connsiteX12" fmla="*/ 1290320 w 2682240"/>
              <a:gd name="connsiteY12" fmla="*/ 538480 h 1046480"/>
              <a:gd name="connsiteX13" fmla="*/ 1219200 w 2682240"/>
              <a:gd name="connsiteY13" fmla="*/ 487680 h 1046480"/>
              <a:gd name="connsiteX14" fmla="*/ 1178560 w 2682240"/>
              <a:gd name="connsiteY14" fmla="*/ 467360 h 1046480"/>
              <a:gd name="connsiteX15" fmla="*/ 1087120 w 2682240"/>
              <a:gd name="connsiteY15" fmla="*/ 396240 h 1046480"/>
              <a:gd name="connsiteX16" fmla="*/ 1026160 w 2682240"/>
              <a:gd name="connsiteY16" fmla="*/ 355600 h 1046480"/>
              <a:gd name="connsiteX17" fmla="*/ 995680 w 2682240"/>
              <a:gd name="connsiteY17" fmla="*/ 325120 h 1046480"/>
              <a:gd name="connsiteX18" fmla="*/ 934720 w 2682240"/>
              <a:gd name="connsiteY18" fmla="*/ 284480 h 1046480"/>
              <a:gd name="connsiteX19" fmla="*/ 914400 w 2682240"/>
              <a:gd name="connsiteY19" fmla="*/ 254000 h 1046480"/>
              <a:gd name="connsiteX20" fmla="*/ 853440 w 2682240"/>
              <a:gd name="connsiteY20" fmla="*/ 203200 h 1046480"/>
              <a:gd name="connsiteX21" fmla="*/ 772160 w 2682240"/>
              <a:gd name="connsiteY21" fmla="*/ 132080 h 1046480"/>
              <a:gd name="connsiteX22" fmla="*/ 701040 w 2682240"/>
              <a:gd name="connsiteY22" fmla="*/ 91440 h 1046480"/>
              <a:gd name="connsiteX23" fmla="*/ 660400 w 2682240"/>
              <a:gd name="connsiteY23" fmla="*/ 71120 h 1046480"/>
              <a:gd name="connsiteX24" fmla="*/ 629920 w 2682240"/>
              <a:gd name="connsiteY24" fmla="*/ 40640 h 1046480"/>
              <a:gd name="connsiteX25" fmla="*/ 579120 w 2682240"/>
              <a:gd name="connsiteY25" fmla="*/ 30480 h 1046480"/>
              <a:gd name="connsiteX26" fmla="*/ 467360 w 2682240"/>
              <a:gd name="connsiteY26" fmla="*/ 0 h 1046480"/>
              <a:gd name="connsiteX27" fmla="*/ 193040 w 2682240"/>
              <a:gd name="connsiteY27" fmla="*/ 10160 h 1046480"/>
              <a:gd name="connsiteX28" fmla="*/ 132080 w 2682240"/>
              <a:gd name="connsiteY28" fmla="*/ 30480 h 1046480"/>
              <a:gd name="connsiteX29" fmla="*/ 71120 w 2682240"/>
              <a:gd name="connsiteY29" fmla="*/ 60960 h 1046480"/>
              <a:gd name="connsiteX30" fmla="*/ 0 w 2682240"/>
              <a:gd name="connsiteY30"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2021840 w 2682240"/>
              <a:gd name="connsiteY3" fmla="*/ 853440 h 1046480"/>
              <a:gd name="connsiteX4" fmla="*/ 1889760 w 2682240"/>
              <a:gd name="connsiteY4" fmla="*/ 812800 h 1046480"/>
              <a:gd name="connsiteX5" fmla="*/ 1828800 w 2682240"/>
              <a:gd name="connsiteY5" fmla="*/ 782320 h 1046480"/>
              <a:gd name="connsiteX6" fmla="*/ 1696720 w 2682240"/>
              <a:gd name="connsiteY6" fmla="*/ 731520 h 1046480"/>
              <a:gd name="connsiteX7" fmla="*/ 1574800 w 2682240"/>
              <a:gd name="connsiteY7" fmla="*/ 670560 h 1046480"/>
              <a:gd name="connsiteX8" fmla="*/ 1493520 w 2682240"/>
              <a:gd name="connsiteY8" fmla="*/ 629920 h 1046480"/>
              <a:gd name="connsiteX9" fmla="*/ 1432560 w 2682240"/>
              <a:gd name="connsiteY9" fmla="*/ 609600 h 1046480"/>
              <a:gd name="connsiteX10" fmla="*/ 1361440 w 2682240"/>
              <a:gd name="connsiteY10" fmla="*/ 579120 h 1046480"/>
              <a:gd name="connsiteX11" fmla="*/ 1290320 w 2682240"/>
              <a:gd name="connsiteY11" fmla="*/ 538480 h 1046480"/>
              <a:gd name="connsiteX12" fmla="*/ 1219200 w 2682240"/>
              <a:gd name="connsiteY12" fmla="*/ 487680 h 1046480"/>
              <a:gd name="connsiteX13" fmla="*/ 1178560 w 2682240"/>
              <a:gd name="connsiteY13" fmla="*/ 467360 h 1046480"/>
              <a:gd name="connsiteX14" fmla="*/ 1087120 w 2682240"/>
              <a:gd name="connsiteY14" fmla="*/ 396240 h 1046480"/>
              <a:gd name="connsiteX15" fmla="*/ 1026160 w 2682240"/>
              <a:gd name="connsiteY15" fmla="*/ 355600 h 1046480"/>
              <a:gd name="connsiteX16" fmla="*/ 995680 w 2682240"/>
              <a:gd name="connsiteY16" fmla="*/ 325120 h 1046480"/>
              <a:gd name="connsiteX17" fmla="*/ 934720 w 2682240"/>
              <a:gd name="connsiteY17" fmla="*/ 284480 h 1046480"/>
              <a:gd name="connsiteX18" fmla="*/ 914400 w 2682240"/>
              <a:gd name="connsiteY18" fmla="*/ 254000 h 1046480"/>
              <a:gd name="connsiteX19" fmla="*/ 853440 w 2682240"/>
              <a:gd name="connsiteY19" fmla="*/ 203200 h 1046480"/>
              <a:gd name="connsiteX20" fmla="*/ 772160 w 2682240"/>
              <a:gd name="connsiteY20" fmla="*/ 132080 h 1046480"/>
              <a:gd name="connsiteX21" fmla="*/ 701040 w 2682240"/>
              <a:gd name="connsiteY21" fmla="*/ 91440 h 1046480"/>
              <a:gd name="connsiteX22" fmla="*/ 660400 w 2682240"/>
              <a:gd name="connsiteY22" fmla="*/ 71120 h 1046480"/>
              <a:gd name="connsiteX23" fmla="*/ 629920 w 2682240"/>
              <a:gd name="connsiteY23" fmla="*/ 40640 h 1046480"/>
              <a:gd name="connsiteX24" fmla="*/ 579120 w 2682240"/>
              <a:gd name="connsiteY24" fmla="*/ 30480 h 1046480"/>
              <a:gd name="connsiteX25" fmla="*/ 467360 w 2682240"/>
              <a:gd name="connsiteY25" fmla="*/ 0 h 1046480"/>
              <a:gd name="connsiteX26" fmla="*/ 193040 w 2682240"/>
              <a:gd name="connsiteY26" fmla="*/ 10160 h 1046480"/>
              <a:gd name="connsiteX27" fmla="*/ 132080 w 2682240"/>
              <a:gd name="connsiteY27" fmla="*/ 30480 h 1046480"/>
              <a:gd name="connsiteX28" fmla="*/ 71120 w 2682240"/>
              <a:gd name="connsiteY28" fmla="*/ 60960 h 1046480"/>
              <a:gd name="connsiteX29" fmla="*/ 0 w 2682240"/>
              <a:gd name="connsiteY29"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828800 w 2682240"/>
              <a:gd name="connsiteY4" fmla="*/ 782320 h 1046480"/>
              <a:gd name="connsiteX5" fmla="*/ 1696720 w 2682240"/>
              <a:gd name="connsiteY5" fmla="*/ 731520 h 1046480"/>
              <a:gd name="connsiteX6" fmla="*/ 1574800 w 2682240"/>
              <a:gd name="connsiteY6" fmla="*/ 670560 h 1046480"/>
              <a:gd name="connsiteX7" fmla="*/ 1493520 w 2682240"/>
              <a:gd name="connsiteY7" fmla="*/ 629920 h 1046480"/>
              <a:gd name="connsiteX8" fmla="*/ 1432560 w 2682240"/>
              <a:gd name="connsiteY8" fmla="*/ 609600 h 1046480"/>
              <a:gd name="connsiteX9" fmla="*/ 1361440 w 2682240"/>
              <a:gd name="connsiteY9" fmla="*/ 579120 h 1046480"/>
              <a:gd name="connsiteX10" fmla="*/ 1290320 w 2682240"/>
              <a:gd name="connsiteY10" fmla="*/ 538480 h 1046480"/>
              <a:gd name="connsiteX11" fmla="*/ 1219200 w 2682240"/>
              <a:gd name="connsiteY11" fmla="*/ 487680 h 1046480"/>
              <a:gd name="connsiteX12" fmla="*/ 1178560 w 2682240"/>
              <a:gd name="connsiteY12" fmla="*/ 467360 h 1046480"/>
              <a:gd name="connsiteX13" fmla="*/ 1087120 w 2682240"/>
              <a:gd name="connsiteY13" fmla="*/ 396240 h 1046480"/>
              <a:gd name="connsiteX14" fmla="*/ 1026160 w 2682240"/>
              <a:gd name="connsiteY14" fmla="*/ 355600 h 1046480"/>
              <a:gd name="connsiteX15" fmla="*/ 995680 w 2682240"/>
              <a:gd name="connsiteY15" fmla="*/ 325120 h 1046480"/>
              <a:gd name="connsiteX16" fmla="*/ 934720 w 2682240"/>
              <a:gd name="connsiteY16" fmla="*/ 284480 h 1046480"/>
              <a:gd name="connsiteX17" fmla="*/ 914400 w 2682240"/>
              <a:gd name="connsiteY17" fmla="*/ 254000 h 1046480"/>
              <a:gd name="connsiteX18" fmla="*/ 853440 w 2682240"/>
              <a:gd name="connsiteY18" fmla="*/ 203200 h 1046480"/>
              <a:gd name="connsiteX19" fmla="*/ 772160 w 2682240"/>
              <a:gd name="connsiteY19" fmla="*/ 132080 h 1046480"/>
              <a:gd name="connsiteX20" fmla="*/ 701040 w 2682240"/>
              <a:gd name="connsiteY20" fmla="*/ 91440 h 1046480"/>
              <a:gd name="connsiteX21" fmla="*/ 660400 w 2682240"/>
              <a:gd name="connsiteY21" fmla="*/ 71120 h 1046480"/>
              <a:gd name="connsiteX22" fmla="*/ 629920 w 2682240"/>
              <a:gd name="connsiteY22" fmla="*/ 40640 h 1046480"/>
              <a:gd name="connsiteX23" fmla="*/ 579120 w 2682240"/>
              <a:gd name="connsiteY23" fmla="*/ 30480 h 1046480"/>
              <a:gd name="connsiteX24" fmla="*/ 467360 w 2682240"/>
              <a:gd name="connsiteY24" fmla="*/ 0 h 1046480"/>
              <a:gd name="connsiteX25" fmla="*/ 193040 w 2682240"/>
              <a:gd name="connsiteY25" fmla="*/ 10160 h 1046480"/>
              <a:gd name="connsiteX26" fmla="*/ 132080 w 2682240"/>
              <a:gd name="connsiteY26" fmla="*/ 30480 h 1046480"/>
              <a:gd name="connsiteX27" fmla="*/ 71120 w 2682240"/>
              <a:gd name="connsiteY27" fmla="*/ 60960 h 1046480"/>
              <a:gd name="connsiteX28" fmla="*/ 0 w 2682240"/>
              <a:gd name="connsiteY28"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493520 w 2682240"/>
              <a:gd name="connsiteY6" fmla="*/ 629920 h 1046480"/>
              <a:gd name="connsiteX7" fmla="*/ 1432560 w 2682240"/>
              <a:gd name="connsiteY7" fmla="*/ 609600 h 1046480"/>
              <a:gd name="connsiteX8" fmla="*/ 1361440 w 2682240"/>
              <a:gd name="connsiteY8" fmla="*/ 579120 h 1046480"/>
              <a:gd name="connsiteX9" fmla="*/ 1290320 w 2682240"/>
              <a:gd name="connsiteY9" fmla="*/ 538480 h 1046480"/>
              <a:gd name="connsiteX10" fmla="*/ 1219200 w 2682240"/>
              <a:gd name="connsiteY10" fmla="*/ 487680 h 1046480"/>
              <a:gd name="connsiteX11" fmla="*/ 1178560 w 2682240"/>
              <a:gd name="connsiteY11" fmla="*/ 467360 h 1046480"/>
              <a:gd name="connsiteX12" fmla="*/ 1087120 w 2682240"/>
              <a:gd name="connsiteY12" fmla="*/ 396240 h 1046480"/>
              <a:gd name="connsiteX13" fmla="*/ 1026160 w 2682240"/>
              <a:gd name="connsiteY13" fmla="*/ 355600 h 1046480"/>
              <a:gd name="connsiteX14" fmla="*/ 995680 w 2682240"/>
              <a:gd name="connsiteY14" fmla="*/ 325120 h 1046480"/>
              <a:gd name="connsiteX15" fmla="*/ 934720 w 2682240"/>
              <a:gd name="connsiteY15" fmla="*/ 284480 h 1046480"/>
              <a:gd name="connsiteX16" fmla="*/ 914400 w 2682240"/>
              <a:gd name="connsiteY16" fmla="*/ 254000 h 1046480"/>
              <a:gd name="connsiteX17" fmla="*/ 853440 w 2682240"/>
              <a:gd name="connsiteY17" fmla="*/ 203200 h 1046480"/>
              <a:gd name="connsiteX18" fmla="*/ 772160 w 2682240"/>
              <a:gd name="connsiteY18" fmla="*/ 132080 h 1046480"/>
              <a:gd name="connsiteX19" fmla="*/ 701040 w 2682240"/>
              <a:gd name="connsiteY19" fmla="*/ 91440 h 1046480"/>
              <a:gd name="connsiteX20" fmla="*/ 660400 w 2682240"/>
              <a:gd name="connsiteY20" fmla="*/ 71120 h 1046480"/>
              <a:gd name="connsiteX21" fmla="*/ 629920 w 2682240"/>
              <a:gd name="connsiteY21" fmla="*/ 40640 h 1046480"/>
              <a:gd name="connsiteX22" fmla="*/ 579120 w 2682240"/>
              <a:gd name="connsiteY22" fmla="*/ 30480 h 1046480"/>
              <a:gd name="connsiteX23" fmla="*/ 467360 w 2682240"/>
              <a:gd name="connsiteY23" fmla="*/ 0 h 1046480"/>
              <a:gd name="connsiteX24" fmla="*/ 193040 w 2682240"/>
              <a:gd name="connsiteY24" fmla="*/ 10160 h 1046480"/>
              <a:gd name="connsiteX25" fmla="*/ 132080 w 2682240"/>
              <a:gd name="connsiteY25" fmla="*/ 30480 h 1046480"/>
              <a:gd name="connsiteX26" fmla="*/ 71120 w 2682240"/>
              <a:gd name="connsiteY26" fmla="*/ 60960 h 1046480"/>
              <a:gd name="connsiteX27" fmla="*/ 0 w 2682240"/>
              <a:gd name="connsiteY27"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432560 w 2682240"/>
              <a:gd name="connsiteY6" fmla="*/ 609600 h 1046480"/>
              <a:gd name="connsiteX7" fmla="*/ 1361440 w 2682240"/>
              <a:gd name="connsiteY7" fmla="*/ 579120 h 1046480"/>
              <a:gd name="connsiteX8" fmla="*/ 1290320 w 2682240"/>
              <a:gd name="connsiteY8" fmla="*/ 538480 h 1046480"/>
              <a:gd name="connsiteX9" fmla="*/ 1219200 w 2682240"/>
              <a:gd name="connsiteY9" fmla="*/ 487680 h 1046480"/>
              <a:gd name="connsiteX10" fmla="*/ 1178560 w 2682240"/>
              <a:gd name="connsiteY10" fmla="*/ 467360 h 1046480"/>
              <a:gd name="connsiteX11" fmla="*/ 1087120 w 2682240"/>
              <a:gd name="connsiteY11" fmla="*/ 396240 h 1046480"/>
              <a:gd name="connsiteX12" fmla="*/ 1026160 w 2682240"/>
              <a:gd name="connsiteY12" fmla="*/ 355600 h 1046480"/>
              <a:gd name="connsiteX13" fmla="*/ 995680 w 2682240"/>
              <a:gd name="connsiteY13" fmla="*/ 325120 h 1046480"/>
              <a:gd name="connsiteX14" fmla="*/ 934720 w 2682240"/>
              <a:gd name="connsiteY14" fmla="*/ 284480 h 1046480"/>
              <a:gd name="connsiteX15" fmla="*/ 914400 w 2682240"/>
              <a:gd name="connsiteY15" fmla="*/ 254000 h 1046480"/>
              <a:gd name="connsiteX16" fmla="*/ 853440 w 2682240"/>
              <a:gd name="connsiteY16" fmla="*/ 203200 h 1046480"/>
              <a:gd name="connsiteX17" fmla="*/ 772160 w 2682240"/>
              <a:gd name="connsiteY17" fmla="*/ 132080 h 1046480"/>
              <a:gd name="connsiteX18" fmla="*/ 701040 w 2682240"/>
              <a:gd name="connsiteY18" fmla="*/ 91440 h 1046480"/>
              <a:gd name="connsiteX19" fmla="*/ 660400 w 2682240"/>
              <a:gd name="connsiteY19" fmla="*/ 71120 h 1046480"/>
              <a:gd name="connsiteX20" fmla="*/ 629920 w 2682240"/>
              <a:gd name="connsiteY20" fmla="*/ 40640 h 1046480"/>
              <a:gd name="connsiteX21" fmla="*/ 579120 w 2682240"/>
              <a:gd name="connsiteY21" fmla="*/ 30480 h 1046480"/>
              <a:gd name="connsiteX22" fmla="*/ 467360 w 2682240"/>
              <a:gd name="connsiteY22" fmla="*/ 0 h 1046480"/>
              <a:gd name="connsiteX23" fmla="*/ 193040 w 2682240"/>
              <a:gd name="connsiteY23" fmla="*/ 10160 h 1046480"/>
              <a:gd name="connsiteX24" fmla="*/ 132080 w 2682240"/>
              <a:gd name="connsiteY24" fmla="*/ 30480 h 1046480"/>
              <a:gd name="connsiteX25" fmla="*/ 71120 w 2682240"/>
              <a:gd name="connsiteY25" fmla="*/ 60960 h 1046480"/>
              <a:gd name="connsiteX26" fmla="*/ 0 w 2682240"/>
              <a:gd name="connsiteY26"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361440 w 2682240"/>
              <a:gd name="connsiteY6" fmla="*/ 579120 h 1046480"/>
              <a:gd name="connsiteX7" fmla="*/ 1290320 w 2682240"/>
              <a:gd name="connsiteY7" fmla="*/ 538480 h 1046480"/>
              <a:gd name="connsiteX8" fmla="*/ 1219200 w 2682240"/>
              <a:gd name="connsiteY8" fmla="*/ 487680 h 1046480"/>
              <a:gd name="connsiteX9" fmla="*/ 1178560 w 2682240"/>
              <a:gd name="connsiteY9" fmla="*/ 467360 h 1046480"/>
              <a:gd name="connsiteX10" fmla="*/ 1087120 w 2682240"/>
              <a:gd name="connsiteY10" fmla="*/ 396240 h 1046480"/>
              <a:gd name="connsiteX11" fmla="*/ 1026160 w 2682240"/>
              <a:gd name="connsiteY11" fmla="*/ 355600 h 1046480"/>
              <a:gd name="connsiteX12" fmla="*/ 995680 w 2682240"/>
              <a:gd name="connsiteY12" fmla="*/ 325120 h 1046480"/>
              <a:gd name="connsiteX13" fmla="*/ 934720 w 2682240"/>
              <a:gd name="connsiteY13" fmla="*/ 284480 h 1046480"/>
              <a:gd name="connsiteX14" fmla="*/ 914400 w 2682240"/>
              <a:gd name="connsiteY14" fmla="*/ 254000 h 1046480"/>
              <a:gd name="connsiteX15" fmla="*/ 853440 w 2682240"/>
              <a:gd name="connsiteY15" fmla="*/ 203200 h 1046480"/>
              <a:gd name="connsiteX16" fmla="*/ 772160 w 2682240"/>
              <a:gd name="connsiteY16" fmla="*/ 132080 h 1046480"/>
              <a:gd name="connsiteX17" fmla="*/ 701040 w 2682240"/>
              <a:gd name="connsiteY17" fmla="*/ 91440 h 1046480"/>
              <a:gd name="connsiteX18" fmla="*/ 660400 w 2682240"/>
              <a:gd name="connsiteY18" fmla="*/ 71120 h 1046480"/>
              <a:gd name="connsiteX19" fmla="*/ 629920 w 2682240"/>
              <a:gd name="connsiteY19" fmla="*/ 40640 h 1046480"/>
              <a:gd name="connsiteX20" fmla="*/ 579120 w 2682240"/>
              <a:gd name="connsiteY20" fmla="*/ 30480 h 1046480"/>
              <a:gd name="connsiteX21" fmla="*/ 467360 w 2682240"/>
              <a:gd name="connsiteY21" fmla="*/ 0 h 1046480"/>
              <a:gd name="connsiteX22" fmla="*/ 193040 w 2682240"/>
              <a:gd name="connsiteY22" fmla="*/ 10160 h 1046480"/>
              <a:gd name="connsiteX23" fmla="*/ 132080 w 2682240"/>
              <a:gd name="connsiteY23" fmla="*/ 30480 h 1046480"/>
              <a:gd name="connsiteX24" fmla="*/ 71120 w 2682240"/>
              <a:gd name="connsiteY24" fmla="*/ 60960 h 1046480"/>
              <a:gd name="connsiteX25" fmla="*/ 0 w 2682240"/>
              <a:gd name="connsiteY25"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361440 w 2682240"/>
              <a:gd name="connsiteY6" fmla="*/ 579120 h 1046480"/>
              <a:gd name="connsiteX7" fmla="*/ 1290320 w 2682240"/>
              <a:gd name="connsiteY7" fmla="*/ 538480 h 1046480"/>
              <a:gd name="connsiteX8" fmla="*/ 1178560 w 2682240"/>
              <a:gd name="connsiteY8" fmla="*/ 467360 h 1046480"/>
              <a:gd name="connsiteX9" fmla="*/ 1087120 w 2682240"/>
              <a:gd name="connsiteY9" fmla="*/ 396240 h 1046480"/>
              <a:gd name="connsiteX10" fmla="*/ 1026160 w 2682240"/>
              <a:gd name="connsiteY10" fmla="*/ 355600 h 1046480"/>
              <a:gd name="connsiteX11" fmla="*/ 995680 w 2682240"/>
              <a:gd name="connsiteY11" fmla="*/ 325120 h 1046480"/>
              <a:gd name="connsiteX12" fmla="*/ 934720 w 2682240"/>
              <a:gd name="connsiteY12" fmla="*/ 284480 h 1046480"/>
              <a:gd name="connsiteX13" fmla="*/ 914400 w 2682240"/>
              <a:gd name="connsiteY13" fmla="*/ 254000 h 1046480"/>
              <a:gd name="connsiteX14" fmla="*/ 853440 w 2682240"/>
              <a:gd name="connsiteY14" fmla="*/ 203200 h 1046480"/>
              <a:gd name="connsiteX15" fmla="*/ 772160 w 2682240"/>
              <a:gd name="connsiteY15" fmla="*/ 132080 h 1046480"/>
              <a:gd name="connsiteX16" fmla="*/ 701040 w 2682240"/>
              <a:gd name="connsiteY16" fmla="*/ 91440 h 1046480"/>
              <a:gd name="connsiteX17" fmla="*/ 660400 w 2682240"/>
              <a:gd name="connsiteY17" fmla="*/ 71120 h 1046480"/>
              <a:gd name="connsiteX18" fmla="*/ 629920 w 2682240"/>
              <a:gd name="connsiteY18" fmla="*/ 40640 h 1046480"/>
              <a:gd name="connsiteX19" fmla="*/ 579120 w 2682240"/>
              <a:gd name="connsiteY19" fmla="*/ 30480 h 1046480"/>
              <a:gd name="connsiteX20" fmla="*/ 467360 w 2682240"/>
              <a:gd name="connsiteY20" fmla="*/ 0 h 1046480"/>
              <a:gd name="connsiteX21" fmla="*/ 193040 w 2682240"/>
              <a:gd name="connsiteY21" fmla="*/ 10160 h 1046480"/>
              <a:gd name="connsiteX22" fmla="*/ 132080 w 2682240"/>
              <a:gd name="connsiteY22" fmla="*/ 30480 h 1046480"/>
              <a:gd name="connsiteX23" fmla="*/ 71120 w 2682240"/>
              <a:gd name="connsiteY23" fmla="*/ 60960 h 1046480"/>
              <a:gd name="connsiteX24" fmla="*/ 0 w 2682240"/>
              <a:gd name="connsiteY24"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361440 w 2682240"/>
              <a:gd name="connsiteY6" fmla="*/ 579120 h 1046480"/>
              <a:gd name="connsiteX7" fmla="*/ 1178560 w 2682240"/>
              <a:gd name="connsiteY7" fmla="*/ 467360 h 1046480"/>
              <a:gd name="connsiteX8" fmla="*/ 1087120 w 2682240"/>
              <a:gd name="connsiteY8" fmla="*/ 396240 h 1046480"/>
              <a:gd name="connsiteX9" fmla="*/ 1026160 w 2682240"/>
              <a:gd name="connsiteY9" fmla="*/ 355600 h 1046480"/>
              <a:gd name="connsiteX10" fmla="*/ 995680 w 2682240"/>
              <a:gd name="connsiteY10" fmla="*/ 325120 h 1046480"/>
              <a:gd name="connsiteX11" fmla="*/ 934720 w 2682240"/>
              <a:gd name="connsiteY11" fmla="*/ 284480 h 1046480"/>
              <a:gd name="connsiteX12" fmla="*/ 914400 w 2682240"/>
              <a:gd name="connsiteY12" fmla="*/ 254000 h 1046480"/>
              <a:gd name="connsiteX13" fmla="*/ 853440 w 2682240"/>
              <a:gd name="connsiteY13" fmla="*/ 203200 h 1046480"/>
              <a:gd name="connsiteX14" fmla="*/ 772160 w 2682240"/>
              <a:gd name="connsiteY14" fmla="*/ 132080 h 1046480"/>
              <a:gd name="connsiteX15" fmla="*/ 701040 w 2682240"/>
              <a:gd name="connsiteY15" fmla="*/ 91440 h 1046480"/>
              <a:gd name="connsiteX16" fmla="*/ 660400 w 2682240"/>
              <a:gd name="connsiteY16" fmla="*/ 71120 h 1046480"/>
              <a:gd name="connsiteX17" fmla="*/ 629920 w 2682240"/>
              <a:gd name="connsiteY17" fmla="*/ 40640 h 1046480"/>
              <a:gd name="connsiteX18" fmla="*/ 579120 w 2682240"/>
              <a:gd name="connsiteY18" fmla="*/ 30480 h 1046480"/>
              <a:gd name="connsiteX19" fmla="*/ 467360 w 2682240"/>
              <a:gd name="connsiteY19" fmla="*/ 0 h 1046480"/>
              <a:gd name="connsiteX20" fmla="*/ 193040 w 2682240"/>
              <a:gd name="connsiteY20" fmla="*/ 10160 h 1046480"/>
              <a:gd name="connsiteX21" fmla="*/ 132080 w 2682240"/>
              <a:gd name="connsiteY21" fmla="*/ 30480 h 1046480"/>
              <a:gd name="connsiteX22" fmla="*/ 71120 w 2682240"/>
              <a:gd name="connsiteY22" fmla="*/ 60960 h 1046480"/>
              <a:gd name="connsiteX23" fmla="*/ 0 w 2682240"/>
              <a:gd name="connsiteY23"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361440 w 2682240"/>
              <a:gd name="connsiteY6" fmla="*/ 579120 h 1046480"/>
              <a:gd name="connsiteX7" fmla="*/ 1178560 w 2682240"/>
              <a:gd name="connsiteY7" fmla="*/ 467360 h 1046480"/>
              <a:gd name="connsiteX8" fmla="*/ 1087120 w 2682240"/>
              <a:gd name="connsiteY8" fmla="*/ 396240 h 1046480"/>
              <a:gd name="connsiteX9" fmla="*/ 1026160 w 2682240"/>
              <a:gd name="connsiteY9" fmla="*/ 355600 h 1046480"/>
              <a:gd name="connsiteX10" fmla="*/ 934720 w 2682240"/>
              <a:gd name="connsiteY10" fmla="*/ 284480 h 1046480"/>
              <a:gd name="connsiteX11" fmla="*/ 914400 w 2682240"/>
              <a:gd name="connsiteY11" fmla="*/ 254000 h 1046480"/>
              <a:gd name="connsiteX12" fmla="*/ 853440 w 2682240"/>
              <a:gd name="connsiteY12" fmla="*/ 203200 h 1046480"/>
              <a:gd name="connsiteX13" fmla="*/ 772160 w 2682240"/>
              <a:gd name="connsiteY13" fmla="*/ 132080 h 1046480"/>
              <a:gd name="connsiteX14" fmla="*/ 701040 w 2682240"/>
              <a:gd name="connsiteY14" fmla="*/ 91440 h 1046480"/>
              <a:gd name="connsiteX15" fmla="*/ 660400 w 2682240"/>
              <a:gd name="connsiteY15" fmla="*/ 71120 h 1046480"/>
              <a:gd name="connsiteX16" fmla="*/ 629920 w 2682240"/>
              <a:gd name="connsiteY16" fmla="*/ 40640 h 1046480"/>
              <a:gd name="connsiteX17" fmla="*/ 579120 w 2682240"/>
              <a:gd name="connsiteY17" fmla="*/ 30480 h 1046480"/>
              <a:gd name="connsiteX18" fmla="*/ 467360 w 2682240"/>
              <a:gd name="connsiteY18" fmla="*/ 0 h 1046480"/>
              <a:gd name="connsiteX19" fmla="*/ 193040 w 2682240"/>
              <a:gd name="connsiteY19" fmla="*/ 10160 h 1046480"/>
              <a:gd name="connsiteX20" fmla="*/ 132080 w 2682240"/>
              <a:gd name="connsiteY20" fmla="*/ 30480 h 1046480"/>
              <a:gd name="connsiteX21" fmla="*/ 71120 w 2682240"/>
              <a:gd name="connsiteY21" fmla="*/ 60960 h 1046480"/>
              <a:gd name="connsiteX22" fmla="*/ 0 w 2682240"/>
              <a:gd name="connsiteY22"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361440 w 2682240"/>
              <a:gd name="connsiteY6" fmla="*/ 579120 h 1046480"/>
              <a:gd name="connsiteX7" fmla="*/ 1178560 w 2682240"/>
              <a:gd name="connsiteY7" fmla="*/ 467360 h 1046480"/>
              <a:gd name="connsiteX8" fmla="*/ 1026160 w 2682240"/>
              <a:gd name="connsiteY8" fmla="*/ 355600 h 1046480"/>
              <a:gd name="connsiteX9" fmla="*/ 934720 w 2682240"/>
              <a:gd name="connsiteY9" fmla="*/ 284480 h 1046480"/>
              <a:gd name="connsiteX10" fmla="*/ 914400 w 2682240"/>
              <a:gd name="connsiteY10" fmla="*/ 254000 h 1046480"/>
              <a:gd name="connsiteX11" fmla="*/ 853440 w 2682240"/>
              <a:gd name="connsiteY11" fmla="*/ 203200 h 1046480"/>
              <a:gd name="connsiteX12" fmla="*/ 772160 w 2682240"/>
              <a:gd name="connsiteY12" fmla="*/ 132080 h 1046480"/>
              <a:gd name="connsiteX13" fmla="*/ 701040 w 2682240"/>
              <a:gd name="connsiteY13" fmla="*/ 91440 h 1046480"/>
              <a:gd name="connsiteX14" fmla="*/ 660400 w 2682240"/>
              <a:gd name="connsiteY14" fmla="*/ 71120 h 1046480"/>
              <a:gd name="connsiteX15" fmla="*/ 629920 w 2682240"/>
              <a:gd name="connsiteY15" fmla="*/ 40640 h 1046480"/>
              <a:gd name="connsiteX16" fmla="*/ 579120 w 2682240"/>
              <a:gd name="connsiteY16" fmla="*/ 30480 h 1046480"/>
              <a:gd name="connsiteX17" fmla="*/ 467360 w 2682240"/>
              <a:gd name="connsiteY17" fmla="*/ 0 h 1046480"/>
              <a:gd name="connsiteX18" fmla="*/ 193040 w 2682240"/>
              <a:gd name="connsiteY18" fmla="*/ 10160 h 1046480"/>
              <a:gd name="connsiteX19" fmla="*/ 132080 w 2682240"/>
              <a:gd name="connsiteY19" fmla="*/ 30480 h 1046480"/>
              <a:gd name="connsiteX20" fmla="*/ 71120 w 2682240"/>
              <a:gd name="connsiteY20" fmla="*/ 60960 h 1046480"/>
              <a:gd name="connsiteX21" fmla="*/ 0 w 2682240"/>
              <a:gd name="connsiteY21"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361440 w 2682240"/>
              <a:gd name="connsiteY6" fmla="*/ 579120 h 1046480"/>
              <a:gd name="connsiteX7" fmla="*/ 1178560 w 2682240"/>
              <a:gd name="connsiteY7" fmla="*/ 467360 h 1046480"/>
              <a:gd name="connsiteX8" fmla="*/ 1026160 w 2682240"/>
              <a:gd name="connsiteY8" fmla="*/ 355600 h 1046480"/>
              <a:gd name="connsiteX9" fmla="*/ 934720 w 2682240"/>
              <a:gd name="connsiteY9" fmla="*/ 284480 h 1046480"/>
              <a:gd name="connsiteX10" fmla="*/ 853440 w 2682240"/>
              <a:gd name="connsiteY10" fmla="*/ 203200 h 1046480"/>
              <a:gd name="connsiteX11" fmla="*/ 772160 w 2682240"/>
              <a:gd name="connsiteY11" fmla="*/ 132080 h 1046480"/>
              <a:gd name="connsiteX12" fmla="*/ 701040 w 2682240"/>
              <a:gd name="connsiteY12" fmla="*/ 91440 h 1046480"/>
              <a:gd name="connsiteX13" fmla="*/ 660400 w 2682240"/>
              <a:gd name="connsiteY13" fmla="*/ 71120 h 1046480"/>
              <a:gd name="connsiteX14" fmla="*/ 629920 w 2682240"/>
              <a:gd name="connsiteY14" fmla="*/ 40640 h 1046480"/>
              <a:gd name="connsiteX15" fmla="*/ 579120 w 2682240"/>
              <a:gd name="connsiteY15" fmla="*/ 30480 h 1046480"/>
              <a:gd name="connsiteX16" fmla="*/ 467360 w 2682240"/>
              <a:gd name="connsiteY16" fmla="*/ 0 h 1046480"/>
              <a:gd name="connsiteX17" fmla="*/ 193040 w 2682240"/>
              <a:gd name="connsiteY17" fmla="*/ 10160 h 1046480"/>
              <a:gd name="connsiteX18" fmla="*/ 132080 w 2682240"/>
              <a:gd name="connsiteY18" fmla="*/ 30480 h 1046480"/>
              <a:gd name="connsiteX19" fmla="*/ 71120 w 2682240"/>
              <a:gd name="connsiteY19" fmla="*/ 60960 h 1046480"/>
              <a:gd name="connsiteX20" fmla="*/ 0 w 2682240"/>
              <a:gd name="connsiteY20"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361440 w 2682240"/>
              <a:gd name="connsiteY6" fmla="*/ 579120 h 1046480"/>
              <a:gd name="connsiteX7" fmla="*/ 1178560 w 2682240"/>
              <a:gd name="connsiteY7" fmla="*/ 467360 h 1046480"/>
              <a:gd name="connsiteX8" fmla="*/ 1026160 w 2682240"/>
              <a:gd name="connsiteY8" fmla="*/ 355600 h 1046480"/>
              <a:gd name="connsiteX9" fmla="*/ 934720 w 2682240"/>
              <a:gd name="connsiteY9" fmla="*/ 284480 h 1046480"/>
              <a:gd name="connsiteX10" fmla="*/ 853440 w 2682240"/>
              <a:gd name="connsiteY10" fmla="*/ 203200 h 1046480"/>
              <a:gd name="connsiteX11" fmla="*/ 772160 w 2682240"/>
              <a:gd name="connsiteY11" fmla="*/ 132080 h 1046480"/>
              <a:gd name="connsiteX12" fmla="*/ 701040 w 2682240"/>
              <a:gd name="connsiteY12" fmla="*/ 91440 h 1046480"/>
              <a:gd name="connsiteX13" fmla="*/ 629920 w 2682240"/>
              <a:gd name="connsiteY13" fmla="*/ 40640 h 1046480"/>
              <a:gd name="connsiteX14" fmla="*/ 579120 w 2682240"/>
              <a:gd name="connsiteY14" fmla="*/ 30480 h 1046480"/>
              <a:gd name="connsiteX15" fmla="*/ 467360 w 2682240"/>
              <a:gd name="connsiteY15" fmla="*/ 0 h 1046480"/>
              <a:gd name="connsiteX16" fmla="*/ 193040 w 2682240"/>
              <a:gd name="connsiteY16" fmla="*/ 10160 h 1046480"/>
              <a:gd name="connsiteX17" fmla="*/ 132080 w 2682240"/>
              <a:gd name="connsiteY17" fmla="*/ 30480 h 1046480"/>
              <a:gd name="connsiteX18" fmla="*/ 71120 w 2682240"/>
              <a:gd name="connsiteY18" fmla="*/ 60960 h 1046480"/>
              <a:gd name="connsiteX19" fmla="*/ 0 w 2682240"/>
              <a:gd name="connsiteY19"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361440 w 2682240"/>
              <a:gd name="connsiteY6" fmla="*/ 579120 h 1046480"/>
              <a:gd name="connsiteX7" fmla="*/ 1178560 w 2682240"/>
              <a:gd name="connsiteY7" fmla="*/ 467360 h 1046480"/>
              <a:gd name="connsiteX8" fmla="*/ 1026160 w 2682240"/>
              <a:gd name="connsiteY8" fmla="*/ 355600 h 1046480"/>
              <a:gd name="connsiteX9" fmla="*/ 934720 w 2682240"/>
              <a:gd name="connsiteY9" fmla="*/ 284480 h 1046480"/>
              <a:gd name="connsiteX10" fmla="*/ 853440 w 2682240"/>
              <a:gd name="connsiteY10" fmla="*/ 203200 h 1046480"/>
              <a:gd name="connsiteX11" fmla="*/ 772160 w 2682240"/>
              <a:gd name="connsiteY11" fmla="*/ 132080 h 1046480"/>
              <a:gd name="connsiteX12" fmla="*/ 701040 w 2682240"/>
              <a:gd name="connsiteY12" fmla="*/ 91440 h 1046480"/>
              <a:gd name="connsiteX13" fmla="*/ 579120 w 2682240"/>
              <a:gd name="connsiteY13" fmla="*/ 30480 h 1046480"/>
              <a:gd name="connsiteX14" fmla="*/ 467360 w 2682240"/>
              <a:gd name="connsiteY14" fmla="*/ 0 h 1046480"/>
              <a:gd name="connsiteX15" fmla="*/ 193040 w 2682240"/>
              <a:gd name="connsiteY15" fmla="*/ 10160 h 1046480"/>
              <a:gd name="connsiteX16" fmla="*/ 132080 w 2682240"/>
              <a:gd name="connsiteY16" fmla="*/ 30480 h 1046480"/>
              <a:gd name="connsiteX17" fmla="*/ 71120 w 2682240"/>
              <a:gd name="connsiteY17" fmla="*/ 60960 h 1046480"/>
              <a:gd name="connsiteX18" fmla="*/ 0 w 2682240"/>
              <a:gd name="connsiteY18"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361440 w 2682240"/>
              <a:gd name="connsiteY6" fmla="*/ 579120 h 1046480"/>
              <a:gd name="connsiteX7" fmla="*/ 1178560 w 2682240"/>
              <a:gd name="connsiteY7" fmla="*/ 467360 h 1046480"/>
              <a:gd name="connsiteX8" fmla="*/ 1026160 w 2682240"/>
              <a:gd name="connsiteY8" fmla="*/ 355600 h 1046480"/>
              <a:gd name="connsiteX9" fmla="*/ 934720 w 2682240"/>
              <a:gd name="connsiteY9" fmla="*/ 284480 h 1046480"/>
              <a:gd name="connsiteX10" fmla="*/ 853440 w 2682240"/>
              <a:gd name="connsiteY10" fmla="*/ 203200 h 1046480"/>
              <a:gd name="connsiteX11" fmla="*/ 772160 w 2682240"/>
              <a:gd name="connsiteY11" fmla="*/ 132080 h 1046480"/>
              <a:gd name="connsiteX12" fmla="*/ 701040 w 2682240"/>
              <a:gd name="connsiteY12" fmla="*/ 91440 h 1046480"/>
              <a:gd name="connsiteX13" fmla="*/ 579120 w 2682240"/>
              <a:gd name="connsiteY13" fmla="*/ 30480 h 1046480"/>
              <a:gd name="connsiteX14" fmla="*/ 467360 w 2682240"/>
              <a:gd name="connsiteY14" fmla="*/ 0 h 1046480"/>
              <a:gd name="connsiteX15" fmla="*/ 193040 w 2682240"/>
              <a:gd name="connsiteY15" fmla="*/ 10160 h 1046480"/>
              <a:gd name="connsiteX16" fmla="*/ 71120 w 2682240"/>
              <a:gd name="connsiteY16" fmla="*/ 60960 h 1046480"/>
              <a:gd name="connsiteX17" fmla="*/ 0 w 2682240"/>
              <a:gd name="connsiteY17"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361440 w 2682240"/>
              <a:gd name="connsiteY6" fmla="*/ 579120 h 1046480"/>
              <a:gd name="connsiteX7" fmla="*/ 1178560 w 2682240"/>
              <a:gd name="connsiteY7" fmla="*/ 467360 h 1046480"/>
              <a:gd name="connsiteX8" fmla="*/ 1026160 w 2682240"/>
              <a:gd name="connsiteY8" fmla="*/ 355600 h 1046480"/>
              <a:gd name="connsiteX9" fmla="*/ 934720 w 2682240"/>
              <a:gd name="connsiteY9" fmla="*/ 284480 h 1046480"/>
              <a:gd name="connsiteX10" fmla="*/ 853440 w 2682240"/>
              <a:gd name="connsiteY10" fmla="*/ 203200 h 1046480"/>
              <a:gd name="connsiteX11" fmla="*/ 772160 w 2682240"/>
              <a:gd name="connsiteY11" fmla="*/ 132080 h 1046480"/>
              <a:gd name="connsiteX12" fmla="*/ 701040 w 2682240"/>
              <a:gd name="connsiteY12" fmla="*/ 91440 h 1046480"/>
              <a:gd name="connsiteX13" fmla="*/ 579120 w 2682240"/>
              <a:gd name="connsiteY13" fmla="*/ 30480 h 1046480"/>
              <a:gd name="connsiteX14" fmla="*/ 467360 w 2682240"/>
              <a:gd name="connsiteY14" fmla="*/ 0 h 1046480"/>
              <a:gd name="connsiteX15" fmla="*/ 193040 w 2682240"/>
              <a:gd name="connsiteY15" fmla="*/ 10160 h 1046480"/>
              <a:gd name="connsiteX16" fmla="*/ 0 w 2682240"/>
              <a:gd name="connsiteY16" fmla="*/ 101600 h 104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2240" h="1046480">
                <a:moveTo>
                  <a:pt x="2682240" y="1046480"/>
                </a:moveTo>
                <a:cubicBezTo>
                  <a:pt x="2635673" y="1035897"/>
                  <a:pt x="2546773" y="1019387"/>
                  <a:pt x="2458720" y="995680"/>
                </a:cubicBezTo>
                <a:cubicBezTo>
                  <a:pt x="2370667" y="971973"/>
                  <a:pt x="2248747" y="934720"/>
                  <a:pt x="2153920" y="904240"/>
                </a:cubicBezTo>
                <a:cubicBezTo>
                  <a:pt x="2059093" y="873760"/>
                  <a:pt x="1965960" y="841587"/>
                  <a:pt x="1889760" y="812800"/>
                </a:cubicBezTo>
                <a:cubicBezTo>
                  <a:pt x="1813560" y="784013"/>
                  <a:pt x="1749213" y="755227"/>
                  <a:pt x="1696720" y="731520"/>
                </a:cubicBezTo>
                <a:cubicBezTo>
                  <a:pt x="1644227" y="707813"/>
                  <a:pt x="1630680" y="695960"/>
                  <a:pt x="1574800" y="670560"/>
                </a:cubicBezTo>
                <a:cubicBezTo>
                  <a:pt x="1518920" y="645160"/>
                  <a:pt x="1427480" y="612987"/>
                  <a:pt x="1361440" y="579120"/>
                </a:cubicBezTo>
                <a:cubicBezTo>
                  <a:pt x="1295400" y="545253"/>
                  <a:pt x="1234440" y="504613"/>
                  <a:pt x="1178560" y="467360"/>
                </a:cubicBezTo>
                <a:cubicBezTo>
                  <a:pt x="1122680" y="430107"/>
                  <a:pt x="1066800" y="386080"/>
                  <a:pt x="1026160" y="355600"/>
                </a:cubicBezTo>
                <a:cubicBezTo>
                  <a:pt x="985520" y="325120"/>
                  <a:pt x="963507" y="309880"/>
                  <a:pt x="934720" y="284480"/>
                </a:cubicBezTo>
                <a:cubicBezTo>
                  <a:pt x="905933" y="259080"/>
                  <a:pt x="880533" y="228600"/>
                  <a:pt x="853440" y="203200"/>
                </a:cubicBezTo>
                <a:cubicBezTo>
                  <a:pt x="826347" y="177800"/>
                  <a:pt x="855375" y="173688"/>
                  <a:pt x="772160" y="132080"/>
                </a:cubicBezTo>
                <a:cubicBezTo>
                  <a:pt x="649350" y="70675"/>
                  <a:pt x="733213" y="108373"/>
                  <a:pt x="701040" y="91440"/>
                </a:cubicBezTo>
                <a:cubicBezTo>
                  <a:pt x="668867" y="74507"/>
                  <a:pt x="618067" y="45720"/>
                  <a:pt x="579120" y="30480"/>
                </a:cubicBezTo>
                <a:cubicBezTo>
                  <a:pt x="540173" y="15240"/>
                  <a:pt x="517743" y="16794"/>
                  <a:pt x="467360" y="0"/>
                </a:cubicBezTo>
                <a:lnTo>
                  <a:pt x="193040" y="10160"/>
                </a:lnTo>
                <a:cubicBezTo>
                  <a:pt x="115147" y="27093"/>
                  <a:pt x="40217" y="82550"/>
                  <a:pt x="0" y="101600"/>
                </a:cubicBezTo>
              </a:path>
            </a:pathLst>
          </a:custGeom>
          <a:noFill/>
          <a:ln w="63500">
            <a:solidFill>
              <a:schemeClr val="bg1"/>
            </a:solidFill>
            <a:tailEnd type="arrow"/>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p:cNvPicPr/>
          <p:nvPr/>
        </p:nvPicPr>
        <p:blipFill rotWithShape="1">
          <a:blip r:embed="rId4" cstate="print"/>
          <a:srcRect l="5161" t="16753" r="19414" b="10135"/>
          <a:stretch/>
        </p:blipFill>
        <p:spPr bwMode="auto">
          <a:xfrm>
            <a:off x="4577574" y="2791953"/>
            <a:ext cx="4240403" cy="3026000"/>
          </a:xfrm>
          <a:prstGeom prst="rect">
            <a:avLst/>
          </a:prstGeom>
          <a:noFill/>
          <a:ln w="9525">
            <a:noFill/>
            <a:miter lim="800000"/>
            <a:headEnd/>
            <a:tailEnd/>
          </a:ln>
        </p:spPr>
      </p:pic>
      <p:sp>
        <p:nvSpPr>
          <p:cNvPr id="18" name="Rectangle 11"/>
          <p:cNvSpPr>
            <a:spLocks noChangeArrowheads="1"/>
          </p:cNvSpPr>
          <p:nvPr/>
        </p:nvSpPr>
        <p:spPr bwMode="auto">
          <a:xfrm>
            <a:off x="4597834" y="5920485"/>
            <a:ext cx="3956041" cy="547697"/>
          </a:xfrm>
          <a:prstGeom prst="rect">
            <a:avLst/>
          </a:prstGeom>
          <a:noFill/>
          <a:ln w="12700">
            <a:noFill/>
            <a:miter lim="800000"/>
            <a:headEnd type="none" w="sm" len="sm"/>
            <a:tailEnd type="none" w="sm" len="sm"/>
          </a:ln>
          <a:effectLst/>
        </p:spPr>
        <p:txBody>
          <a:bodyPr wrap="square" tIns="118800" bIns="118800">
            <a:spAutoFit/>
          </a:bodyPr>
          <a:lstStyle/>
          <a:p>
            <a:pPr algn="ctr">
              <a:spcBef>
                <a:spcPts val="0"/>
              </a:spcBef>
            </a:pPr>
            <a:r>
              <a:rPr lang="ja-JP" altLang="en-US" sz="2000" dirty="0">
                <a:effectLst/>
                <a:latin typeface="HGP創英角ｺﾞｼｯｸUB" panose="020B0900000000000000" pitchFamily="50" charset="-128"/>
                <a:ea typeface="HGP創英角ｺﾞｼｯｸUB" panose="020B0900000000000000" pitchFamily="50" charset="-128"/>
              </a:rPr>
              <a:t>転倒したトラクター</a:t>
            </a:r>
            <a:endParaRPr lang="en-US" altLang="ja-JP" sz="2000" dirty="0">
              <a:effectLst/>
              <a:latin typeface="HGP創英角ｺﾞｼｯｸUB" panose="020B0900000000000000" pitchFamily="50" charset="-128"/>
              <a:ea typeface="HGP創英角ｺﾞｼｯｸUB" panose="020B0900000000000000" pitchFamily="50" charset="-128"/>
            </a:endParaRPr>
          </a:p>
        </p:txBody>
      </p:sp>
      <p:sp>
        <p:nvSpPr>
          <p:cNvPr id="3" name="Rectangle 3">
            <a:extLst>
              <a:ext uri="{FF2B5EF4-FFF2-40B4-BE49-F238E27FC236}">
                <a16:creationId xmlns:a16="http://schemas.microsoft.com/office/drawing/2014/main" id="{7E7BBF6C-385F-8BF0-0ABF-74E3557121B8}"/>
              </a:ext>
            </a:extLst>
          </p:cNvPr>
          <p:cNvSpPr>
            <a:spLocks noChangeArrowheads="1"/>
          </p:cNvSpPr>
          <p:nvPr/>
        </p:nvSpPr>
        <p:spPr bwMode="auto">
          <a:xfrm>
            <a:off x="982883" y="189971"/>
            <a:ext cx="6325393" cy="504825"/>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事故を防ぐためには ２：事故事例</a:t>
            </a:r>
          </a:p>
        </p:txBody>
      </p:sp>
      <p:sp>
        <p:nvSpPr>
          <p:cNvPr id="4" name="テキスト ボックス 3">
            <a:extLst>
              <a:ext uri="{FF2B5EF4-FFF2-40B4-BE49-F238E27FC236}">
                <a16:creationId xmlns:a16="http://schemas.microsoft.com/office/drawing/2014/main" id="{F5683D74-7DF3-1467-F858-7512E9667EFD}"/>
              </a:ext>
            </a:extLst>
          </p:cNvPr>
          <p:cNvSpPr txBox="1"/>
          <p:nvPr/>
        </p:nvSpPr>
        <p:spPr>
          <a:xfrm>
            <a:off x="742238" y="759142"/>
            <a:ext cx="807573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乗用型トラクターでは、このような事故が発生しています</a:t>
            </a:r>
            <a:r>
              <a:rPr kumimoji="1" lang="en-US" altLang="ja-JP" sz="20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a:t>
            </a:r>
            <a:r>
              <a:rPr kumimoji="1" lang="ja-JP" altLang="en-US" sz="20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以下、この事例につき前ページの４つの要因に関し分析します</a:t>
            </a:r>
            <a:endParaRPr kumimoji="1" lang="en-US" altLang="ja-JP" sz="20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6" name="テキスト ボックス 5">
            <a:extLst>
              <a:ext uri="{FF2B5EF4-FFF2-40B4-BE49-F238E27FC236}">
                <a16:creationId xmlns:a16="http://schemas.microsoft.com/office/drawing/2014/main" id="{5C8DE801-E833-BFAE-FB2C-DB31D56B46B3}"/>
              </a:ext>
            </a:extLst>
          </p:cNvPr>
          <p:cNvSpPr txBox="1"/>
          <p:nvPr/>
        </p:nvSpPr>
        <p:spPr>
          <a:xfrm>
            <a:off x="117763" y="710360"/>
            <a:ext cx="1110343"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C00000"/>
                </a:solidFill>
                <a:effectLst/>
                <a:uLnTx/>
                <a:uFillTx/>
                <a:latin typeface="HGS創英角ｺﾞｼｯｸUB" panose="020B0900000000000000" pitchFamily="50" charset="-128"/>
                <a:ea typeface="HGS創英角ｺﾞｼｯｸUB" panose="020B0900000000000000" pitchFamily="50" charset="-128"/>
                <a:cs typeface="+mn-cs"/>
              </a:rPr>
              <a:t>死亡例</a:t>
            </a:r>
          </a:p>
        </p:txBody>
      </p:sp>
      <p:cxnSp>
        <p:nvCxnSpPr>
          <p:cNvPr id="5" name="直線コネクタ 4">
            <a:extLst>
              <a:ext uri="{FF2B5EF4-FFF2-40B4-BE49-F238E27FC236}">
                <a16:creationId xmlns:a16="http://schemas.microsoft.com/office/drawing/2014/main" id="{8536CA56-70D0-F27A-BF76-217F105AA856}"/>
              </a:ext>
            </a:extLst>
          </p:cNvPr>
          <p:cNvCxnSpPr/>
          <p:nvPr/>
        </p:nvCxnSpPr>
        <p:spPr>
          <a:xfrm>
            <a:off x="420470" y="1486256"/>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 name="スライド番号プレースホルダー 2">
            <a:extLst>
              <a:ext uri="{FF2B5EF4-FFF2-40B4-BE49-F238E27FC236}">
                <a16:creationId xmlns:a16="http://schemas.microsoft.com/office/drawing/2014/main" id="{1A5732D8-D0C8-92E6-02E3-2A9319C0A159}"/>
              </a:ext>
            </a:extLst>
          </p:cNvPr>
          <p:cNvSpPr>
            <a:spLocks noGrp="1"/>
          </p:cNvSpPr>
          <p:nvPr>
            <p:ph type="sldNum" sz="quarter" idx="12"/>
          </p:nvPr>
        </p:nvSpPr>
        <p:spPr>
          <a:xfrm>
            <a:off x="6961909" y="6408854"/>
            <a:ext cx="1949477" cy="23812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452A23-BFEA-43FD-98FB-69091C0AE9EE}" type="slidenum">
              <a:rPr kumimoji="0"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3955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2"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251520" y="1478722"/>
            <a:ext cx="8712968" cy="461665"/>
          </a:xfrm>
          <a:prstGeom prst="rect">
            <a:avLst/>
          </a:prstGeom>
          <a:noFill/>
          <a:ln w="12700">
            <a:noFill/>
            <a:miter lim="800000"/>
            <a:headEnd type="none" w="sm" len="sm"/>
            <a:tailEnd type="none" w="sm" len="sm"/>
          </a:ln>
          <a:effectLst/>
        </p:spPr>
        <p:txBody>
          <a:bodyPr wrap="square" lIns="0" rIns="0">
            <a:spAutoFit/>
          </a:bodyPr>
          <a:lstStyle/>
          <a:p>
            <a:pPr>
              <a:spcBef>
                <a:spcPts val="600"/>
              </a:spcBef>
              <a:buSzPct val="70000"/>
            </a:pPr>
            <a:r>
              <a:rPr lang="ja-JP" altLang="en-US" sz="2400" dirty="0">
                <a:effectLst/>
                <a:latin typeface="HGP創英角ｺﾞｼｯｸUB" panose="020B0900000000000000" pitchFamily="50" charset="-128"/>
                <a:ea typeface="HGP創英角ｺﾞｼｯｸUB" panose="020B0900000000000000" pitchFamily="50" charset="-128"/>
              </a:rPr>
              <a:t>　</a:t>
            </a:r>
            <a:r>
              <a:rPr lang="en-US" altLang="ja-JP" sz="2400" dirty="0">
                <a:effectLst/>
                <a:latin typeface="HGP創英角ｺﾞｼｯｸUB" panose="020B0900000000000000" pitchFamily="50" charset="-128"/>
                <a:ea typeface="HGP創英角ｺﾞｼｯｸUB" panose="020B0900000000000000" pitchFamily="50" charset="-128"/>
              </a:rPr>
              <a:t>×</a:t>
            </a:r>
            <a:r>
              <a:rPr lang="ja-JP" altLang="en-US" sz="2400" dirty="0">
                <a:effectLst/>
                <a:latin typeface="HGP創英角ｺﾞｼｯｸUB" panose="020B0900000000000000" pitchFamily="50" charset="-128"/>
                <a:ea typeface="HGP創英角ｺﾞｼｯｸUB" panose="020B0900000000000000" pitchFamily="50" charset="-128"/>
              </a:rPr>
              <a:t>安全フレームが付いていたが、倒したまま</a:t>
            </a:r>
            <a:r>
              <a:rPr lang="ja-JP" altLang="en-US" sz="2400" dirty="0">
                <a:latin typeface="HGP創英角ｺﾞｼｯｸUB" panose="020B0900000000000000" pitchFamily="50" charset="-128"/>
                <a:ea typeface="HGP創英角ｺﾞｼｯｸUB" panose="020B0900000000000000" pitchFamily="50" charset="-128"/>
              </a:rPr>
              <a:t>だった　　　</a:t>
            </a:r>
            <a:r>
              <a:rPr lang="ja-JP" altLang="en-US" sz="2400" dirty="0">
                <a:solidFill>
                  <a:srgbClr val="C00000"/>
                </a:solidFill>
                <a:latin typeface="HGP創英角ｺﾞｼｯｸUB" panose="020B0900000000000000" pitchFamily="50" charset="-128"/>
                <a:ea typeface="HGP創英角ｺﾞｼｯｸUB" panose="020B0900000000000000" pitchFamily="50" charset="-128"/>
              </a:rPr>
              <a:t>（発生前）</a:t>
            </a:r>
            <a:endParaRPr lang="en-US" altLang="ja-JP" sz="2400" dirty="0">
              <a:solidFill>
                <a:srgbClr val="C00000"/>
              </a:solidFill>
              <a:latin typeface="HGP創英角ｺﾞｼｯｸUB" panose="020B0900000000000000" pitchFamily="50" charset="-128"/>
              <a:ea typeface="HGP創英角ｺﾞｼｯｸUB" panose="020B0900000000000000" pitchFamily="50" charset="-128"/>
            </a:endParaRPr>
          </a:p>
        </p:txBody>
      </p:sp>
      <p:sp>
        <p:nvSpPr>
          <p:cNvPr id="9" name="角丸四角形 8"/>
          <p:cNvSpPr/>
          <p:nvPr/>
        </p:nvSpPr>
        <p:spPr bwMode="auto">
          <a:xfrm>
            <a:off x="179512" y="974666"/>
            <a:ext cx="3347459" cy="504056"/>
          </a:xfrm>
          <a:prstGeom prst="roundRect">
            <a:avLst>
              <a:gd name="adj" fmla="val 16331"/>
            </a:avLst>
          </a:prstGeom>
          <a:solidFill>
            <a:srgbClr val="DBFFB8"/>
          </a:solidFill>
          <a:ln w="19050" cap="flat" cmpd="sng" algn="ctr">
            <a:solidFill>
              <a:schemeClr val="tx1"/>
            </a:solidFill>
            <a:prstDash val="solid"/>
            <a:round/>
            <a:headEnd type="none" w="sm" len="sm"/>
            <a:tailEnd type="none" w="sm" len="sm"/>
          </a:ln>
          <a:effectLst/>
        </p:spPr>
        <p:txBody>
          <a:bodyPr vert="horz" wrap="square" lIns="91440" tIns="36000" rIns="91440" bIns="360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2400" b="0" i="0" u="none" strike="noStrike" cap="none" normalizeH="0" baseline="0" dirty="0">
                <a:ln>
                  <a:noFill/>
                </a:ln>
                <a:solidFill>
                  <a:srgbClr val="C00000"/>
                </a:solidFill>
                <a:effectLst/>
                <a:latin typeface="HGP創英角ｺﾞｼｯｸUB" panose="020B0900000000000000" pitchFamily="50" charset="-128"/>
                <a:ea typeface="HGP創英角ｺﾞｼｯｸUB" panose="020B0900000000000000" pitchFamily="50" charset="-128"/>
              </a:rPr>
              <a:t>機械や器具に関わること</a:t>
            </a:r>
          </a:p>
        </p:txBody>
      </p:sp>
      <p:grpSp>
        <p:nvGrpSpPr>
          <p:cNvPr id="8" name="グループ化 7">
            <a:extLst>
              <a:ext uri="{FF2B5EF4-FFF2-40B4-BE49-F238E27FC236}">
                <a16:creationId xmlns:a16="http://schemas.microsoft.com/office/drawing/2014/main" id="{C7A963AF-88D3-4888-B868-E04A5656794B}"/>
              </a:ext>
            </a:extLst>
          </p:cNvPr>
          <p:cNvGrpSpPr/>
          <p:nvPr/>
        </p:nvGrpSpPr>
        <p:grpSpPr>
          <a:xfrm>
            <a:off x="179511" y="2192145"/>
            <a:ext cx="8784977" cy="1860847"/>
            <a:chOff x="179511" y="2057400"/>
            <a:chExt cx="8784977" cy="1860847"/>
          </a:xfrm>
        </p:grpSpPr>
        <p:sp>
          <p:nvSpPr>
            <p:cNvPr id="14" name="Rectangle 9"/>
            <p:cNvSpPr>
              <a:spLocks noChangeArrowheads="1"/>
            </p:cNvSpPr>
            <p:nvPr/>
          </p:nvSpPr>
          <p:spPr bwMode="auto">
            <a:xfrm>
              <a:off x="179512" y="2564030"/>
              <a:ext cx="8784976" cy="1354217"/>
            </a:xfrm>
            <a:prstGeom prst="rect">
              <a:avLst/>
            </a:prstGeom>
            <a:noFill/>
            <a:ln w="12700">
              <a:noFill/>
              <a:miter lim="800000"/>
              <a:headEnd type="none" w="sm" len="sm"/>
              <a:tailEnd type="none" w="sm" len="sm"/>
            </a:ln>
            <a:effectLst/>
          </p:spPr>
          <p:txBody>
            <a:bodyPr wrap="square">
              <a:spAutoFit/>
            </a:bodyPr>
            <a:lstStyle/>
            <a:p>
              <a:pPr>
                <a:spcBef>
                  <a:spcPts val="600"/>
                </a:spcBef>
                <a:buSzPct val="70000"/>
              </a:pPr>
              <a:r>
                <a:rPr lang="ja-JP" altLang="en-US" sz="2400" dirty="0">
                  <a:effectLst/>
                  <a:latin typeface="HGP創英角ｺﾞｼｯｸUB" panose="020B0900000000000000" pitchFamily="50" charset="-128"/>
                  <a:ea typeface="HGP創英角ｺﾞｼｯｸUB" panose="020B0900000000000000" pitchFamily="50" charset="-128"/>
                </a:rPr>
                <a:t>　</a:t>
              </a:r>
              <a:r>
                <a:rPr lang="en-US" altLang="ja-JP" sz="2400" dirty="0">
                  <a:effectLst/>
                  <a:latin typeface="HGP創英角ｺﾞｼｯｸUB" panose="020B0900000000000000" pitchFamily="50" charset="-128"/>
                  <a:ea typeface="HGP創英角ｺﾞｼｯｸUB" panose="020B0900000000000000" pitchFamily="50" charset="-128"/>
                </a:rPr>
                <a:t>×</a:t>
              </a:r>
              <a:r>
                <a:rPr lang="ja-JP" altLang="en-US" sz="2400" dirty="0">
                  <a:effectLst/>
                  <a:latin typeface="HGP創英角ｺﾞｼｯｸUB" panose="020B0900000000000000" pitchFamily="50" charset="-128"/>
                  <a:ea typeface="HGP創英角ｺﾞｼｯｸUB" panose="020B0900000000000000" pitchFamily="50" charset="-128"/>
                </a:rPr>
                <a:t>傾斜</a:t>
              </a:r>
              <a:r>
                <a:rPr lang="en-US" altLang="ja-JP" sz="2400" dirty="0">
                  <a:effectLst/>
                  <a:latin typeface="HGP創英角ｺﾞｼｯｸUB" panose="020B0900000000000000" pitchFamily="50" charset="-128"/>
                  <a:ea typeface="HGP創英角ｺﾞｼｯｸUB" panose="020B0900000000000000" pitchFamily="50" charset="-128"/>
                </a:rPr>
                <a:t>30°</a:t>
              </a:r>
              <a:r>
                <a:rPr lang="ja-JP" altLang="en-US" sz="2400" dirty="0">
                  <a:effectLst/>
                  <a:latin typeface="HGP創英角ｺﾞｼｯｸUB" panose="020B0900000000000000" pitchFamily="50" charset="-128"/>
                  <a:ea typeface="HGP創英角ｺﾞｼｯｸUB" panose="020B0900000000000000" pitchFamily="50" charset="-128"/>
                </a:rPr>
                <a:t>、高低差約１ｍの法面があり</a:t>
              </a:r>
              <a:r>
                <a:rPr lang="ja-JP" altLang="en-US" sz="2400" dirty="0">
                  <a:latin typeface="HGP創英角ｺﾞｼｯｸUB" panose="020B0900000000000000" pitchFamily="50" charset="-128"/>
                  <a:ea typeface="HGP創英角ｺﾞｼｯｸUB" panose="020B0900000000000000" pitchFamily="50" charset="-128"/>
                </a:rPr>
                <a:t>、ガードレールがなかった</a:t>
              </a:r>
              <a:endParaRPr lang="en-US" altLang="ja-JP" sz="2400" dirty="0">
                <a:effectLst/>
                <a:latin typeface="HGP創英角ｺﾞｼｯｸUB" panose="020B0900000000000000" pitchFamily="50" charset="-128"/>
                <a:ea typeface="HGP創英角ｺﾞｼｯｸUB" panose="020B0900000000000000" pitchFamily="50" charset="-128"/>
              </a:endParaRPr>
            </a:p>
            <a:p>
              <a:pPr>
                <a:spcBef>
                  <a:spcPts val="600"/>
                </a:spcBef>
                <a:buSzPct val="70000"/>
              </a:pPr>
              <a:r>
                <a:rPr lang="ja-JP" altLang="en-US" sz="2400" dirty="0">
                  <a:effectLst/>
                  <a:latin typeface="HGP創英角ｺﾞｼｯｸUB" panose="020B0900000000000000" pitchFamily="50" charset="-128"/>
                  <a:ea typeface="HGP創英角ｺﾞｼｯｸUB" panose="020B0900000000000000" pitchFamily="50" charset="-128"/>
                </a:rPr>
                <a:t>　○路肩が見えやすく、当該トラクターには十分な道幅だった</a:t>
              </a:r>
              <a:endParaRPr lang="en-US" altLang="ja-JP" sz="2400" dirty="0">
                <a:effectLst/>
                <a:latin typeface="HGP創英角ｺﾞｼｯｸUB" panose="020B0900000000000000" pitchFamily="50" charset="-128"/>
                <a:ea typeface="HGP創英角ｺﾞｼｯｸUB" panose="020B0900000000000000" pitchFamily="50" charset="-128"/>
              </a:endParaRPr>
            </a:p>
            <a:p>
              <a:pPr>
                <a:spcBef>
                  <a:spcPts val="600"/>
                </a:spcBef>
                <a:buSzPct val="70000"/>
              </a:pPr>
              <a:r>
                <a:rPr lang="ja-JP" altLang="en-US" sz="2400" dirty="0">
                  <a:latin typeface="HGP創英角ｺﾞｼｯｸUB" panose="020B0900000000000000" pitchFamily="50" charset="-128"/>
                  <a:ea typeface="HGP創英角ｺﾞｼｯｸUB" panose="020B0900000000000000" pitchFamily="50" charset="-128"/>
                </a:rPr>
                <a:t>　○交通量は少なく、見通しも良い農道だった　　</a:t>
              </a:r>
              <a:r>
                <a:rPr lang="ja-JP" altLang="en-US" sz="2400" dirty="0">
                  <a:solidFill>
                    <a:srgbClr val="C00000"/>
                  </a:solidFill>
                  <a:latin typeface="HGP創英角ｺﾞｼｯｸUB" panose="020B0900000000000000" pitchFamily="50" charset="-128"/>
                  <a:ea typeface="HGP創英角ｺﾞｼｯｸUB" panose="020B0900000000000000" pitchFamily="50" charset="-128"/>
                </a:rPr>
                <a:t>（いずれも発生前）</a:t>
              </a:r>
              <a:endParaRPr lang="en-US" altLang="ja-JP" sz="2400" dirty="0">
                <a:solidFill>
                  <a:srgbClr val="C00000"/>
                </a:solidFill>
                <a:effectLst/>
                <a:latin typeface="HGP創英角ｺﾞｼｯｸUB" panose="020B0900000000000000" pitchFamily="50" charset="-128"/>
                <a:ea typeface="HGP創英角ｺﾞｼｯｸUB" panose="020B0900000000000000" pitchFamily="50" charset="-128"/>
              </a:endParaRPr>
            </a:p>
          </p:txBody>
        </p:sp>
        <p:sp>
          <p:nvSpPr>
            <p:cNvPr id="13" name="角丸四角形 12"/>
            <p:cNvSpPr/>
            <p:nvPr/>
          </p:nvSpPr>
          <p:spPr bwMode="auto">
            <a:xfrm>
              <a:off x="179511" y="2057400"/>
              <a:ext cx="4040797" cy="504056"/>
            </a:xfrm>
            <a:prstGeom prst="roundRect">
              <a:avLst>
                <a:gd name="adj" fmla="val 13463"/>
              </a:avLst>
            </a:prstGeom>
            <a:solidFill>
              <a:srgbClr val="DBFFB8"/>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2400" b="0" i="0" u="none" strike="noStrike" cap="none" normalizeH="0" baseline="0" dirty="0">
                  <a:ln>
                    <a:noFill/>
                  </a:ln>
                  <a:solidFill>
                    <a:srgbClr val="C00000"/>
                  </a:solidFill>
                  <a:effectLst/>
                  <a:latin typeface="HGP創英角ｺﾞｼｯｸUB" panose="020B0900000000000000" pitchFamily="50" charset="-128"/>
                  <a:ea typeface="HGP創英角ｺﾞｼｯｸUB" panose="020B0900000000000000" pitchFamily="50" charset="-128"/>
                </a:rPr>
                <a:t>事故現場の環境に関わること</a:t>
              </a:r>
            </a:p>
          </p:txBody>
        </p:sp>
      </p:grpSp>
      <p:sp>
        <p:nvSpPr>
          <p:cNvPr id="12" name="Rectangle 9">
            <a:extLst>
              <a:ext uri="{FF2B5EF4-FFF2-40B4-BE49-F238E27FC236}">
                <a16:creationId xmlns:a16="http://schemas.microsoft.com/office/drawing/2014/main" id="{BFD8AB1B-5EE2-4007-A80C-71078BA1E7BA}"/>
              </a:ext>
            </a:extLst>
          </p:cNvPr>
          <p:cNvSpPr>
            <a:spLocks noChangeArrowheads="1"/>
          </p:cNvSpPr>
          <p:nvPr/>
        </p:nvSpPr>
        <p:spPr bwMode="auto">
          <a:xfrm>
            <a:off x="339558" y="5934259"/>
            <a:ext cx="8500906" cy="461665"/>
          </a:xfrm>
          <a:prstGeom prst="rect">
            <a:avLst/>
          </a:prstGeom>
          <a:noFill/>
          <a:ln w="12700">
            <a:noFill/>
            <a:miter lim="800000"/>
            <a:headEnd type="none" w="sm" len="sm"/>
            <a:tailEnd type="none" w="sm" len="sm"/>
          </a:ln>
          <a:effectLst/>
        </p:spPr>
        <p:txBody>
          <a:bodyPr wrap="square">
            <a:spAutoFit/>
          </a:bodyPr>
          <a:lstStyle/>
          <a:p>
            <a:pPr>
              <a:spcBef>
                <a:spcPts val="600"/>
              </a:spcBef>
              <a:buSzPct val="70000"/>
            </a:pPr>
            <a:r>
              <a:rPr lang="en-US" altLang="ja-JP" sz="2400" dirty="0">
                <a:effectLst/>
                <a:latin typeface="HGP創英角ｺﾞｼｯｸUB" panose="020B0900000000000000" pitchFamily="50" charset="-128"/>
                <a:ea typeface="HGP創英角ｺﾞｼｯｸUB" panose="020B0900000000000000" pitchFamily="50" charset="-128"/>
              </a:rPr>
              <a:t>×</a:t>
            </a:r>
            <a:r>
              <a:rPr lang="ja-JP" altLang="en-US" sz="2400" dirty="0">
                <a:effectLst/>
                <a:latin typeface="HGP創英角ｺﾞｼｯｸUB" panose="020B0900000000000000" pitchFamily="50" charset="-128"/>
                <a:ea typeface="HGP創英角ｺﾞｼｯｸUB" panose="020B0900000000000000" pitchFamily="50" charset="-128"/>
              </a:rPr>
              <a:t>何らかの原因で農道から脱輪してしまった（よそ見？）</a:t>
            </a:r>
            <a:r>
              <a:rPr lang="ja-JP" altLang="en-US" sz="24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（発生時） </a:t>
            </a:r>
            <a:endParaRPr lang="en-US" altLang="ja-JP" sz="2400" dirty="0">
              <a:solidFill>
                <a:schemeClr val="accent1">
                  <a:lumMod val="50000"/>
                </a:schemeClr>
              </a:solidFill>
              <a:latin typeface="HGP創英角ｺﾞｼｯｸUB" panose="020B0900000000000000" pitchFamily="50" charset="-128"/>
              <a:ea typeface="HGP創英角ｺﾞｼｯｸUB" panose="020B0900000000000000" pitchFamily="50" charset="-128"/>
            </a:endParaRPr>
          </a:p>
        </p:txBody>
      </p:sp>
      <p:sp>
        <p:nvSpPr>
          <p:cNvPr id="16" name="Rectangle 9">
            <a:extLst>
              <a:ext uri="{FF2B5EF4-FFF2-40B4-BE49-F238E27FC236}">
                <a16:creationId xmlns:a16="http://schemas.microsoft.com/office/drawing/2014/main" id="{B597D53B-985B-4CD1-965A-23378F7186E5}"/>
              </a:ext>
            </a:extLst>
          </p:cNvPr>
          <p:cNvSpPr>
            <a:spLocks noChangeArrowheads="1"/>
          </p:cNvSpPr>
          <p:nvPr/>
        </p:nvSpPr>
        <p:spPr bwMode="auto">
          <a:xfrm>
            <a:off x="179511" y="4821230"/>
            <a:ext cx="8784976" cy="461665"/>
          </a:xfrm>
          <a:prstGeom prst="rect">
            <a:avLst/>
          </a:prstGeom>
          <a:noFill/>
          <a:ln w="12700">
            <a:noFill/>
            <a:miter lim="800000"/>
            <a:headEnd type="none" w="sm" len="sm"/>
            <a:tailEnd type="none" w="sm" len="sm"/>
          </a:ln>
          <a:effectLst/>
        </p:spPr>
        <p:txBody>
          <a:bodyPr wrap="square" rIns="0">
            <a:spAutoFit/>
          </a:bodyPr>
          <a:lstStyle/>
          <a:p>
            <a:pPr>
              <a:spcBef>
                <a:spcPts val="600"/>
              </a:spcBef>
              <a:buSzPct val="70000"/>
            </a:pPr>
            <a:r>
              <a:rPr lang="ja-JP" altLang="en-US" sz="2400" dirty="0">
                <a:effectLst/>
                <a:latin typeface="HGP創英角ｺﾞｼｯｸUB" panose="020B0900000000000000" pitchFamily="50" charset="-128"/>
                <a:ea typeface="HGP創英角ｺﾞｼｯｸUB" panose="020B0900000000000000" pitchFamily="50" charset="-128"/>
              </a:rPr>
              <a:t>　</a:t>
            </a:r>
            <a:r>
              <a:rPr lang="en-US" altLang="ja-JP" sz="2400" dirty="0">
                <a:effectLst/>
                <a:latin typeface="HGP創英角ｺﾞｼｯｸUB" panose="020B0900000000000000" pitchFamily="50" charset="-128"/>
                <a:ea typeface="HGP創英角ｺﾞｼｯｸUB" panose="020B0900000000000000" pitchFamily="50" charset="-128"/>
              </a:rPr>
              <a:t>×</a:t>
            </a:r>
            <a:r>
              <a:rPr lang="ja-JP" altLang="en-US" sz="2400" dirty="0">
                <a:effectLst/>
                <a:latin typeface="HGP創英角ｺﾞｼｯｸUB" panose="020B0900000000000000" pitchFamily="50" charset="-128"/>
                <a:ea typeface="HGP創英角ｺﾞｼｯｸUB" panose="020B0900000000000000" pitchFamily="50" charset="-128"/>
              </a:rPr>
              <a:t>安全フレームの意味が理解されていなかった　　　　　</a:t>
            </a:r>
            <a:r>
              <a:rPr lang="ja-JP" altLang="en-US" sz="2400" dirty="0">
                <a:solidFill>
                  <a:srgbClr val="C00000"/>
                </a:solidFill>
                <a:effectLst/>
                <a:latin typeface="HGP創英角ｺﾞｼｯｸUB" panose="020B0900000000000000" pitchFamily="50" charset="-128"/>
                <a:ea typeface="HGP創英角ｺﾞｼｯｸUB" panose="020B0900000000000000" pitchFamily="50" charset="-128"/>
              </a:rPr>
              <a:t>　</a:t>
            </a:r>
            <a:r>
              <a:rPr lang="ja-JP" altLang="en-US" sz="2400" dirty="0">
                <a:solidFill>
                  <a:srgbClr val="C00000"/>
                </a:solidFill>
                <a:latin typeface="HGP創英角ｺﾞｼｯｸUB" panose="020B0900000000000000" pitchFamily="50" charset="-128"/>
                <a:ea typeface="HGP創英角ｺﾞｼｯｸUB" panose="020B0900000000000000" pitchFamily="50" charset="-128"/>
              </a:rPr>
              <a:t>（発生前）</a:t>
            </a:r>
            <a:endParaRPr lang="en-US" altLang="ja-JP" sz="2400" dirty="0">
              <a:solidFill>
                <a:srgbClr val="C00000"/>
              </a:solidFill>
              <a:effectLst/>
              <a:latin typeface="HGP創英角ｺﾞｼｯｸUB" panose="020B0900000000000000" pitchFamily="50" charset="-128"/>
              <a:ea typeface="HGP創英角ｺﾞｼｯｸUB" panose="020B0900000000000000" pitchFamily="50" charset="-128"/>
            </a:endParaRPr>
          </a:p>
        </p:txBody>
      </p:sp>
      <p:sp>
        <p:nvSpPr>
          <p:cNvPr id="2" name="Rectangle 3">
            <a:extLst>
              <a:ext uri="{FF2B5EF4-FFF2-40B4-BE49-F238E27FC236}">
                <a16:creationId xmlns:a16="http://schemas.microsoft.com/office/drawing/2014/main" id="{1C6366D3-818F-A2F9-754D-DBF6A73AF33B}"/>
              </a:ext>
            </a:extLst>
          </p:cNvPr>
          <p:cNvSpPr>
            <a:spLocks noChangeArrowheads="1"/>
          </p:cNvSpPr>
          <p:nvPr/>
        </p:nvSpPr>
        <p:spPr bwMode="auto">
          <a:xfrm>
            <a:off x="339556" y="135434"/>
            <a:ext cx="8111107" cy="504825"/>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事故を防ぐためには ３：事故事例の要因</a:t>
            </a:r>
          </a:p>
        </p:txBody>
      </p:sp>
      <p:sp>
        <p:nvSpPr>
          <p:cNvPr id="5" name="角丸四角形 8">
            <a:extLst>
              <a:ext uri="{FF2B5EF4-FFF2-40B4-BE49-F238E27FC236}">
                <a16:creationId xmlns:a16="http://schemas.microsoft.com/office/drawing/2014/main" id="{E7539E83-C935-F934-00F4-E1D54648B8D3}"/>
              </a:ext>
            </a:extLst>
          </p:cNvPr>
          <p:cNvSpPr/>
          <p:nvPr/>
        </p:nvSpPr>
        <p:spPr bwMode="auto">
          <a:xfrm>
            <a:off x="189872" y="974666"/>
            <a:ext cx="3347459" cy="504056"/>
          </a:xfrm>
          <a:prstGeom prst="roundRect">
            <a:avLst>
              <a:gd name="adj" fmla="val 16331"/>
            </a:avLst>
          </a:prstGeom>
          <a:solidFill>
            <a:srgbClr val="DBFFB8"/>
          </a:solidFill>
          <a:ln w="19050" cap="flat" cmpd="sng" algn="ctr">
            <a:solidFill>
              <a:schemeClr val="tx1"/>
            </a:solidFill>
            <a:prstDash val="solid"/>
            <a:round/>
            <a:headEnd type="none" w="sm" len="sm"/>
            <a:tailEnd type="none" w="sm" len="sm"/>
          </a:ln>
          <a:effectLst/>
        </p:spPr>
        <p:txBody>
          <a:bodyPr vert="horz" wrap="square" lIns="91440" tIns="36000" rIns="91440" bIns="360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2400" b="0" i="0" u="none" strike="noStrike" cap="none" normalizeH="0" baseline="0" dirty="0">
                <a:ln>
                  <a:noFill/>
                </a:ln>
                <a:solidFill>
                  <a:srgbClr val="C00000"/>
                </a:solidFill>
                <a:effectLst/>
                <a:latin typeface="HGP創英角ｺﾞｼｯｸUB" panose="020B0900000000000000" pitchFamily="50" charset="-128"/>
                <a:ea typeface="HGP創英角ｺﾞｼｯｸUB" panose="020B0900000000000000" pitchFamily="50" charset="-128"/>
              </a:rPr>
              <a:t>機械や器具に関わること</a:t>
            </a:r>
          </a:p>
        </p:txBody>
      </p:sp>
      <p:sp>
        <p:nvSpPr>
          <p:cNvPr id="17" name="角丸四角形 8">
            <a:extLst>
              <a:ext uri="{FF2B5EF4-FFF2-40B4-BE49-F238E27FC236}">
                <a16:creationId xmlns:a16="http://schemas.microsoft.com/office/drawing/2014/main" id="{0D9E4DC2-B09A-79DF-2BA9-4CC090FB9509}"/>
              </a:ext>
            </a:extLst>
          </p:cNvPr>
          <p:cNvSpPr/>
          <p:nvPr/>
        </p:nvSpPr>
        <p:spPr bwMode="auto">
          <a:xfrm>
            <a:off x="189873" y="5461002"/>
            <a:ext cx="2244856" cy="504056"/>
          </a:xfrm>
          <a:prstGeom prst="roundRect">
            <a:avLst>
              <a:gd name="adj" fmla="val 16331"/>
            </a:avLst>
          </a:prstGeom>
          <a:solidFill>
            <a:srgbClr val="DBFFB8"/>
          </a:solidFill>
          <a:ln w="19050" cap="flat" cmpd="sng" algn="ctr">
            <a:solidFill>
              <a:schemeClr val="tx1"/>
            </a:solidFill>
            <a:prstDash val="solid"/>
            <a:round/>
            <a:headEnd type="none" w="sm" len="sm"/>
            <a:tailEnd type="none" w="sm" len="sm"/>
          </a:ln>
          <a:effectLst/>
        </p:spPr>
        <p:txBody>
          <a:bodyPr vert="horz" wrap="square" lIns="91440" tIns="36000" rIns="91440" bIns="360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2400" b="0" i="0" u="none" strike="noStrike" cap="none" normalizeH="0" baseline="0" dirty="0">
                <a:ln>
                  <a:noFill/>
                </a:ln>
                <a:solidFill>
                  <a:schemeClr val="accent1">
                    <a:lumMod val="50000"/>
                  </a:schemeClr>
                </a:solidFill>
                <a:effectLst/>
                <a:latin typeface="HGP創英角ｺﾞｼｯｸUB" panose="020B0900000000000000" pitchFamily="50" charset="-128"/>
                <a:ea typeface="HGP創英角ｺﾞｼｯｸUB" panose="020B0900000000000000" pitchFamily="50" charset="-128"/>
              </a:rPr>
              <a:t>人に関わること</a:t>
            </a:r>
          </a:p>
        </p:txBody>
      </p:sp>
      <p:sp>
        <p:nvSpPr>
          <p:cNvPr id="19" name="角丸四角形 12">
            <a:extLst>
              <a:ext uri="{FF2B5EF4-FFF2-40B4-BE49-F238E27FC236}">
                <a16:creationId xmlns:a16="http://schemas.microsoft.com/office/drawing/2014/main" id="{CF0489A3-B62B-C574-CB16-85412C911C1F}"/>
              </a:ext>
            </a:extLst>
          </p:cNvPr>
          <p:cNvSpPr/>
          <p:nvPr/>
        </p:nvSpPr>
        <p:spPr bwMode="auto">
          <a:xfrm>
            <a:off x="199607" y="4268349"/>
            <a:ext cx="3337101" cy="504056"/>
          </a:xfrm>
          <a:prstGeom prst="roundRect">
            <a:avLst>
              <a:gd name="adj" fmla="val 13463"/>
            </a:avLst>
          </a:prstGeom>
          <a:solidFill>
            <a:srgbClr val="DBFFB8"/>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2400" b="0" i="0" u="none" strike="noStrike" cap="none" normalizeH="0" baseline="0" dirty="0">
                <a:ln>
                  <a:noFill/>
                </a:ln>
                <a:solidFill>
                  <a:srgbClr val="C00000"/>
                </a:solidFill>
                <a:effectLst/>
                <a:latin typeface="HGP創英角ｺﾞｼｯｸUB" panose="020B0900000000000000" pitchFamily="50" charset="-128"/>
                <a:ea typeface="HGP創英角ｺﾞｼｯｸUB" panose="020B0900000000000000" pitchFamily="50" charset="-128"/>
              </a:rPr>
              <a:t>作業・管理に関わること</a:t>
            </a:r>
          </a:p>
        </p:txBody>
      </p:sp>
      <p:cxnSp>
        <p:nvCxnSpPr>
          <p:cNvPr id="11" name="直線コネクタ 10">
            <a:extLst>
              <a:ext uri="{FF2B5EF4-FFF2-40B4-BE49-F238E27FC236}">
                <a16:creationId xmlns:a16="http://schemas.microsoft.com/office/drawing/2014/main" id="{708A72D5-F206-6CDA-717B-80281A1CD3BA}"/>
              </a:ext>
            </a:extLst>
          </p:cNvPr>
          <p:cNvCxnSpPr/>
          <p:nvPr/>
        </p:nvCxnSpPr>
        <p:spPr>
          <a:xfrm>
            <a:off x="467443" y="738508"/>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8" name="スライド番号プレースホルダー 2">
            <a:extLst>
              <a:ext uri="{FF2B5EF4-FFF2-40B4-BE49-F238E27FC236}">
                <a16:creationId xmlns:a16="http://schemas.microsoft.com/office/drawing/2014/main" id="{AF7740AF-EB45-42CE-283F-A7CE8EF835CA}"/>
              </a:ext>
            </a:extLst>
          </p:cNvPr>
          <p:cNvSpPr>
            <a:spLocks noGrp="1"/>
          </p:cNvSpPr>
          <p:nvPr>
            <p:ph type="sldNum" sz="quarter" idx="12"/>
          </p:nvPr>
        </p:nvSpPr>
        <p:spPr>
          <a:xfrm>
            <a:off x="6961909" y="6408854"/>
            <a:ext cx="1949477" cy="23812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452A23-BFEA-43FD-98FB-69091C0AE9EE}" type="slidenum">
              <a:rPr kumimoji="0"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3262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2"/>
          <p:cNvSpPr>
            <a:spLocks noChangeArrowheads="1"/>
          </p:cNvSpPr>
          <p:nvPr/>
        </p:nvSpPr>
        <p:spPr bwMode="auto">
          <a:xfrm>
            <a:off x="2328863" y="2057400"/>
            <a:ext cx="9144000" cy="0"/>
          </a:xfrm>
          <a:prstGeom prst="rect">
            <a:avLst/>
          </a:prstGeom>
          <a:noFill/>
          <a:ln w="12700">
            <a:noFill/>
            <a:miter lim="800000"/>
            <a:headEnd type="none" w="sm" len="sm"/>
            <a:tailEnd type="none" w="sm" len="sm"/>
          </a:ln>
          <a:effectLst/>
        </p:spPr>
        <p:txBody>
          <a:bodyPr>
            <a:spAutoFit/>
          </a:bodyPr>
          <a:lstStyle/>
          <a:p>
            <a:endParaRPr lang="ja-JP" altLang="en-US"/>
          </a:p>
        </p:txBody>
      </p:sp>
      <p:sp>
        <p:nvSpPr>
          <p:cNvPr id="10" name="Rectangle 9"/>
          <p:cNvSpPr>
            <a:spLocks noChangeArrowheads="1"/>
          </p:cNvSpPr>
          <p:nvPr/>
        </p:nvSpPr>
        <p:spPr bwMode="auto">
          <a:xfrm>
            <a:off x="251520" y="1478722"/>
            <a:ext cx="8784976" cy="461665"/>
          </a:xfrm>
          <a:prstGeom prst="rect">
            <a:avLst/>
          </a:prstGeom>
          <a:noFill/>
          <a:ln w="12700">
            <a:noFill/>
            <a:miter lim="800000"/>
            <a:headEnd type="none" w="sm" len="sm"/>
            <a:tailEnd type="none" w="sm" len="sm"/>
          </a:ln>
          <a:effectLst/>
        </p:spPr>
        <p:txBody>
          <a:bodyPr wrap="square" lIns="0" rIns="0">
            <a:spAutoFit/>
          </a:bodyPr>
          <a:lstStyle/>
          <a:p>
            <a:r>
              <a:rPr lang="ja-JP" altLang="en-US" sz="2400" dirty="0">
                <a:effectLst/>
                <a:latin typeface="HGP創英角ｺﾞｼｯｸUB" panose="020B0900000000000000" pitchFamily="50" charset="-128"/>
                <a:ea typeface="HGP創英角ｺﾞｼｯｸUB" panose="020B0900000000000000" pitchFamily="50" charset="-128"/>
              </a:rPr>
              <a:t>　・</a:t>
            </a:r>
            <a:r>
              <a:rPr kumimoji="1" lang="ja-JP" altLang="en-US" sz="2400" dirty="0">
                <a:solidFill>
                  <a:sysClr val="windowText" lastClr="000000"/>
                </a:solidFill>
                <a:latin typeface="HGP創英角ｺﾞｼｯｸUB" panose="020B0900000000000000" pitchFamily="50" charset="-128"/>
                <a:ea typeface="HGP創英角ｺﾞｼｯｸUB" panose="020B0900000000000000" pitchFamily="50" charset="-128"/>
              </a:rPr>
              <a:t>安全フレームを立てて、シートベルトを締めていれば助かったはず</a:t>
            </a:r>
            <a:endParaRPr lang="en-US" altLang="ja-JP" sz="2400" dirty="0">
              <a:solidFill>
                <a:srgbClr val="009900"/>
              </a:solidFill>
              <a:latin typeface="HGP創英角ｺﾞｼｯｸUB" panose="020B0900000000000000" pitchFamily="50" charset="-128"/>
              <a:ea typeface="HGP創英角ｺﾞｼｯｸUB" panose="020B0900000000000000" pitchFamily="50" charset="-128"/>
            </a:endParaRPr>
          </a:p>
        </p:txBody>
      </p:sp>
      <p:sp>
        <p:nvSpPr>
          <p:cNvPr id="14" name="Rectangle 9"/>
          <p:cNvSpPr>
            <a:spLocks noChangeArrowheads="1"/>
          </p:cNvSpPr>
          <p:nvPr/>
        </p:nvSpPr>
        <p:spPr bwMode="auto">
          <a:xfrm>
            <a:off x="179512" y="2514017"/>
            <a:ext cx="8784976" cy="1277273"/>
          </a:xfrm>
          <a:prstGeom prst="rect">
            <a:avLst/>
          </a:prstGeom>
          <a:noFill/>
          <a:ln w="12700">
            <a:noFill/>
            <a:miter lim="800000"/>
            <a:headEnd type="none" w="sm" len="sm"/>
            <a:tailEnd type="none" w="sm" len="sm"/>
          </a:ln>
          <a:effectLst/>
        </p:spPr>
        <p:txBody>
          <a:bodyPr wrap="square">
            <a:spAutoFit/>
          </a:bodyPr>
          <a:lstStyle/>
          <a:p>
            <a:pPr>
              <a:spcBef>
                <a:spcPts val="600"/>
              </a:spcBef>
              <a:buSzPct val="70000"/>
            </a:pPr>
            <a:r>
              <a:rPr lang="ja-JP" altLang="en-US" sz="2400" dirty="0">
                <a:effectLst/>
                <a:latin typeface="HGP創英角ｺﾞｼｯｸUB" panose="020B0900000000000000" pitchFamily="50" charset="-128"/>
                <a:ea typeface="HGP創英角ｺﾞｼｯｸUB" panose="020B0900000000000000" pitchFamily="50" charset="-128"/>
              </a:rPr>
              <a:t>　・一見、何の危険もないように見慣れた風景でも、トラクターが転倒</a:t>
            </a:r>
            <a:endParaRPr lang="en-US" altLang="ja-JP" sz="2400" dirty="0">
              <a:effectLst/>
              <a:latin typeface="HGP創英角ｺﾞｼｯｸUB" panose="020B0900000000000000" pitchFamily="50" charset="-128"/>
              <a:ea typeface="HGP創英角ｺﾞｼｯｸUB" panose="020B0900000000000000" pitchFamily="50" charset="-128"/>
            </a:endParaRPr>
          </a:p>
          <a:p>
            <a:pPr>
              <a:buSzPct val="70000"/>
            </a:pPr>
            <a:r>
              <a:rPr lang="ja-JP" altLang="en-US" sz="2400" dirty="0">
                <a:effectLst/>
                <a:latin typeface="HGP創英角ｺﾞｼｯｸUB" panose="020B0900000000000000" pitchFamily="50" charset="-128"/>
                <a:ea typeface="HGP創英角ｺﾞｼｯｸUB" panose="020B0900000000000000" pitchFamily="50" charset="-128"/>
              </a:rPr>
              <a:t>　</a:t>
            </a:r>
            <a:r>
              <a:rPr lang="ja-JP" altLang="en-US" sz="2400" dirty="0">
                <a:latin typeface="HGP創英角ｺﾞｼｯｸUB" panose="020B0900000000000000" pitchFamily="50" charset="-128"/>
                <a:ea typeface="HGP創英角ｺﾞｼｯｸUB" panose="020B0900000000000000" pitchFamily="50" charset="-128"/>
              </a:rPr>
              <a:t>　するには十分な危険が潜んでいることに気づく（気づいてもらう）　</a:t>
            </a:r>
            <a:endParaRPr lang="en-US" altLang="ja-JP" sz="2400" dirty="0">
              <a:effectLst/>
              <a:latin typeface="HGP創英角ｺﾞｼｯｸUB" panose="020B0900000000000000" pitchFamily="50" charset="-128"/>
              <a:ea typeface="HGP創英角ｺﾞｼｯｸUB" panose="020B0900000000000000" pitchFamily="50" charset="-128"/>
            </a:endParaRPr>
          </a:p>
          <a:p>
            <a:pPr>
              <a:spcBef>
                <a:spcPts val="600"/>
              </a:spcBef>
              <a:buSzPct val="70000"/>
            </a:pPr>
            <a:r>
              <a:rPr lang="ja-JP" altLang="en-US" sz="2400" dirty="0">
                <a:latin typeface="HGP創英角ｺﾞｼｯｸUB" panose="020B0900000000000000" pitchFamily="50" charset="-128"/>
                <a:ea typeface="HGP創英角ｺﾞｼｯｸUB" panose="020B0900000000000000" pitchFamily="50" charset="-128"/>
              </a:rPr>
              <a:t>　・路肩に等間隔に竿などを立てる</a:t>
            </a:r>
            <a:endParaRPr lang="en-US" altLang="ja-JP" sz="2400" dirty="0">
              <a:effectLst/>
              <a:latin typeface="HGP創英角ｺﾞｼｯｸUB" panose="020B0900000000000000" pitchFamily="50" charset="-128"/>
              <a:ea typeface="HGP創英角ｺﾞｼｯｸUB" panose="020B0900000000000000" pitchFamily="50" charset="-128"/>
            </a:endParaRPr>
          </a:p>
        </p:txBody>
      </p:sp>
      <p:sp>
        <p:nvSpPr>
          <p:cNvPr id="12" name="Rectangle 9">
            <a:extLst>
              <a:ext uri="{FF2B5EF4-FFF2-40B4-BE49-F238E27FC236}">
                <a16:creationId xmlns:a16="http://schemas.microsoft.com/office/drawing/2014/main" id="{BFD8AB1B-5EE2-4007-A80C-71078BA1E7BA}"/>
              </a:ext>
            </a:extLst>
          </p:cNvPr>
          <p:cNvSpPr>
            <a:spLocks noChangeArrowheads="1"/>
          </p:cNvSpPr>
          <p:nvPr/>
        </p:nvSpPr>
        <p:spPr bwMode="auto">
          <a:xfrm>
            <a:off x="209338" y="5909634"/>
            <a:ext cx="7949924" cy="461665"/>
          </a:xfrm>
          <a:prstGeom prst="rect">
            <a:avLst/>
          </a:prstGeom>
          <a:noFill/>
          <a:ln w="12700">
            <a:noFill/>
            <a:miter lim="800000"/>
            <a:headEnd type="none" w="sm" len="sm"/>
            <a:tailEnd type="none" w="sm" len="sm"/>
          </a:ln>
          <a:effectLst/>
        </p:spPr>
        <p:txBody>
          <a:bodyPr wrap="square">
            <a:spAutoFit/>
          </a:bodyPr>
          <a:lstStyle/>
          <a:p>
            <a:pPr>
              <a:spcBef>
                <a:spcPts val="600"/>
              </a:spcBef>
              <a:buSzPct val="70000"/>
            </a:pPr>
            <a:r>
              <a:rPr lang="ja-JP" altLang="en-US" sz="2400" dirty="0">
                <a:effectLst/>
                <a:latin typeface="HGP創英角ｺﾞｼｯｸUB" panose="020B0900000000000000" pitchFamily="50" charset="-128"/>
                <a:ea typeface="HGP創英角ｺﾞｼｯｸUB" panose="020B0900000000000000" pitchFamily="50" charset="-128"/>
              </a:rPr>
              <a:t>　・低速でも死亡事故は起きる、よそ見や「ながら運転」は厳禁</a:t>
            </a:r>
            <a:endParaRPr lang="en-US" altLang="ja-JP" sz="2400" dirty="0">
              <a:solidFill>
                <a:srgbClr val="0000FF"/>
              </a:solidFill>
              <a:latin typeface="HGP創英角ｺﾞｼｯｸUB" panose="020B0900000000000000" pitchFamily="50" charset="-128"/>
              <a:ea typeface="HGP創英角ｺﾞｼｯｸUB" panose="020B0900000000000000" pitchFamily="50" charset="-128"/>
            </a:endParaRPr>
          </a:p>
        </p:txBody>
      </p:sp>
      <p:sp>
        <p:nvSpPr>
          <p:cNvPr id="16" name="Rectangle 9">
            <a:extLst>
              <a:ext uri="{FF2B5EF4-FFF2-40B4-BE49-F238E27FC236}">
                <a16:creationId xmlns:a16="http://schemas.microsoft.com/office/drawing/2014/main" id="{B597D53B-985B-4CD1-965A-23378F7186E5}"/>
              </a:ext>
            </a:extLst>
          </p:cNvPr>
          <p:cNvSpPr>
            <a:spLocks noChangeArrowheads="1"/>
          </p:cNvSpPr>
          <p:nvPr/>
        </p:nvSpPr>
        <p:spPr bwMode="auto">
          <a:xfrm>
            <a:off x="198980" y="4454422"/>
            <a:ext cx="8784976" cy="830997"/>
          </a:xfrm>
          <a:prstGeom prst="rect">
            <a:avLst/>
          </a:prstGeom>
          <a:noFill/>
          <a:ln w="12700">
            <a:noFill/>
            <a:miter lim="800000"/>
            <a:headEnd type="none" w="sm" len="sm"/>
            <a:tailEnd type="none" w="sm" len="sm"/>
          </a:ln>
          <a:effectLst/>
        </p:spPr>
        <p:txBody>
          <a:bodyPr wrap="square" rIns="0">
            <a:spAutoFit/>
          </a:bodyPr>
          <a:lstStyle/>
          <a:p>
            <a:pPr>
              <a:spcBef>
                <a:spcPts val="600"/>
              </a:spcBef>
              <a:buSzPct val="70000"/>
            </a:pPr>
            <a:r>
              <a:rPr lang="ja-JP" altLang="en-US" sz="2400" dirty="0">
                <a:effectLst/>
                <a:latin typeface="HGP創英角ｺﾞｼｯｸUB" panose="020B0900000000000000" pitchFamily="50" charset="-128"/>
                <a:ea typeface="HGP創英角ｺﾞｼｯｸUB" panose="020B0900000000000000" pitchFamily="50" charset="-128"/>
              </a:rPr>
              <a:t>　・安全キャブ・フレーム、シートベルトの重要性を周囲から積極的に</a:t>
            </a:r>
            <a:endParaRPr lang="en-US" altLang="ja-JP" sz="2400" dirty="0">
              <a:effectLst/>
              <a:latin typeface="HGP創英角ｺﾞｼｯｸUB" panose="020B0900000000000000" pitchFamily="50" charset="-128"/>
              <a:ea typeface="HGP創英角ｺﾞｼｯｸUB" panose="020B0900000000000000" pitchFamily="50" charset="-128"/>
            </a:endParaRPr>
          </a:p>
          <a:p>
            <a:pPr>
              <a:buSzPct val="70000"/>
            </a:pPr>
            <a:r>
              <a:rPr lang="ja-JP" altLang="en-US" sz="2400" dirty="0">
                <a:effectLst/>
                <a:latin typeface="HGP創英角ｺﾞｼｯｸUB" panose="020B0900000000000000" pitchFamily="50" charset="-128"/>
                <a:ea typeface="HGP創英角ｺﾞｼｯｸUB" panose="020B0900000000000000" pitchFamily="50" charset="-128"/>
              </a:rPr>
              <a:t>　　呼びかける</a:t>
            </a:r>
            <a:endParaRPr lang="en-US" altLang="ja-JP" sz="2400" dirty="0">
              <a:effectLst/>
              <a:latin typeface="HGP創英角ｺﾞｼｯｸUB" panose="020B0900000000000000" pitchFamily="50" charset="-128"/>
              <a:ea typeface="HGP創英角ｺﾞｼｯｸUB" panose="020B0900000000000000" pitchFamily="50" charset="-128"/>
            </a:endParaRPr>
          </a:p>
        </p:txBody>
      </p:sp>
      <p:sp>
        <p:nvSpPr>
          <p:cNvPr id="2" name="Rectangle 3">
            <a:extLst>
              <a:ext uri="{FF2B5EF4-FFF2-40B4-BE49-F238E27FC236}">
                <a16:creationId xmlns:a16="http://schemas.microsoft.com/office/drawing/2014/main" id="{68CD0B93-6389-33AB-F65E-6B17C926794D}"/>
              </a:ext>
            </a:extLst>
          </p:cNvPr>
          <p:cNvSpPr>
            <a:spLocks noChangeArrowheads="1"/>
          </p:cNvSpPr>
          <p:nvPr/>
        </p:nvSpPr>
        <p:spPr bwMode="auto">
          <a:xfrm>
            <a:off x="179512" y="136925"/>
            <a:ext cx="8804444" cy="504825"/>
          </a:xfrm>
          <a:prstGeom prst="rect">
            <a:avLst/>
          </a:prstGeom>
          <a:noFill/>
          <a:ln w="9525">
            <a:noFill/>
            <a:miter lim="800000"/>
            <a:headEnd/>
            <a:tailEnd/>
          </a:ln>
        </p:spPr>
        <p:txBody>
          <a:bodyPr anchor="ctr"/>
          <a:lstStyle/>
          <a:p>
            <a:pPr algn="ctr">
              <a:defRPr/>
            </a:pP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事故を防ぐためには ４：</a:t>
            </a:r>
            <a:r>
              <a:rPr kumimoji="1" lang="ja-JP" altLang="en-US" sz="3200" b="0" i="0" u="none" strike="noStrike" kern="1200" cap="none" spc="0" normalizeH="0" baseline="0" noProof="0" dirty="0">
                <a:ln>
                  <a:noFill/>
                </a:ln>
                <a:solidFill>
                  <a:schemeClr val="accent1">
                    <a:lumMod val="50000"/>
                  </a:schemeClr>
                </a:solidFill>
                <a:uLnTx/>
                <a:uFillTx/>
                <a:latin typeface="HGP創英角ｺﾞｼｯｸUB" panose="020B0900000000000000" pitchFamily="50" charset="-128"/>
                <a:ea typeface="HGP創英角ｺﾞｼｯｸUB" panose="020B0900000000000000" pitchFamily="50" charset="-128"/>
                <a:cs typeface="+mj-cs"/>
              </a:rPr>
              <a:t>要因から導き出された対策</a:t>
            </a:r>
            <a:endPar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endParaRPr>
          </a:p>
        </p:txBody>
      </p:sp>
      <p:sp>
        <p:nvSpPr>
          <p:cNvPr id="3" name="角丸四角形 8">
            <a:extLst>
              <a:ext uri="{FF2B5EF4-FFF2-40B4-BE49-F238E27FC236}">
                <a16:creationId xmlns:a16="http://schemas.microsoft.com/office/drawing/2014/main" id="{37058581-E595-5F85-C5AF-BAA7378CBC91}"/>
              </a:ext>
            </a:extLst>
          </p:cNvPr>
          <p:cNvSpPr/>
          <p:nvPr/>
        </p:nvSpPr>
        <p:spPr bwMode="auto">
          <a:xfrm>
            <a:off x="189872" y="974666"/>
            <a:ext cx="3347459" cy="504056"/>
          </a:xfrm>
          <a:prstGeom prst="roundRect">
            <a:avLst>
              <a:gd name="adj" fmla="val 16331"/>
            </a:avLst>
          </a:prstGeom>
          <a:solidFill>
            <a:srgbClr val="DBFFB8"/>
          </a:solidFill>
          <a:ln w="19050" cap="flat" cmpd="sng" algn="ctr">
            <a:solidFill>
              <a:schemeClr val="tx1"/>
            </a:solidFill>
            <a:prstDash val="solid"/>
            <a:round/>
            <a:headEnd type="none" w="sm" len="sm"/>
            <a:tailEnd type="none" w="sm" len="sm"/>
          </a:ln>
          <a:effectLst/>
        </p:spPr>
        <p:txBody>
          <a:bodyPr vert="horz" wrap="square" lIns="91440" tIns="36000" rIns="91440" bIns="360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2400" b="0" i="0" u="none" strike="noStrike" cap="none" normalizeH="0" baseline="0" dirty="0">
                <a:ln>
                  <a:noFill/>
                </a:ln>
                <a:solidFill>
                  <a:srgbClr val="C00000"/>
                </a:solidFill>
                <a:effectLst/>
                <a:latin typeface="HGP創英角ｺﾞｼｯｸUB" panose="020B0900000000000000" pitchFamily="50" charset="-128"/>
                <a:ea typeface="HGP創英角ｺﾞｼｯｸUB" panose="020B0900000000000000" pitchFamily="50" charset="-128"/>
              </a:rPr>
              <a:t>機械や器具に関わること</a:t>
            </a:r>
          </a:p>
        </p:txBody>
      </p:sp>
      <p:sp>
        <p:nvSpPr>
          <p:cNvPr id="7" name="角丸四角形 8">
            <a:extLst>
              <a:ext uri="{FF2B5EF4-FFF2-40B4-BE49-F238E27FC236}">
                <a16:creationId xmlns:a16="http://schemas.microsoft.com/office/drawing/2014/main" id="{3618CA04-EF4C-4507-B8FC-B143A11AAA60}"/>
              </a:ext>
            </a:extLst>
          </p:cNvPr>
          <p:cNvSpPr/>
          <p:nvPr/>
        </p:nvSpPr>
        <p:spPr bwMode="auto">
          <a:xfrm>
            <a:off x="219695" y="5379278"/>
            <a:ext cx="2242151" cy="504056"/>
          </a:xfrm>
          <a:prstGeom prst="roundRect">
            <a:avLst>
              <a:gd name="adj" fmla="val 16331"/>
            </a:avLst>
          </a:prstGeom>
          <a:solidFill>
            <a:srgbClr val="DBFFB8"/>
          </a:solidFill>
          <a:ln w="19050" cap="flat" cmpd="sng" algn="ctr">
            <a:solidFill>
              <a:schemeClr val="tx1"/>
            </a:solidFill>
            <a:prstDash val="solid"/>
            <a:round/>
            <a:headEnd type="none" w="sm" len="sm"/>
            <a:tailEnd type="none" w="sm" len="sm"/>
          </a:ln>
          <a:effectLst/>
        </p:spPr>
        <p:txBody>
          <a:bodyPr vert="horz" wrap="square" lIns="91440" tIns="36000" rIns="91440" bIns="360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2400" b="0" i="0" u="none" strike="noStrike" cap="none" normalizeH="0" baseline="0" dirty="0">
                <a:ln>
                  <a:noFill/>
                </a:ln>
                <a:solidFill>
                  <a:schemeClr val="accent1">
                    <a:lumMod val="50000"/>
                  </a:schemeClr>
                </a:solidFill>
                <a:effectLst/>
                <a:latin typeface="HGP創英角ｺﾞｼｯｸUB" panose="020B0900000000000000" pitchFamily="50" charset="-128"/>
                <a:ea typeface="HGP創英角ｺﾞｼｯｸUB" panose="020B0900000000000000" pitchFamily="50" charset="-128"/>
              </a:rPr>
              <a:t>人に関わること</a:t>
            </a:r>
          </a:p>
        </p:txBody>
      </p:sp>
      <p:sp>
        <p:nvSpPr>
          <p:cNvPr id="15" name="角丸四角形 12">
            <a:extLst>
              <a:ext uri="{FF2B5EF4-FFF2-40B4-BE49-F238E27FC236}">
                <a16:creationId xmlns:a16="http://schemas.microsoft.com/office/drawing/2014/main" id="{90F81F3F-0981-2881-4D93-3627D6F8F004}"/>
              </a:ext>
            </a:extLst>
          </p:cNvPr>
          <p:cNvSpPr/>
          <p:nvPr/>
        </p:nvSpPr>
        <p:spPr bwMode="auto">
          <a:xfrm>
            <a:off x="209338" y="3950366"/>
            <a:ext cx="3327993" cy="504056"/>
          </a:xfrm>
          <a:prstGeom prst="roundRect">
            <a:avLst>
              <a:gd name="adj" fmla="val 13463"/>
            </a:avLst>
          </a:prstGeom>
          <a:solidFill>
            <a:srgbClr val="DBFFB8"/>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2400" b="0" i="0" u="none" strike="noStrike" cap="none" normalizeH="0" baseline="0" dirty="0">
                <a:ln>
                  <a:noFill/>
                </a:ln>
                <a:solidFill>
                  <a:srgbClr val="C00000"/>
                </a:solidFill>
                <a:effectLst/>
                <a:latin typeface="HGP創英角ｺﾞｼｯｸUB" panose="020B0900000000000000" pitchFamily="50" charset="-128"/>
                <a:ea typeface="HGP創英角ｺﾞｼｯｸUB" panose="020B0900000000000000" pitchFamily="50" charset="-128"/>
              </a:rPr>
              <a:t>作業・管理に関わること</a:t>
            </a:r>
          </a:p>
        </p:txBody>
      </p:sp>
      <p:sp>
        <p:nvSpPr>
          <p:cNvPr id="17" name="角丸四角形 8">
            <a:extLst>
              <a:ext uri="{FF2B5EF4-FFF2-40B4-BE49-F238E27FC236}">
                <a16:creationId xmlns:a16="http://schemas.microsoft.com/office/drawing/2014/main" id="{05FDAFAA-DC91-03C7-1967-FB27B7C5EDA5}"/>
              </a:ext>
            </a:extLst>
          </p:cNvPr>
          <p:cNvSpPr/>
          <p:nvPr/>
        </p:nvSpPr>
        <p:spPr bwMode="auto">
          <a:xfrm>
            <a:off x="179512" y="2029470"/>
            <a:ext cx="3960409" cy="504056"/>
          </a:xfrm>
          <a:prstGeom prst="roundRect">
            <a:avLst>
              <a:gd name="adj" fmla="val 16331"/>
            </a:avLst>
          </a:prstGeom>
          <a:solidFill>
            <a:srgbClr val="DBFFB8"/>
          </a:solidFill>
          <a:ln w="19050" cap="flat" cmpd="sng" algn="ctr">
            <a:solidFill>
              <a:schemeClr val="tx1"/>
            </a:solidFill>
            <a:prstDash val="solid"/>
            <a:round/>
            <a:headEnd type="none" w="sm" len="sm"/>
            <a:tailEnd type="none" w="sm" len="sm"/>
          </a:ln>
          <a:effectLst/>
        </p:spPr>
        <p:txBody>
          <a:bodyPr vert="horz" wrap="square" lIns="91440" tIns="36000" rIns="91440" bIns="360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2400" b="0" i="0" u="none" strike="noStrike" cap="none" normalizeH="0" baseline="0">
                <a:ln>
                  <a:noFill/>
                </a:ln>
                <a:solidFill>
                  <a:srgbClr val="C00000"/>
                </a:solidFill>
                <a:effectLst/>
                <a:latin typeface="HGP創英角ｺﾞｼｯｸUB" panose="020B0900000000000000" pitchFamily="50" charset="-128"/>
                <a:ea typeface="HGP創英角ｺﾞｼｯｸUB" panose="020B0900000000000000" pitchFamily="50" charset="-128"/>
              </a:rPr>
              <a:t>事故現場の環境に関わること</a:t>
            </a:r>
            <a:endParaRPr kumimoji="1" lang="ja-JP" altLang="en-US" sz="2400" b="0" i="0" u="none" strike="noStrike" cap="none" normalizeH="0" baseline="0" dirty="0">
              <a:ln>
                <a:noFill/>
              </a:ln>
              <a:solidFill>
                <a:srgbClr val="C00000"/>
              </a:solidFill>
              <a:effectLst/>
              <a:latin typeface="HGP創英角ｺﾞｼｯｸUB" panose="020B0900000000000000" pitchFamily="50" charset="-128"/>
              <a:ea typeface="HGP創英角ｺﾞｼｯｸUB" panose="020B0900000000000000" pitchFamily="50" charset="-128"/>
            </a:endParaRPr>
          </a:p>
        </p:txBody>
      </p:sp>
      <p:cxnSp>
        <p:nvCxnSpPr>
          <p:cNvPr id="4" name="直線コネクタ 3">
            <a:extLst>
              <a:ext uri="{FF2B5EF4-FFF2-40B4-BE49-F238E27FC236}">
                <a16:creationId xmlns:a16="http://schemas.microsoft.com/office/drawing/2014/main" id="{F29F303F-04D5-6C6D-6BC6-D87ABCF81E6E}"/>
              </a:ext>
            </a:extLst>
          </p:cNvPr>
          <p:cNvCxnSpPr/>
          <p:nvPr/>
        </p:nvCxnSpPr>
        <p:spPr>
          <a:xfrm>
            <a:off x="467443" y="738508"/>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2">
            <a:extLst>
              <a:ext uri="{FF2B5EF4-FFF2-40B4-BE49-F238E27FC236}">
                <a16:creationId xmlns:a16="http://schemas.microsoft.com/office/drawing/2014/main" id="{E29D7C59-F9A7-B9B6-B58F-183A778D7DAD}"/>
              </a:ext>
            </a:extLst>
          </p:cNvPr>
          <p:cNvSpPr>
            <a:spLocks noGrp="1"/>
          </p:cNvSpPr>
          <p:nvPr>
            <p:ph type="sldNum" sz="quarter" idx="12"/>
          </p:nvPr>
        </p:nvSpPr>
        <p:spPr>
          <a:xfrm>
            <a:off x="6961909" y="6408854"/>
            <a:ext cx="1949477" cy="23812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452A23-BFEA-43FD-98FB-69091C0AE9EE}" type="slidenum">
              <a:rPr kumimoji="0"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8457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P spid="16" grpId="0"/>
      <p:bldP spid="7" grpId="0" animBg="1"/>
      <p:bldP spid="15"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3ACB5D52-A4F6-441E-BC50-F630AC1D0630}"/>
              </a:ext>
            </a:extLst>
          </p:cNvPr>
          <p:cNvCxnSpPr/>
          <p:nvPr/>
        </p:nvCxnSpPr>
        <p:spPr>
          <a:xfrm>
            <a:off x="394636" y="1140490"/>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8" name="スライド番号プレースホルダー 2">
            <a:extLst>
              <a:ext uri="{FF2B5EF4-FFF2-40B4-BE49-F238E27FC236}">
                <a16:creationId xmlns:a16="http://schemas.microsoft.com/office/drawing/2014/main" id="{1DAABCC2-59FA-4A4C-B30C-1ED7CE2E2951}"/>
              </a:ext>
            </a:extLst>
          </p:cNvPr>
          <p:cNvSpPr>
            <a:spLocks noGrp="1"/>
          </p:cNvSpPr>
          <p:nvPr>
            <p:ph type="sldNum" sz="quarter" idx="12"/>
          </p:nvPr>
        </p:nvSpPr>
        <p:spPr>
          <a:xfrm>
            <a:off x="6998183" y="6428822"/>
            <a:ext cx="1949477" cy="23812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452A23-BFEA-43FD-98FB-69091C0AE9EE}" type="slidenum">
              <a:rPr kumimoji="0"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pic>
        <p:nvPicPr>
          <p:cNvPr id="3" name="図 2">
            <a:extLst>
              <a:ext uri="{FF2B5EF4-FFF2-40B4-BE49-F238E27FC236}">
                <a16:creationId xmlns:a16="http://schemas.microsoft.com/office/drawing/2014/main" id="{C4D14713-6A03-4925-A1B9-32C47FCEADF4}"/>
              </a:ext>
            </a:extLst>
          </p:cNvPr>
          <p:cNvPicPr>
            <a:picLocks noChangeAspect="1"/>
          </p:cNvPicPr>
          <p:nvPr/>
        </p:nvPicPr>
        <p:blipFill>
          <a:blip r:embed="rId3"/>
          <a:stretch>
            <a:fillRect/>
          </a:stretch>
        </p:blipFill>
        <p:spPr>
          <a:xfrm>
            <a:off x="745437" y="2740042"/>
            <a:ext cx="3213116" cy="2104593"/>
          </a:xfrm>
          <a:prstGeom prst="rect">
            <a:avLst/>
          </a:prstGeom>
        </p:spPr>
      </p:pic>
      <p:pic>
        <p:nvPicPr>
          <p:cNvPr id="11" name="Picture 2">
            <a:extLst>
              <a:ext uri="{FF2B5EF4-FFF2-40B4-BE49-F238E27FC236}">
                <a16:creationId xmlns:a16="http://schemas.microsoft.com/office/drawing/2014/main" id="{309A1A30-3F04-4EE6-AD46-AA79087349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503" y="2430891"/>
            <a:ext cx="1056467" cy="85742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図 6">
            <a:extLst>
              <a:ext uri="{FF2B5EF4-FFF2-40B4-BE49-F238E27FC236}">
                <a16:creationId xmlns:a16="http://schemas.microsoft.com/office/drawing/2014/main" id="{EBDCA3F5-1971-74F0-BC94-6594278251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556" y="4920084"/>
            <a:ext cx="2233197" cy="1723873"/>
          </a:xfrm>
          <a:prstGeom prst="rect">
            <a:avLst/>
          </a:prstGeom>
          <a:ln>
            <a:noFill/>
          </a:ln>
          <a:effectLst>
            <a:softEdge rad="112500"/>
          </a:effectLst>
        </p:spPr>
      </p:pic>
      <p:pic>
        <p:nvPicPr>
          <p:cNvPr id="9" name="図 8">
            <a:extLst>
              <a:ext uri="{FF2B5EF4-FFF2-40B4-BE49-F238E27FC236}">
                <a16:creationId xmlns:a16="http://schemas.microsoft.com/office/drawing/2014/main" id="{DA061252-F235-763A-898D-AE327516F1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4557" y="5116266"/>
            <a:ext cx="2170259" cy="1527691"/>
          </a:xfrm>
          <a:prstGeom prst="rect">
            <a:avLst/>
          </a:prstGeom>
          <a:ln>
            <a:noFill/>
          </a:ln>
          <a:effectLst>
            <a:softEdge rad="112500"/>
          </a:effectLst>
        </p:spPr>
      </p:pic>
      <p:sp>
        <p:nvSpPr>
          <p:cNvPr id="15" name="円: 塗りつぶしなし 14">
            <a:extLst>
              <a:ext uri="{FF2B5EF4-FFF2-40B4-BE49-F238E27FC236}">
                <a16:creationId xmlns:a16="http://schemas.microsoft.com/office/drawing/2014/main" id="{39DE1DB2-8EDA-7D67-516F-0BE6BC40387E}"/>
              </a:ext>
            </a:extLst>
          </p:cNvPr>
          <p:cNvSpPr/>
          <p:nvPr/>
        </p:nvSpPr>
        <p:spPr>
          <a:xfrm>
            <a:off x="3062940" y="2323741"/>
            <a:ext cx="879618" cy="832602"/>
          </a:xfrm>
          <a:prstGeom prst="donut">
            <a:avLst>
              <a:gd name="adj" fmla="val 14999"/>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6" name="十字形 15">
            <a:extLst>
              <a:ext uri="{FF2B5EF4-FFF2-40B4-BE49-F238E27FC236}">
                <a16:creationId xmlns:a16="http://schemas.microsoft.com/office/drawing/2014/main" id="{681CF946-27BB-4745-E6B9-643192DC5F7D}"/>
              </a:ext>
            </a:extLst>
          </p:cNvPr>
          <p:cNvSpPr/>
          <p:nvPr/>
        </p:nvSpPr>
        <p:spPr>
          <a:xfrm rot="18861984">
            <a:off x="3586612" y="5402710"/>
            <a:ext cx="869231" cy="888909"/>
          </a:xfrm>
          <a:prstGeom prst="plus">
            <a:avLst>
              <a:gd name="adj" fmla="val 4254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十字形 16">
            <a:extLst>
              <a:ext uri="{FF2B5EF4-FFF2-40B4-BE49-F238E27FC236}">
                <a16:creationId xmlns:a16="http://schemas.microsoft.com/office/drawing/2014/main" id="{1D055B3E-1FCE-98E3-950A-FE50CE6EBB59}"/>
              </a:ext>
            </a:extLst>
          </p:cNvPr>
          <p:cNvSpPr/>
          <p:nvPr/>
        </p:nvSpPr>
        <p:spPr>
          <a:xfrm rot="18861984">
            <a:off x="7491836" y="5453181"/>
            <a:ext cx="869231" cy="888909"/>
          </a:xfrm>
          <a:prstGeom prst="plus">
            <a:avLst>
              <a:gd name="adj" fmla="val 4254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0" name="図 19">
            <a:extLst>
              <a:ext uri="{FF2B5EF4-FFF2-40B4-BE49-F238E27FC236}">
                <a16:creationId xmlns:a16="http://schemas.microsoft.com/office/drawing/2014/main" id="{5D3FF4E9-A5FA-36DC-203D-137671ED6308}"/>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V="1">
            <a:off x="6638949" y="5544870"/>
            <a:ext cx="665867" cy="116984"/>
          </a:xfrm>
          <a:prstGeom prst="rect">
            <a:avLst/>
          </a:prstGeom>
        </p:spPr>
      </p:pic>
      <p:sp>
        <p:nvSpPr>
          <p:cNvPr id="21" name="テキスト ボックス 20">
            <a:extLst>
              <a:ext uri="{FF2B5EF4-FFF2-40B4-BE49-F238E27FC236}">
                <a16:creationId xmlns:a16="http://schemas.microsoft.com/office/drawing/2014/main" id="{13E6A7DC-B462-A63B-6D4F-399FD983CDE1}"/>
              </a:ext>
            </a:extLst>
          </p:cNvPr>
          <p:cNvSpPr txBox="1"/>
          <p:nvPr/>
        </p:nvSpPr>
        <p:spPr>
          <a:xfrm>
            <a:off x="4081376" y="2196593"/>
            <a:ext cx="4540110" cy="13978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  </a:t>
            </a:r>
            <a:r>
              <a:rPr kumimoji="1" lang="ja-JP" altLang="en-US" sz="2200" b="0" i="0" u="none" strike="noStrike" kern="1200" cap="none" spc="0"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rPr>
              <a:t>シートベルト</a:t>
            </a:r>
            <a:r>
              <a:rPr kumimoji="1" lang="ja-JP" altLang="en-US" sz="2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をしていれば、転倒して</a:t>
            </a:r>
            <a:endParaRPr kumimoji="1" lang="en-US" altLang="ja-JP" sz="2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l" defTabSz="457200" rtl="0" eaLnBrk="1" fontAlgn="auto" latinLnBrk="0" hangingPunct="1">
              <a:lnSpc>
                <a:spcPts val="2100"/>
              </a:lnSpc>
              <a:spcBef>
                <a:spcPts val="600"/>
              </a:spcBef>
              <a:spcAft>
                <a:spcPts val="0"/>
              </a:spcAft>
              <a:buClrTx/>
              <a:buSzTx/>
              <a:buFontTx/>
              <a:buNone/>
              <a:tabLst/>
              <a:defRPr/>
            </a:pPr>
            <a:r>
              <a:rPr kumimoji="1" lang="en-US" altLang="ja-JP" sz="2200" dirty="0">
                <a:solidFill>
                  <a:prstClr val="black"/>
                </a:solidFill>
                <a:latin typeface="HGP創英角ｺﾞｼｯｸUB" panose="020B0900000000000000" pitchFamily="50" charset="-128"/>
                <a:ea typeface="HGP創英角ｺﾞｼｯｸUB" panose="020B0900000000000000" pitchFamily="50" charset="-128"/>
              </a:rPr>
              <a:t>   </a:t>
            </a:r>
            <a:r>
              <a:rPr kumimoji="1" lang="ja-JP" altLang="en-US" sz="2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も助かる可能性が</a:t>
            </a:r>
            <a:r>
              <a:rPr kumimoji="1" lang="ja-JP" altLang="en-US" sz="2200" b="0" i="0" u="none" strike="noStrike" kern="1200" cap="none" spc="0"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rPr>
              <a:t>８倍アップ</a:t>
            </a:r>
            <a:endParaRPr kumimoji="1" lang="en-US" altLang="ja-JP" sz="2200" dirty="0">
              <a:solidFill>
                <a:srgbClr val="FF0000"/>
              </a:solidFill>
              <a:latin typeface="HGP創英角ｺﾞｼｯｸUB" panose="020B0900000000000000" pitchFamily="50" charset="-128"/>
              <a:ea typeface="HGP創英角ｺﾞｼｯｸUB" panose="020B0900000000000000" pitchFamily="50" charset="-128"/>
            </a:endParaRPr>
          </a:p>
          <a:p>
            <a:pPr marL="0" marR="0" lvl="0" indent="0" algn="l" defTabSz="457200" rtl="0" eaLnBrk="1" fontAlgn="auto" latinLnBrk="0" hangingPunct="1">
              <a:lnSpc>
                <a:spcPts val="1600"/>
              </a:lnSpc>
              <a:spcBef>
                <a:spcPts val="600"/>
              </a:spcBef>
              <a:spcAft>
                <a:spcPts val="0"/>
              </a:spcAft>
              <a:buClrTx/>
              <a:buSzTx/>
              <a:buFontTx/>
              <a:buNone/>
              <a:tabLst/>
              <a:defRPr/>
            </a:pPr>
            <a:r>
              <a:rPr kumimoji="1" lang="en-US" altLang="ja-JP" sz="2200" b="0" i="0" u="none" strike="noStrike" kern="1200" cap="none" spc="0" normalizeH="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rPr>
              <a:t>                        </a:t>
            </a:r>
            <a:r>
              <a:rPr kumimoji="1" lang="en-US" altLang="ja-JP" sz="16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※27</a:t>
            </a:r>
            <a:r>
              <a:rPr kumimoji="1" lang="ja-JP" altLang="en-US" sz="16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～令元のデータ</a:t>
            </a:r>
            <a:endParaRPr kumimoji="1" lang="en-US" altLang="ja-JP" sz="1600" b="0" i="0" u="none" strike="noStrike" kern="1200" cap="none" spc="0"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  </a:t>
            </a:r>
            <a:r>
              <a:rPr kumimoji="1" lang="ja-JP" altLang="en-US" sz="2200" b="0" i="0" u="none" strike="noStrike" kern="1200" cap="none" spc="0"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rPr>
              <a:t>ヘルメット</a:t>
            </a:r>
            <a:r>
              <a:rPr kumimoji="1" lang="ja-JP" altLang="en-US" sz="2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装着でさらに安全に</a:t>
            </a:r>
          </a:p>
        </p:txBody>
      </p:sp>
      <p:sp>
        <p:nvSpPr>
          <p:cNvPr id="4" name="テキスト ボックス 3">
            <a:extLst>
              <a:ext uri="{FF2B5EF4-FFF2-40B4-BE49-F238E27FC236}">
                <a16:creationId xmlns:a16="http://schemas.microsoft.com/office/drawing/2014/main" id="{FD575C67-6858-902F-AAB4-A666918A3F83}"/>
              </a:ext>
            </a:extLst>
          </p:cNvPr>
          <p:cNvSpPr txBox="1"/>
          <p:nvPr/>
        </p:nvSpPr>
        <p:spPr>
          <a:xfrm>
            <a:off x="4059842" y="3884018"/>
            <a:ext cx="4689522" cy="144655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可倒式フレームを</a:t>
            </a:r>
            <a:r>
              <a:rPr kumimoji="1" lang="ja-JP" altLang="en-US" sz="2200" b="0" i="0" u="none" strike="noStrike" kern="1200" cap="none" spc="0"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rPr>
              <a:t>倒したまま</a:t>
            </a:r>
            <a:r>
              <a:rPr kumimoji="1" lang="ja-JP" altLang="en-US" sz="2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運行・作業は絶対</a:t>
            </a:r>
            <a:r>
              <a:rPr kumimoji="1" lang="ja-JP" altLang="en-US" sz="2200" b="0" i="0" u="none" strike="noStrike" kern="1200" cap="none" spc="0"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rPr>
              <a:t>しない</a:t>
            </a:r>
            <a:r>
              <a:rPr kumimoji="1" lang="ja-JP" altLang="en-US" sz="2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こと</a:t>
            </a:r>
            <a:endParaRPr kumimoji="1" lang="en-US" altLang="ja-JP" sz="2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ちなみに、フレームのないトラクターは買い換えを</a:t>
            </a:r>
          </a:p>
        </p:txBody>
      </p:sp>
      <p:sp>
        <p:nvSpPr>
          <p:cNvPr id="6" name="テキスト ボックス 5">
            <a:extLst>
              <a:ext uri="{FF2B5EF4-FFF2-40B4-BE49-F238E27FC236}">
                <a16:creationId xmlns:a16="http://schemas.microsoft.com/office/drawing/2014/main" id="{BEEADEF7-3FA6-1D14-9BC2-C334B5ECCB2D}"/>
              </a:ext>
            </a:extLst>
          </p:cNvPr>
          <p:cNvSpPr txBox="1"/>
          <p:nvPr/>
        </p:nvSpPr>
        <p:spPr>
          <a:xfrm>
            <a:off x="48889" y="1185163"/>
            <a:ext cx="8901154"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　転落転倒事故に備えるためには、</a:t>
            </a:r>
            <a:r>
              <a:rPr kumimoji="0" lang="ja-JP" altLang="en-US" sz="2200" b="0" i="0" u="none" strike="noStrike" kern="1200" cap="none" spc="0"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cs typeface="+mn-cs"/>
              </a:rPr>
              <a:t>安全キャブ・フレームが必須</a:t>
            </a:r>
            <a:r>
              <a:rPr kumimoji="0" lang="ja-JP" altLang="en-US" sz="2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です</a:t>
            </a:r>
            <a:endParaRPr kumimoji="0" lang="en-US" altLang="ja-JP" sz="2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　　キャブ・フレームは転落転倒時の</a:t>
            </a:r>
            <a:r>
              <a:rPr kumimoji="0" lang="ja-JP" altLang="en-US" sz="2200" b="0" i="0" u="none" strike="noStrike" kern="1200" cap="none" spc="0"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cs typeface="+mn-cs"/>
              </a:rPr>
              <a:t>衝撃吸収</a:t>
            </a:r>
            <a:r>
              <a:rPr kumimoji="0" lang="ja-JP" altLang="en-US" sz="2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a:t>
            </a:r>
            <a:r>
              <a:rPr kumimoji="0" lang="ja-JP" altLang="en-US" sz="2200" b="0" i="0" u="none" strike="noStrike" kern="1200" cap="none" spc="0"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cs typeface="+mn-cs"/>
              </a:rPr>
              <a:t>安全空間確保</a:t>
            </a:r>
            <a:r>
              <a:rPr kumimoji="0" lang="ja-JP" altLang="en-US" sz="2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をしてくれます</a:t>
            </a:r>
            <a:endParaRPr kumimoji="0" lang="en-US" altLang="ja-JP" sz="2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　　その上で</a:t>
            </a:r>
            <a:r>
              <a:rPr kumimoji="0" lang="en-US" altLang="ja-JP" sz="2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a:t>
            </a:r>
            <a:endParaRPr kumimoji="0" lang="ja-JP" altLang="en-US" sz="2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pic>
        <p:nvPicPr>
          <p:cNvPr id="8" name="Picture 2">
            <a:extLst>
              <a:ext uri="{FF2B5EF4-FFF2-40B4-BE49-F238E27FC236}">
                <a16:creationId xmlns:a16="http://schemas.microsoft.com/office/drawing/2014/main" id="{36DC8A34-84ED-F569-8E20-62BE6DEB9B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503" y="5148824"/>
            <a:ext cx="1056467" cy="85742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テキスト ボックス 9">
            <a:extLst>
              <a:ext uri="{FF2B5EF4-FFF2-40B4-BE49-F238E27FC236}">
                <a16:creationId xmlns:a16="http://schemas.microsoft.com/office/drawing/2014/main" id="{D645E4CD-8FCD-8E75-1FEF-A37DC6AEEA47}"/>
              </a:ext>
            </a:extLst>
          </p:cNvPr>
          <p:cNvSpPr txBox="1"/>
          <p:nvPr/>
        </p:nvSpPr>
        <p:spPr>
          <a:xfrm>
            <a:off x="371504" y="2441198"/>
            <a:ext cx="72858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創英角ｺﾞｼｯｸUB" panose="020B0909000000000000" pitchFamily="49" charset="-128"/>
                <a:ea typeface="HG創英角ｺﾞｼｯｸUB" panose="020B0909000000000000" pitchFamily="49" charset="-128"/>
                <a:cs typeface="+mn-cs"/>
              </a:rPr>
              <a:t>あり</a:t>
            </a:r>
          </a:p>
        </p:txBody>
      </p:sp>
      <p:sp>
        <p:nvSpPr>
          <p:cNvPr id="12" name="テキスト ボックス 11">
            <a:extLst>
              <a:ext uri="{FF2B5EF4-FFF2-40B4-BE49-F238E27FC236}">
                <a16:creationId xmlns:a16="http://schemas.microsoft.com/office/drawing/2014/main" id="{099520FD-8F3A-13DF-9B23-5A42E4584484}"/>
              </a:ext>
            </a:extLst>
          </p:cNvPr>
          <p:cNvSpPr txBox="1"/>
          <p:nvPr/>
        </p:nvSpPr>
        <p:spPr>
          <a:xfrm>
            <a:off x="381145" y="5175538"/>
            <a:ext cx="72858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創英角ｺﾞｼｯｸUB" panose="020B0909000000000000" pitchFamily="49" charset="-128"/>
                <a:ea typeface="HG創英角ｺﾞｼｯｸUB" panose="020B0909000000000000" pitchFamily="49" charset="-128"/>
                <a:cs typeface="+mn-cs"/>
              </a:rPr>
              <a:t>なし</a:t>
            </a:r>
          </a:p>
        </p:txBody>
      </p:sp>
      <p:sp>
        <p:nvSpPr>
          <p:cNvPr id="13" name="Rectangle 3">
            <a:extLst>
              <a:ext uri="{FF2B5EF4-FFF2-40B4-BE49-F238E27FC236}">
                <a16:creationId xmlns:a16="http://schemas.microsoft.com/office/drawing/2014/main" id="{96169427-4191-5077-E954-4FA6C46A2A4B}"/>
              </a:ext>
            </a:extLst>
          </p:cNvPr>
          <p:cNvSpPr>
            <a:spLocks noChangeArrowheads="1"/>
          </p:cNvSpPr>
          <p:nvPr/>
        </p:nvSpPr>
        <p:spPr bwMode="auto">
          <a:xfrm>
            <a:off x="48889" y="153955"/>
            <a:ext cx="9033468" cy="911086"/>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事故を防ぐためには ５</a:t>
            </a:r>
            <a:endParaRPr lang="en-US" altLang="ja-JP" sz="3200" dirty="0">
              <a:solidFill>
                <a:schemeClr val="accent1">
                  <a:lumMod val="50000"/>
                </a:schemeClr>
              </a:solidFill>
              <a:latin typeface="HGP創英角ｺﾞｼｯｸUB" panose="020B0900000000000000" pitchFamily="50" charset="-128"/>
              <a:ea typeface="HGP創英角ｺﾞｼｯｸUB" panose="020B0900000000000000"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28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a:t>
            </a:r>
            <a:r>
              <a:rPr lang="ja-JP" altLang="en-US" sz="28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安全</a:t>
            </a:r>
            <a:r>
              <a:rPr kumimoji="1" lang="ja-JP" altLang="en-US" sz="2800" b="0" i="0" u="none" strike="noStrike" kern="1200" cap="none" spc="0" normalizeH="0" baseline="0" noProof="0" dirty="0">
                <a:ln>
                  <a:noFill/>
                </a:ln>
                <a:solidFill>
                  <a:srgbClr val="4472C4">
                    <a:lumMod val="50000"/>
                  </a:srgbClr>
                </a:solidFill>
                <a:effectLst/>
                <a:uLnTx/>
                <a:uFillTx/>
                <a:latin typeface="HGP創英角ｺﾞｼｯｸUB" panose="020B0900000000000000" pitchFamily="50" charset="-128"/>
                <a:ea typeface="HGP創英角ｺﾞｼｯｸUB" panose="020B0900000000000000" pitchFamily="50" charset="-128"/>
              </a:rPr>
              <a:t>キャブ・フレーム</a:t>
            </a:r>
            <a:r>
              <a:rPr kumimoji="1" lang="en-US" altLang="ja-JP" sz="2800" b="0" i="0" u="none" strike="noStrike" kern="1200" cap="none" spc="0" normalizeH="0" baseline="0" noProof="0" dirty="0">
                <a:ln>
                  <a:noFill/>
                </a:ln>
                <a:solidFill>
                  <a:srgbClr val="4472C4">
                    <a:lumMod val="50000"/>
                  </a:srgbClr>
                </a:solidFill>
                <a:effectLst/>
                <a:uLnTx/>
                <a:uFillTx/>
                <a:latin typeface="HGP創英角ｺﾞｼｯｸUB" panose="020B0900000000000000" pitchFamily="50" charset="-128"/>
                <a:ea typeface="HGP創英角ｺﾞｼｯｸUB" panose="020B0900000000000000" pitchFamily="50" charset="-128"/>
              </a:rPr>
              <a:t>｣｢</a:t>
            </a:r>
            <a:r>
              <a:rPr kumimoji="1" lang="ja-JP" altLang="en-US" sz="2800" b="0" i="0" u="none" strike="noStrike" kern="1200" cap="none" spc="0" normalizeH="0" baseline="0" noProof="0" dirty="0">
                <a:ln>
                  <a:noFill/>
                </a:ln>
                <a:solidFill>
                  <a:srgbClr val="4472C4">
                    <a:lumMod val="50000"/>
                  </a:srgbClr>
                </a:solidFill>
                <a:effectLst/>
                <a:uLnTx/>
                <a:uFillTx/>
                <a:latin typeface="HGP創英角ｺﾞｼｯｸUB" panose="020B0900000000000000" pitchFamily="50" charset="-128"/>
                <a:ea typeface="HGP創英角ｺﾞｼｯｸUB" panose="020B0900000000000000" pitchFamily="50" charset="-128"/>
              </a:rPr>
              <a:t>シートベルト</a:t>
            </a:r>
            <a:r>
              <a:rPr kumimoji="1" lang="en-US" altLang="ja-JP" sz="2800" b="0" i="0" u="none" strike="noStrike" kern="1200" cap="none" spc="0" normalizeH="0" baseline="0" noProof="0" dirty="0">
                <a:ln>
                  <a:noFill/>
                </a:ln>
                <a:solidFill>
                  <a:srgbClr val="4472C4">
                    <a:lumMod val="50000"/>
                  </a:srgbClr>
                </a:solidFill>
                <a:effectLst/>
                <a:uLnTx/>
                <a:uFillTx/>
                <a:latin typeface="HGP創英角ｺﾞｼｯｸUB" panose="020B0900000000000000" pitchFamily="50" charset="-128"/>
                <a:ea typeface="HGP創英角ｺﾞｼｯｸUB" panose="020B0900000000000000" pitchFamily="50" charset="-128"/>
              </a:rPr>
              <a:t>｣｢</a:t>
            </a:r>
            <a:r>
              <a:rPr kumimoji="1" lang="ja-JP" altLang="en-US" sz="2800" b="0" i="0" u="none" strike="noStrike" kern="1200" cap="none" spc="0" normalizeH="0" baseline="0" noProof="0" dirty="0">
                <a:ln>
                  <a:noFill/>
                </a:ln>
                <a:solidFill>
                  <a:srgbClr val="4472C4">
                    <a:lumMod val="50000"/>
                  </a:srgbClr>
                </a:solidFill>
                <a:effectLst/>
                <a:uLnTx/>
                <a:uFillTx/>
                <a:latin typeface="HGP創英角ｺﾞｼｯｸUB" panose="020B0900000000000000" pitchFamily="50" charset="-128"/>
                <a:ea typeface="HGP創英角ｺﾞｼｯｸUB" panose="020B0900000000000000" pitchFamily="50" charset="-128"/>
              </a:rPr>
              <a:t>ヘルメット</a:t>
            </a:r>
            <a:r>
              <a:rPr kumimoji="1" lang="en-US" altLang="ja-JP" sz="2800" b="0" i="0" u="none" strike="noStrike" kern="1200" cap="none" spc="0" normalizeH="0" baseline="0" noProof="0" dirty="0">
                <a:ln>
                  <a:noFill/>
                </a:ln>
                <a:solidFill>
                  <a:srgbClr val="4472C4">
                    <a:lumMod val="50000"/>
                  </a:srgbClr>
                </a:solidFill>
                <a:effectLst/>
                <a:uLnTx/>
                <a:uFillTx/>
                <a:latin typeface="HGP創英角ｺﾞｼｯｸUB" panose="020B0900000000000000" pitchFamily="50" charset="-128"/>
                <a:ea typeface="HGP創英角ｺﾞｼｯｸUB" panose="020B0900000000000000" pitchFamily="50" charset="-128"/>
              </a:rPr>
              <a:t>｣</a:t>
            </a:r>
            <a:r>
              <a:rPr kumimoji="1" lang="ja-JP" altLang="en-US" sz="2800" b="0" i="0" u="none" strike="noStrike" kern="1200" cap="none" spc="0" normalizeH="0" baseline="0" noProof="0" dirty="0">
                <a:ln>
                  <a:noFill/>
                </a:ln>
                <a:solidFill>
                  <a:srgbClr val="4472C4">
                    <a:lumMod val="50000"/>
                  </a:srgbClr>
                </a:solidFill>
                <a:effectLst/>
                <a:uLnTx/>
                <a:uFillTx/>
                <a:latin typeface="HGP創英角ｺﾞｼｯｸUB" panose="020B0900000000000000" pitchFamily="50" charset="-128"/>
                <a:ea typeface="HGP創英角ｺﾞｼｯｸUB" panose="020B0900000000000000" pitchFamily="50" charset="-128"/>
              </a:rPr>
              <a:t>の有用性</a:t>
            </a:r>
          </a:p>
        </p:txBody>
      </p:sp>
    </p:spTree>
    <p:extLst>
      <p:ext uri="{BB962C8B-B14F-4D97-AF65-F5344CB8AC3E}">
        <p14:creationId xmlns:p14="http://schemas.microsoft.com/office/powerpoint/2010/main" val="361940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10"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par>
                                <p:cTn id="42" presetID="10" presetClass="entr" presetSubtype="0"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21" grpId="0"/>
      <p:bldP spid="4" grpId="0"/>
      <p:bldP spid="10"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BC82E0B2-5C68-4418-B4A8-45DBCF820ED9}"/>
              </a:ext>
            </a:extLst>
          </p:cNvPr>
          <p:cNvSpPr>
            <a:spLocks noChangeArrowheads="1"/>
          </p:cNvSpPr>
          <p:nvPr/>
        </p:nvSpPr>
        <p:spPr bwMode="auto">
          <a:xfrm>
            <a:off x="1033124" y="108980"/>
            <a:ext cx="6325393" cy="504825"/>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事故を防ぐためには ６</a:t>
            </a:r>
          </a:p>
        </p:txBody>
      </p:sp>
      <p:grpSp>
        <p:nvGrpSpPr>
          <p:cNvPr id="23" name="グループ化 22">
            <a:extLst>
              <a:ext uri="{FF2B5EF4-FFF2-40B4-BE49-F238E27FC236}">
                <a16:creationId xmlns:a16="http://schemas.microsoft.com/office/drawing/2014/main" id="{D1C24DA9-E108-F52D-45FF-4E2070FB39A5}"/>
              </a:ext>
            </a:extLst>
          </p:cNvPr>
          <p:cNvGrpSpPr/>
          <p:nvPr/>
        </p:nvGrpSpPr>
        <p:grpSpPr>
          <a:xfrm>
            <a:off x="905756" y="4092232"/>
            <a:ext cx="7998969" cy="1080590"/>
            <a:chOff x="905756" y="4400919"/>
            <a:chExt cx="7998969" cy="1080590"/>
          </a:xfrm>
        </p:grpSpPr>
        <p:sp>
          <p:nvSpPr>
            <p:cNvPr id="13" name="下矢印 18">
              <a:extLst>
                <a:ext uri="{FF2B5EF4-FFF2-40B4-BE49-F238E27FC236}">
                  <a16:creationId xmlns:a16="http://schemas.microsoft.com/office/drawing/2014/main" id="{2975A0C7-77A6-48E4-AC0B-0B555DE08206}"/>
                </a:ext>
              </a:extLst>
            </p:cNvPr>
            <p:cNvSpPr>
              <a:spLocks noChangeArrowheads="1"/>
            </p:cNvSpPr>
            <p:nvPr/>
          </p:nvSpPr>
          <p:spPr bwMode="auto">
            <a:xfrm>
              <a:off x="3299154" y="4400919"/>
              <a:ext cx="1112840" cy="297565"/>
            </a:xfrm>
            <a:prstGeom prst="downArrow">
              <a:avLst>
                <a:gd name="adj1" fmla="val 50000"/>
                <a:gd name="adj2" fmla="val 50000"/>
              </a:avLst>
            </a:prstGeom>
            <a:solidFill>
              <a:srgbClr val="99CC00"/>
            </a:solidFill>
            <a:ln w="19050" algn="ctr">
              <a:solidFill>
                <a:schemeClr val="tx1"/>
              </a:solidFill>
              <a:round/>
              <a:headEnd type="none" w="sm" len="sm"/>
              <a:tailEnd type="none" w="sm" len="sm"/>
            </a:ln>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sz="3200" dirty="0">
                <a:effectLst/>
                <a:latin typeface="HG丸ｺﾞｼｯｸM-PRO" panose="020F0600000000000000" pitchFamily="50" charset="-128"/>
                <a:ea typeface="HG丸ｺﾞｼｯｸM-PRO" panose="020F0600000000000000" pitchFamily="50" charset="-128"/>
              </a:endParaRPr>
            </a:p>
          </p:txBody>
        </p:sp>
        <p:sp>
          <p:nvSpPr>
            <p:cNvPr id="5" name="正方形/長方形 4">
              <a:extLst>
                <a:ext uri="{FF2B5EF4-FFF2-40B4-BE49-F238E27FC236}">
                  <a16:creationId xmlns:a16="http://schemas.microsoft.com/office/drawing/2014/main" id="{E38BD7E3-1CF8-43F1-AA11-E0E342DF7F8E}"/>
                </a:ext>
              </a:extLst>
            </p:cNvPr>
            <p:cNvSpPr/>
            <p:nvPr/>
          </p:nvSpPr>
          <p:spPr>
            <a:xfrm>
              <a:off x="905756" y="4650512"/>
              <a:ext cx="7998969" cy="830997"/>
            </a:xfrm>
            <a:prstGeom prst="rect">
              <a:avLst/>
            </a:prstGeom>
          </p:spPr>
          <p:txBody>
            <a:bodyPr wrap="square">
              <a:spAutoFit/>
            </a:bodyPr>
            <a:lstStyle/>
            <a:p>
              <a:r>
                <a:rPr lang="ja-JP" altLang="en-US" sz="2400" dirty="0">
                  <a:solidFill>
                    <a:srgbClr val="C00000"/>
                  </a:solidFill>
                  <a:latin typeface="HGP創英角ｺﾞｼｯｸUB" panose="020B0900000000000000" pitchFamily="50" charset="-128"/>
                  <a:ea typeface="HGP創英角ｺﾞｼｯｸUB" panose="020B0900000000000000" pitchFamily="50" charset="-128"/>
                </a:rPr>
                <a:t>「人に関わること」以外の要因を潰す</a:t>
              </a:r>
              <a:r>
                <a:rPr lang="ja-JP" altLang="en-US" sz="2400" dirty="0">
                  <a:latin typeface="HGP創英角ｺﾞｼｯｸUB" panose="020B0900000000000000" pitchFamily="50" charset="-128"/>
                  <a:ea typeface="HGP創英角ｺﾞｼｯｸUB" panose="020B0900000000000000" pitchFamily="50" charset="-128"/>
                </a:rPr>
                <a:t>（草刈りをしておく）</a:t>
              </a:r>
              <a:r>
                <a:rPr lang="ja-JP" altLang="en-US" sz="2400" dirty="0">
                  <a:solidFill>
                    <a:srgbClr val="C00000"/>
                  </a:solidFill>
                  <a:latin typeface="HGP創英角ｺﾞｼｯｸUB" panose="020B0900000000000000" pitchFamily="50" charset="-128"/>
                  <a:ea typeface="HGP創英角ｺﾞｼｯｸUB" panose="020B0900000000000000" pitchFamily="50" charset="-128"/>
                </a:rPr>
                <a:t>ことで</a:t>
              </a:r>
              <a:endParaRPr lang="en-US" altLang="ja-JP" sz="2400" dirty="0">
                <a:solidFill>
                  <a:srgbClr val="C00000"/>
                </a:solidFill>
                <a:latin typeface="HGP創英角ｺﾞｼｯｸUB" panose="020B0900000000000000" pitchFamily="50" charset="-128"/>
                <a:ea typeface="HGP創英角ｺﾞｼｯｸUB" panose="020B0900000000000000" pitchFamily="50" charset="-128"/>
              </a:endParaRPr>
            </a:p>
            <a:p>
              <a:r>
                <a:rPr lang="ja-JP" altLang="en-US" sz="2400" dirty="0">
                  <a:solidFill>
                    <a:srgbClr val="C00000"/>
                  </a:solidFill>
                  <a:latin typeface="HGP創英角ｺﾞｼｯｸUB" panose="020B0900000000000000" pitchFamily="50" charset="-128"/>
                  <a:ea typeface="HGP創英角ｺﾞｼｯｸUB" panose="020B0900000000000000" pitchFamily="50" charset="-128"/>
                </a:rPr>
                <a:t>人のミスも減らすことができます</a:t>
              </a:r>
              <a:endParaRPr lang="en-US" altLang="ja-JP" sz="2400" dirty="0">
                <a:solidFill>
                  <a:srgbClr val="C00000"/>
                </a:solidFill>
                <a:latin typeface="HGP創英角ｺﾞｼｯｸUB" panose="020B0900000000000000" pitchFamily="50" charset="-128"/>
                <a:ea typeface="HGP創英角ｺﾞｼｯｸUB" panose="020B0900000000000000" pitchFamily="50" charset="-128"/>
              </a:endParaRPr>
            </a:p>
          </p:txBody>
        </p:sp>
      </p:grpSp>
      <p:sp>
        <p:nvSpPr>
          <p:cNvPr id="40" name="テキスト ボックス 39">
            <a:extLst>
              <a:ext uri="{FF2B5EF4-FFF2-40B4-BE49-F238E27FC236}">
                <a16:creationId xmlns:a16="http://schemas.microsoft.com/office/drawing/2014/main" id="{DA48486A-09FC-4BAE-BEF9-04E0912EDFA5}"/>
              </a:ext>
            </a:extLst>
          </p:cNvPr>
          <p:cNvSpPr txBox="1"/>
          <p:nvPr/>
        </p:nvSpPr>
        <p:spPr>
          <a:xfrm>
            <a:off x="545106" y="830884"/>
            <a:ext cx="8108613" cy="830997"/>
          </a:xfrm>
          <a:prstGeom prst="rect">
            <a:avLst/>
          </a:prstGeom>
          <a:noFill/>
        </p:spPr>
        <p:txBody>
          <a:bodyPr wrap="square" rtlCol="0">
            <a:spAutoFit/>
          </a:bodyPr>
          <a:lstStyle/>
          <a:p>
            <a:r>
              <a:rPr lang="ja-JP" altLang="en-US" sz="2400" dirty="0">
                <a:latin typeface="HGP創英角ｺﾞｼｯｸUB" panose="020B0900000000000000" pitchFamily="50" charset="-128"/>
                <a:ea typeface="HGP創英角ｺﾞｼｯｸUB" panose="020B0900000000000000" pitchFamily="50" charset="-128"/>
              </a:rPr>
              <a:t>これまで「人のミス」としてくくられていたものも、実はその他の要因が強く関係している場合が多くあります</a:t>
            </a:r>
            <a:endParaRPr lang="en-US" altLang="ja-JP" sz="2400" dirty="0">
              <a:latin typeface="HGP創英角ｺﾞｼｯｸUB" panose="020B0900000000000000" pitchFamily="50" charset="-128"/>
              <a:ea typeface="HGP創英角ｺﾞｼｯｸUB" panose="020B0900000000000000" pitchFamily="50" charset="-128"/>
            </a:endParaRPr>
          </a:p>
        </p:txBody>
      </p:sp>
      <p:cxnSp>
        <p:nvCxnSpPr>
          <p:cNvPr id="7" name="直線コネクタ 6">
            <a:extLst>
              <a:ext uri="{FF2B5EF4-FFF2-40B4-BE49-F238E27FC236}">
                <a16:creationId xmlns:a16="http://schemas.microsoft.com/office/drawing/2014/main" id="{1F2D0C9B-F25F-A41D-2FAA-2DF0989B7EAB}"/>
              </a:ext>
            </a:extLst>
          </p:cNvPr>
          <p:cNvCxnSpPr/>
          <p:nvPr/>
        </p:nvCxnSpPr>
        <p:spPr>
          <a:xfrm>
            <a:off x="467443" y="738508"/>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スライド番号プレースホルダー 2">
            <a:extLst>
              <a:ext uri="{FF2B5EF4-FFF2-40B4-BE49-F238E27FC236}">
                <a16:creationId xmlns:a16="http://schemas.microsoft.com/office/drawing/2014/main" id="{0B940D87-6B2A-4774-93A9-94FB997F4B33}"/>
              </a:ext>
            </a:extLst>
          </p:cNvPr>
          <p:cNvSpPr>
            <a:spLocks noGrp="1"/>
          </p:cNvSpPr>
          <p:nvPr>
            <p:ph type="sldNum" sz="quarter" idx="12"/>
          </p:nvPr>
        </p:nvSpPr>
        <p:spPr>
          <a:xfrm>
            <a:off x="6961909" y="6408854"/>
            <a:ext cx="1949477" cy="23812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452A23-BFEA-43FD-98FB-69091C0AE9EE}" type="slidenum">
              <a:rPr kumimoji="0"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grpSp>
        <p:nvGrpSpPr>
          <p:cNvPr id="22" name="グループ化 21">
            <a:extLst>
              <a:ext uri="{FF2B5EF4-FFF2-40B4-BE49-F238E27FC236}">
                <a16:creationId xmlns:a16="http://schemas.microsoft.com/office/drawing/2014/main" id="{A76D4C2E-6B77-3F4C-BC52-5E0638FDC4E0}"/>
              </a:ext>
            </a:extLst>
          </p:cNvPr>
          <p:cNvGrpSpPr/>
          <p:nvPr/>
        </p:nvGrpSpPr>
        <p:grpSpPr>
          <a:xfrm>
            <a:off x="467443" y="1613134"/>
            <a:ext cx="7607921" cy="1921415"/>
            <a:chOff x="494744" y="1661881"/>
            <a:chExt cx="7501663" cy="1938992"/>
          </a:xfrm>
        </p:grpSpPr>
        <p:sp>
          <p:nvSpPr>
            <p:cNvPr id="9" name="テキスト ボックス 8">
              <a:extLst>
                <a:ext uri="{FF2B5EF4-FFF2-40B4-BE49-F238E27FC236}">
                  <a16:creationId xmlns:a16="http://schemas.microsoft.com/office/drawing/2014/main" id="{6AAB21B7-FC31-FD07-B804-CF885A52C084}"/>
                </a:ext>
              </a:extLst>
            </p:cNvPr>
            <p:cNvSpPr txBox="1"/>
            <p:nvPr/>
          </p:nvSpPr>
          <p:spPr>
            <a:xfrm>
              <a:off x="494744" y="1661881"/>
              <a:ext cx="7501663" cy="1938992"/>
            </a:xfrm>
            <a:prstGeom prst="rect">
              <a:avLst/>
            </a:prstGeom>
            <a:noFill/>
          </p:spPr>
          <p:txBody>
            <a:bodyPr wrap="square" rtlCol="0">
              <a:spAutoFit/>
            </a:bodyPr>
            <a:lstStyle/>
            <a:p>
              <a:r>
                <a:rPr lang="ja-JP" altLang="en-US" sz="2400" dirty="0">
                  <a:latin typeface="HGP創英角ｺﾞｼｯｸUB" panose="020B0900000000000000" pitchFamily="50" charset="-128"/>
                  <a:ea typeface="HGP創英角ｺﾞｼｯｸUB" panose="020B0900000000000000" pitchFamily="50" charset="-128"/>
                </a:rPr>
                <a:t>例えば・・・</a:t>
              </a:r>
              <a:endParaRPr lang="en-US" altLang="ja-JP" sz="2400" dirty="0">
                <a:latin typeface="HGP創英角ｺﾞｼｯｸUB" panose="020B0900000000000000" pitchFamily="50" charset="-128"/>
                <a:ea typeface="HGP創英角ｺﾞｼｯｸUB" panose="020B0900000000000000" pitchFamily="50" charset="-128"/>
              </a:endParaRPr>
            </a:p>
            <a:p>
              <a:r>
                <a:rPr lang="ja-JP" altLang="en-US" sz="2400" dirty="0">
                  <a:latin typeface="HGP創英角ｺﾞｼｯｸUB" panose="020B0900000000000000" pitchFamily="50" charset="-128"/>
                  <a:ea typeface="HGP創英角ｺﾞｼｯｸUB" panose="020B0900000000000000" pitchFamily="50" charset="-128"/>
                </a:rPr>
                <a:t>　　「路肩の接近に気付かずにバックして転落した」</a:t>
              </a:r>
              <a:endParaRPr lang="en-US" altLang="ja-JP" sz="2400" dirty="0">
                <a:latin typeface="HGP創英角ｺﾞｼｯｸUB" panose="020B0900000000000000" pitchFamily="50" charset="-128"/>
                <a:ea typeface="HGP創英角ｺﾞｼｯｸUB" panose="020B0900000000000000" pitchFamily="50" charset="-128"/>
              </a:endParaRPr>
            </a:p>
            <a:p>
              <a:pPr algn="ctr"/>
              <a:endParaRPr lang="en-US" altLang="ja-JP" sz="2400" dirty="0">
                <a:latin typeface="HGP創英角ｺﾞｼｯｸUB" panose="020B0900000000000000" pitchFamily="50" charset="-128"/>
                <a:ea typeface="HGP創英角ｺﾞｼｯｸUB" panose="020B0900000000000000" pitchFamily="50" charset="-128"/>
              </a:endParaRPr>
            </a:p>
            <a:p>
              <a:r>
                <a:rPr lang="ja-JP" altLang="en-US" sz="2400" dirty="0">
                  <a:latin typeface="HGP創英角ｺﾞｼｯｸUB" panose="020B0900000000000000" pitchFamily="50" charset="-128"/>
                  <a:ea typeface="HGP創英角ｺﾞｼｯｸUB" panose="020B0900000000000000" pitchFamily="50" charset="-128"/>
                </a:rPr>
                <a:t>　　「路肩が草で覆われて道路との境界線がわかりにくい」</a:t>
              </a:r>
              <a:endParaRPr lang="en-US" altLang="ja-JP" sz="2400" dirty="0">
                <a:latin typeface="HGP創英角ｺﾞｼｯｸUB" panose="020B0900000000000000" pitchFamily="50" charset="-128"/>
                <a:ea typeface="HGP創英角ｺﾞｼｯｸUB" panose="020B0900000000000000" pitchFamily="50" charset="-128"/>
              </a:endParaRPr>
            </a:p>
            <a:p>
              <a:r>
                <a:rPr lang="ja-JP" altLang="en-US" sz="2400" dirty="0">
                  <a:latin typeface="HGP創英角ｺﾞｼｯｸUB" panose="020B0900000000000000" pitchFamily="50" charset="-128"/>
                  <a:ea typeface="HGP創英角ｺﾞｼｯｸUB" panose="020B0900000000000000" pitchFamily="50" charset="-128"/>
                </a:rPr>
                <a:t>　　状態だったために、気づくことができなかった</a:t>
              </a:r>
              <a:endParaRPr lang="en-US" altLang="ja-JP" sz="2400" dirty="0">
                <a:latin typeface="HGP創英角ｺﾞｼｯｸUB" panose="020B0900000000000000" pitchFamily="50" charset="-128"/>
                <a:ea typeface="HGP創英角ｺﾞｼｯｸUB" panose="020B0900000000000000" pitchFamily="50" charset="-128"/>
              </a:endParaRPr>
            </a:p>
          </p:txBody>
        </p:sp>
        <p:sp>
          <p:nvSpPr>
            <p:cNvPr id="12" name="下矢印 18">
              <a:extLst>
                <a:ext uri="{FF2B5EF4-FFF2-40B4-BE49-F238E27FC236}">
                  <a16:creationId xmlns:a16="http://schemas.microsoft.com/office/drawing/2014/main" id="{92C28774-2553-006A-247A-18311BE400E0}"/>
                </a:ext>
              </a:extLst>
            </p:cNvPr>
            <p:cNvSpPr>
              <a:spLocks noChangeArrowheads="1"/>
            </p:cNvSpPr>
            <p:nvPr/>
          </p:nvSpPr>
          <p:spPr bwMode="auto">
            <a:xfrm>
              <a:off x="3271362" y="2566079"/>
              <a:ext cx="1112840" cy="245922"/>
            </a:xfrm>
            <a:prstGeom prst="downArrow">
              <a:avLst>
                <a:gd name="adj1" fmla="val 50000"/>
                <a:gd name="adj2" fmla="val 50000"/>
              </a:avLst>
            </a:prstGeom>
            <a:solidFill>
              <a:srgbClr val="99CC00"/>
            </a:solidFill>
            <a:ln w="19050" algn="ctr">
              <a:solidFill>
                <a:schemeClr val="tx1"/>
              </a:solidFill>
              <a:round/>
              <a:headEnd type="none" w="sm" len="sm"/>
              <a:tailEnd type="none" w="sm" len="sm"/>
            </a:ln>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sz="3200" dirty="0">
                <a:effectLst/>
                <a:latin typeface="HG丸ｺﾞｼｯｸM-PRO" panose="020F0600000000000000" pitchFamily="50" charset="-128"/>
                <a:ea typeface="HG丸ｺﾞｼｯｸM-PRO" panose="020F0600000000000000" pitchFamily="50" charset="-128"/>
              </a:endParaRPr>
            </a:p>
          </p:txBody>
        </p:sp>
      </p:grpSp>
      <p:grpSp>
        <p:nvGrpSpPr>
          <p:cNvPr id="24" name="グループ化 23">
            <a:extLst>
              <a:ext uri="{FF2B5EF4-FFF2-40B4-BE49-F238E27FC236}">
                <a16:creationId xmlns:a16="http://schemas.microsoft.com/office/drawing/2014/main" id="{E145D1BD-211E-191F-E18D-BC5D644CF82B}"/>
              </a:ext>
            </a:extLst>
          </p:cNvPr>
          <p:cNvGrpSpPr/>
          <p:nvPr/>
        </p:nvGrpSpPr>
        <p:grpSpPr>
          <a:xfrm>
            <a:off x="467305" y="5318755"/>
            <a:ext cx="8264213" cy="1277273"/>
            <a:chOff x="778019" y="5537019"/>
            <a:chExt cx="7218388" cy="1277273"/>
          </a:xfrm>
        </p:grpSpPr>
        <p:sp>
          <p:nvSpPr>
            <p:cNvPr id="20" name="正方形/長方形 19">
              <a:extLst>
                <a:ext uri="{FF2B5EF4-FFF2-40B4-BE49-F238E27FC236}">
                  <a16:creationId xmlns:a16="http://schemas.microsoft.com/office/drawing/2014/main" id="{89F1318B-D5A4-ECC0-E6AB-B26ED7C9DE55}"/>
                </a:ext>
              </a:extLst>
            </p:cNvPr>
            <p:cNvSpPr/>
            <p:nvPr/>
          </p:nvSpPr>
          <p:spPr>
            <a:xfrm>
              <a:off x="778019" y="5537019"/>
              <a:ext cx="7218388" cy="1277273"/>
            </a:xfrm>
            <a:prstGeom prst="rect">
              <a:avLst/>
            </a:prstGeom>
          </p:spPr>
          <p:txBody>
            <a:bodyPr wrap="square">
              <a:spAutoFit/>
            </a:bodyPr>
            <a:lstStyle/>
            <a:p>
              <a:r>
                <a:rPr lang="ja-JP" altLang="en-US" sz="2400" dirty="0">
                  <a:latin typeface="HGP創英角ｺﾞｼｯｸUB" panose="020B0900000000000000" pitchFamily="50" charset="-128"/>
                  <a:ea typeface="HGP創英角ｺﾞｼｯｸUB" panose="020B0900000000000000" pitchFamily="50" charset="-128"/>
                </a:rPr>
                <a:t>「自分の技術を過信していた」等、純粋に人に関わる要因と判断される場合もあります</a:t>
              </a:r>
              <a:endParaRPr lang="en-US" altLang="ja-JP" sz="2400" dirty="0">
                <a:latin typeface="HGP創英角ｺﾞｼｯｸUB" panose="020B0900000000000000" pitchFamily="50" charset="-128"/>
                <a:ea typeface="HGP創英角ｺﾞｼｯｸUB" panose="020B0900000000000000" pitchFamily="50" charset="-128"/>
              </a:endParaRPr>
            </a:p>
            <a:p>
              <a:pPr>
                <a:spcBef>
                  <a:spcPts val="600"/>
                </a:spcBef>
              </a:pPr>
              <a:r>
                <a:rPr lang="ja-JP" altLang="en-US" sz="2400" dirty="0">
                  <a:latin typeface="HGP創英角ｺﾞｼｯｸUB" panose="020B0900000000000000" pitchFamily="50" charset="-128"/>
                  <a:ea typeface="HGP創英角ｺﾞｼｯｸUB" panose="020B0900000000000000" pitchFamily="50" charset="-128"/>
                </a:rPr>
                <a:t>　　 こういった要因には啓発が必要です</a:t>
              </a:r>
              <a:endParaRPr lang="en-US" altLang="ja-JP" sz="2400" dirty="0">
                <a:latin typeface="HGP創英角ｺﾞｼｯｸUB" panose="020B0900000000000000" pitchFamily="50" charset="-128"/>
                <a:ea typeface="HGP創英角ｺﾞｼｯｸUB" panose="020B0900000000000000" pitchFamily="50" charset="-128"/>
              </a:endParaRPr>
            </a:p>
          </p:txBody>
        </p:sp>
        <p:sp>
          <p:nvSpPr>
            <p:cNvPr id="21" name="下矢印 18">
              <a:extLst>
                <a:ext uri="{FF2B5EF4-FFF2-40B4-BE49-F238E27FC236}">
                  <a16:creationId xmlns:a16="http://schemas.microsoft.com/office/drawing/2014/main" id="{D3A947F4-6CC8-402F-27C8-50B7947EFF69}"/>
                </a:ext>
              </a:extLst>
            </p:cNvPr>
            <p:cNvSpPr>
              <a:spLocks noChangeArrowheads="1"/>
            </p:cNvSpPr>
            <p:nvPr/>
          </p:nvSpPr>
          <p:spPr bwMode="auto">
            <a:xfrm rot="16200000">
              <a:off x="784350" y="6331426"/>
              <a:ext cx="438382" cy="451041"/>
            </a:xfrm>
            <a:prstGeom prst="downArrow">
              <a:avLst>
                <a:gd name="adj1" fmla="val 50000"/>
                <a:gd name="adj2" fmla="val 50000"/>
              </a:avLst>
            </a:prstGeom>
            <a:solidFill>
              <a:srgbClr val="99CC00"/>
            </a:solidFill>
            <a:ln w="19050" algn="ctr">
              <a:solidFill>
                <a:schemeClr val="tx1"/>
              </a:solidFill>
              <a:round/>
              <a:headEnd type="none" w="sm" len="sm"/>
              <a:tailEnd type="none" w="sm" len="sm"/>
            </a:ln>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sz="3200" dirty="0">
                <a:effectLst/>
                <a:latin typeface="HG丸ｺﾞｼｯｸM-PRO" panose="020F0600000000000000" pitchFamily="50" charset="-128"/>
                <a:ea typeface="HG丸ｺﾞｼｯｸM-PRO" panose="020F0600000000000000" pitchFamily="50" charset="-128"/>
              </a:endParaRPr>
            </a:p>
          </p:txBody>
        </p:sp>
      </p:grpSp>
      <p:sp>
        <p:nvSpPr>
          <p:cNvPr id="4" name="テキスト ボックス 3">
            <a:extLst>
              <a:ext uri="{FF2B5EF4-FFF2-40B4-BE49-F238E27FC236}">
                <a16:creationId xmlns:a16="http://schemas.microsoft.com/office/drawing/2014/main" id="{C3FB913E-B16D-9AC3-371D-DF0243C8F3FE}"/>
              </a:ext>
            </a:extLst>
          </p:cNvPr>
          <p:cNvSpPr txBox="1"/>
          <p:nvPr/>
        </p:nvSpPr>
        <p:spPr>
          <a:xfrm>
            <a:off x="793849" y="3521179"/>
            <a:ext cx="8110876"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kumimoji="0" lang="ja-JP" altLang="en-US" sz="2400" b="0" i="0" u="none" strike="noStrike" kern="120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cs typeface="+mn-cs"/>
              </a:rPr>
              <a:t>人だけのミスとは言い切れない </a:t>
            </a:r>
            <a:r>
              <a:rPr kumimoji="0" lang="ja-JP" altLang="en-US" sz="2400" b="0" i="0" u="none" strike="noStrike" kern="1200" cap="none" spc="0" normalizeH="0" baseline="0" noProof="0" dirty="0">
                <a:ln>
                  <a:noFill/>
                </a:ln>
                <a:effectLst/>
                <a:uLnTx/>
                <a:uFillTx/>
                <a:latin typeface="HGP創英角ｺﾞｼｯｸUB" panose="020B0900000000000000" pitchFamily="50" charset="-128"/>
                <a:ea typeface="HGP創英角ｺﾞｼｯｸUB" panose="020B0900000000000000" pitchFamily="50" charset="-128"/>
                <a:cs typeface="+mn-cs"/>
              </a:rPr>
              <a:t>（路肩が見えない環境も問題）</a:t>
            </a:r>
            <a:endParaRPr kumimoji="0" lang="en-US" altLang="ja-JP" sz="2400" b="0" i="0" u="none" strike="noStrike" kern="1200" cap="none" spc="0" normalizeH="0" baseline="0" noProof="0" dirty="0">
              <a:ln>
                <a:noFill/>
              </a:ln>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6" name="下矢印 18">
            <a:extLst>
              <a:ext uri="{FF2B5EF4-FFF2-40B4-BE49-F238E27FC236}">
                <a16:creationId xmlns:a16="http://schemas.microsoft.com/office/drawing/2014/main" id="{8FCD1713-A4E5-7B58-3CA3-68A5074DEBCB}"/>
              </a:ext>
            </a:extLst>
          </p:cNvPr>
          <p:cNvSpPr>
            <a:spLocks noChangeArrowheads="1"/>
          </p:cNvSpPr>
          <p:nvPr/>
        </p:nvSpPr>
        <p:spPr bwMode="auto">
          <a:xfrm rot="16200000">
            <a:off x="483844" y="3532855"/>
            <a:ext cx="405512" cy="438311"/>
          </a:xfrm>
          <a:prstGeom prst="downArrow">
            <a:avLst>
              <a:gd name="adj1" fmla="val 50000"/>
              <a:gd name="adj2" fmla="val 50000"/>
            </a:avLst>
          </a:prstGeom>
          <a:solidFill>
            <a:srgbClr val="99CC00"/>
          </a:solidFill>
          <a:ln w="19050" algn="ctr">
            <a:solidFill>
              <a:schemeClr val="tx1"/>
            </a:solidFill>
            <a:round/>
            <a:headEnd type="none" w="sm" len="sm"/>
            <a:tailEnd type="none" w="sm" len="sm"/>
          </a:ln>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sz="3200" dirty="0">
              <a:effectLst/>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15107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E38BD7E3-1CF8-43F1-AA11-E0E342DF7F8E}"/>
              </a:ext>
            </a:extLst>
          </p:cNvPr>
          <p:cNvSpPr/>
          <p:nvPr/>
        </p:nvSpPr>
        <p:spPr>
          <a:xfrm>
            <a:off x="972738" y="972866"/>
            <a:ext cx="6948389" cy="830997"/>
          </a:xfrm>
          <a:prstGeom prst="rect">
            <a:avLst/>
          </a:prstGeom>
        </p:spPr>
        <p:txBody>
          <a:bodyPr wrap="square">
            <a:spAutoFit/>
          </a:bodyPr>
          <a:lstStyle/>
          <a:p>
            <a:r>
              <a:rPr lang="ja-JP" altLang="en-US" sz="2400" dirty="0">
                <a:latin typeface="HGP創英角ｺﾞｼｯｸUB" panose="020B0900000000000000" pitchFamily="50" charset="-128"/>
                <a:ea typeface="HGP創英角ｺﾞｼｯｸUB" panose="020B0900000000000000" pitchFamily="50" charset="-128"/>
              </a:rPr>
              <a:t>それでは、以下の要因に注目して実際に起こった事故事例を見ていきましょう</a:t>
            </a:r>
            <a:endParaRPr lang="en-US" altLang="ja-JP" sz="2400" dirty="0">
              <a:latin typeface="HGP創英角ｺﾞｼｯｸUB" panose="020B0900000000000000" pitchFamily="50" charset="-128"/>
              <a:ea typeface="HGP創英角ｺﾞｼｯｸUB" panose="020B0900000000000000" pitchFamily="50" charset="-128"/>
            </a:endParaRPr>
          </a:p>
        </p:txBody>
      </p:sp>
      <p:cxnSp>
        <p:nvCxnSpPr>
          <p:cNvPr id="7" name="直線コネクタ 6">
            <a:extLst>
              <a:ext uri="{FF2B5EF4-FFF2-40B4-BE49-F238E27FC236}">
                <a16:creationId xmlns:a16="http://schemas.microsoft.com/office/drawing/2014/main" id="{1F2D0C9B-F25F-A41D-2FAA-2DF0989B7EAB}"/>
              </a:ext>
            </a:extLst>
          </p:cNvPr>
          <p:cNvCxnSpPr/>
          <p:nvPr/>
        </p:nvCxnSpPr>
        <p:spPr>
          <a:xfrm>
            <a:off x="467443" y="738508"/>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スライド番号プレースホルダー 2">
            <a:extLst>
              <a:ext uri="{FF2B5EF4-FFF2-40B4-BE49-F238E27FC236}">
                <a16:creationId xmlns:a16="http://schemas.microsoft.com/office/drawing/2014/main" id="{0B940D87-6B2A-4774-93A9-94FB997F4B33}"/>
              </a:ext>
            </a:extLst>
          </p:cNvPr>
          <p:cNvSpPr>
            <a:spLocks noGrp="1"/>
          </p:cNvSpPr>
          <p:nvPr>
            <p:ph type="sldNum" sz="quarter" idx="12"/>
          </p:nvPr>
        </p:nvSpPr>
        <p:spPr>
          <a:xfrm>
            <a:off x="6961909" y="6408854"/>
            <a:ext cx="1949477" cy="23812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452A23-BFEA-43FD-98FB-69091C0AE9EE}" type="slidenum">
              <a:rPr kumimoji="0"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sp>
        <p:nvSpPr>
          <p:cNvPr id="20" name="正方形/長方形 19">
            <a:extLst>
              <a:ext uri="{FF2B5EF4-FFF2-40B4-BE49-F238E27FC236}">
                <a16:creationId xmlns:a16="http://schemas.microsoft.com/office/drawing/2014/main" id="{89F1318B-D5A4-ECC0-E6AB-B26ED7C9DE55}"/>
              </a:ext>
            </a:extLst>
          </p:cNvPr>
          <p:cNvSpPr/>
          <p:nvPr/>
        </p:nvSpPr>
        <p:spPr>
          <a:xfrm>
            <a:off x="982883" y="4004306"/>
            <a:ext cx="7118459" cy="830997"/>
          </a:xfrm>
          <a:prstGeom prst="rect">
            <a:avLst/>
          </a:prstGeom>
        </p:spPr>
        <p:txBody>
          <a:bodyPr wrap="square">
            <a:spAutoFit/>
          </a:bodyPr>
          <a:lstStyle/>
          <a:p>
            <a:r>
              <a:rPr lang="ja-JP" altLang="en-US" sz="2400" dirty="0">
                <a:latin typeface="HGP創英角ｺﾞｼｯｸUB" panose="020B0900000000000000" pitchFamily="50" charset="-128"/>
                <a:ea typeface="HGP創英角ｺﾞｼｯｸUB" panose="020B0900000000000000" pitchFamily="50" charset="-128"/>
              </a:rPr>
              <a:t>人に関わる要因については、上記の要因のうち、最も強く関連する要因に振り分けます</a:t>
            </a:r>
            <a:endParaRPr lang="en-US" altLang="ja-JP" sz="2400" dirty="0">
              <a:latin typeface="HGP創英角ｺﾞｼｯｸUB" panose="020B0900000000000000" pitchFamily="50" charset="-128"/>
              <a:ea typeface="HGP創英角ｺﾞｼｯｸUB" panose="020B0900000000000000" pitchFamily="50" charset="-128"/>
            </a:endParaRPr>
          </a:p>
        </p:txBody>
      </p:sp>
      <p:sp>
        <p:nvSpPr>
          <p:cNvPr id="2" name="Rectangle 3">
            <a:extLst>
              <a:ext uri="{FF2B5EF4-FFF2-40B4-BE49-F238E27FC236}">
                <a16:creationId xmlns:a16="http://schemas.microsoft.com/office/drawing/2014/main" id="{8871A81D-87D5-B9B5-EC28-86F3C4F4B68B}"/>
              </a:ext>
            </a:extLst>
          </p:cNvPr>
          <p:cNvSpPr>
            <a:spLocks noChangeArrowheads="1"/>
          </p:cNvSpPr>
          <p:nvPr/>
        </p:nvSpPr>
        <p:spPr bwMode="auto">
          <a:xfrm>
            <a:off x="1227388" y="168749"/>
            <a:ext cx="6325393" cy="504825"/>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事故を防ぐためには ７</a:t>
            </a:r>
          </a:p>
        </p:txBody>
      </p:sp>
      <p:grpSp>
        <p:nvGrpSpPr>
          <p:cNvPr id="11" name="グループ化 10">
            <a:extLst>
              <a:ext uri="{FF2B5EF4-FFF2-40B4-BE49-F238E27FC236}">
                <a16:creationId xmlns:a16="http://schemas.microsoft.com/office/drawing/2014/main" id="{B951A7FB-F434-4C1A-B667-2A1AB47F7727}"/>
              </a:ext>
            </a:extLst>
          </p:cNvPr>
          <p:cNvGrpSpPr/>
          <p:nvPr/>
        </p:nvGrpSpPr>
        <p:grpSpPr>
          <a:xfrm>
            <a:off x="2238364" y="2161544"/>
            <a:ext cx="4951304" cy="1508715"/>
            <a:chOff x="2221797" y="1821167"/>
            <a:chExt cx="4951304" cy="1508715"/>
          </a:xfrm>
        </p:grpSpPr>
        <p:sp>
          <p:nvSpPr>
            <p:cNvPr id="4" name="テキスト ボックス 3">
              <a:extLst>
                <a:ext uri="{FF2B5EF4-FFF2-40B4-BE49-F238E27FC236}">
                  <a16:creationId xmlns:a16="http://schemas.microsoft.com/office/drawing/2014/main" id="{DF400D72-37FD-6551-6B46-65FBB8AF8E30}"/>
                </a:ext>
              </a:extLst>
            </p:cNvPr>
            <p:cNvSpPr txBox="1"/>
            <p:nvPr/>
          </p:nvSpPr>
          <p:spPr>
            <a:xfrm>
              <a:off x="2226587" y="1821167"/>
              <a:ext cx="4946514" cy="461665"/>
            </a:xfrm>
            <a:prstGeom prst="rect">
              <a:avLst/>
            </a:prstGeom>
            <a:noFill/>
          </p:spPr>
          <p:txBody>
            <a:bodyPr wrap="square" rtlCol="0">
              <a:spAutoFit/>
            </a:bodyPr>
            <a:lstStyle/>
            <a:p>
              <a:r>
                <a:rPr lang="ja-JP" altLang="en-US" sz="2400" dirty="0">
                  <a:solidFill>
                    <a:srgbClr val="C00000"/>
                  </a:solidFill>
                  <a:latin typeface="HGP創英角ｺﾞｼｯｸUB" panose="020B0900000000000000" pitchFamily="50" charset="-128"/>
                  <a:ea typeface="HGP創英角ｺﾞｼｯｸUB" panose="020B0900000000000000" pitchFamily="50" charset="-128"/>
                </a:rPr>
                <a:t>機械や器具に関わること</a:t>
              </a:r>
            </a:p>
          </p:txBody>
        </p:sp>
        <p:sp>
          <p:nvSpPr>
            <p:cNvPr id="6" name="テキスト ボックス 5">
              <a:extLst>
                <a:ext uri="{FF2B5EF4-FFF2-40B4-BE49-F238E27FC236}">
                  <a16:creationId xmlns:a16="http://schemas.microsoft.com/office/drawing/2014/main" id="{DDB752E9-D20B-F6B3-8501-A074E5D7068B}"/>
                </a:ext>
              </a:extLst>
            </p:cNvPr>
            <p:cNvSpPr txBox="1"/>
            <p:nvPr/>
          </p:nvSpPr>
          <p:spPr>
            <a:xfrm>
              <a:off x="2221797" y="2349984"/>
              <a:ext cx="4556943" cy="461665"/>
            </a:xfrm>
            <a:prstGeom prst="rect">
              <a:avLst/>
            </a:prstGeom>
            <a:noFill/>
          </p:spPr>
          <p:txBody>
            <a:bodyPr wrap="square" rtlCol="0">
              <a:spAutoFit/>
            </a:bodyPr>
            <a:lstStyle/>
            <a:p>
              <a:r>
                <a:rPr lang="ja-JP" altLang="en-US" sz="2400" dirty="0">
                  <a:solidFill>
                    <a:srgbClr val="C00000"/>
                  </a:solidFill>
                  <a:latin typeface="HGP創英角ｺﾞｼｯｸUB" panose="020B0900000000000000" pitchFamily="50" charset="-128"/>
                  <a:ea typeface="HGP創英角ｺﾞｼｯｸUB" panose="020B0900000000000000" pitchFamily="50" charset="-128"/>
                </a:rPr>
                <a:t>事故現場の環境に関わること</a:t>
              </a:r>
            </a:p>
          </p:txBody>
        </p:sp>
        <p:sp>
          <p:nvSpPr>
            <p:cNvPr id="10" name="テキスト ボックス 9">
              <a:extLst>
                <a:ext uri="{FF2B5EF4-FFF2-40B4-BE49-F238E27FC236}">
                  <a16:creationId xmlns:a16="http://schemas.microsoft.com/office/drawing/2014/main" id="{865E75DD-309F-C11C-E85C-6FDEBCA65425}"/>
                </a:ext>
              </a:extLst>
            </p:cNvPr>
            <p:cNvSpPr txBox="1"/>
            <p:nvPr/>
          </p:nvSpPr>
          <p:spPr>
            <a:xfrm>
              <a:off x="2221797" y="2868217"/>
              <a:ext cx="4694539" cy="461665"/>
            </a:xfrm>
            <a:prstGeom prst="rect">
              <a:avLst/>
            </a:prstGeom>
            <a:noFill/>
          </p:spPr>
          <p:txBody>
            <a:bodyPr wrap="square" rtlCol="0">
              <a:spAutoFit/>
            </a:bodyPr>
            <a:lstStyle/>
            <a:p>
              <a:r>
                <a:rPr lang="ja-JP" altLang="en-US" sz="2400" dirty="0">
                  <a:solidFill>
                    <a:srgbClr val="C00000"/>
                  </a:solidFill>
                  <a:latin typeface="HGP創英角ｺﾞｼｯｸUB" panose="020B0900000000000000" pitchFamily="50" charset="-128"/>
                  <a:ea typeface="HGP創英角ｺﾞｼｯｸUB" panose="020B0900000000000000" pitchFamily="50" charset="-128"/>
                </a:rPr>
                <a:t>作業・管理に関わること</a:t>
              </a:r>
            </a:p>
          </p:txBody>
        </p:sp>
      </p:grpSp>
      <p:grpSp>
        <p:nvGrpSpPr>
          <p:cNvPr id="19" name="グループ化 18">
            <a:extLst>
              <a:ext uri="{FF2B5EF4-FFF2-40B4-BE49-F238E27FC236}">
                <a16:creationId xmlns:a16="http://schemas.microsoft.com/office/drawing/2014/main" id="{36F03E02-8B74-4B6C-649C-4BABA6602864}"/>
              </a:ext>
            </a:extLst>
          </p:cNvPr>
          <p:cNvGrpSpPr/>
          <p:nvPr/>
        </p:nvGrpSpPr>
        <p:grpSpPr>
          <a:xfrm>
            <a:off x="972740" y="4919729"/>
            <a:ext cx="6948388" cy="1381265"/>
            <a:chOff x="972740" y="4919729"/>
            <a:chExt cx="6948388" cy="1381265"/>
          </a:xfrm>
        </p:grpSpPr>
        <p:sp>
          <p:nvSpPr>
            <p:cNvPr id="21" name="下矢印 18">
              <a:extLst>
                <a:ext uri="{FF2B5EF4-FFF2-40B4-BE49-F238E27FC236}">
                  <a16:creationId xmlns:a16="http://schemas.microsoft.com/office/drawing/2014/main" id="{D3A947F4-6CC8-402F-27C8-50B7947EFF69}"/>
                </a:ext>
              </a:extLst>
            </p:cNvPr>
            <p:cNvSpPr>
              <a:spLocks noChangeArrowheads="1"/>
            </p:cNvSpPr>
            <p:nvPr/>
          </p:nvSpPr>
          <p:spPr bwMode="auto">
            <a:xfrm>
              <a:off x="3930195" y="4919729"/>
              <a:ext cx="919780" cy="451041"/>
            </a:xfrm>
            <a:prstGeom prst="downArrow">
              <a:avLst>
                <a:gd name="adj1" fmla="val 50000"/>
                <a:gd name="adj2" fmla="val 50000"/>
              </a:avLst>
            </a:prstGeom>
            <a:solidFill>
              <a:srgbClr val="99CC00"/>
            </a:solidFill>
            <a:ln w="19050" algn="ctr">
              <a:solidFill>
                <a:schemeClr val="tx1"/>
              </a:solidFill>
              <a:round/>
              <a:headEnd type="none" w="sm" len="sm"/>
              <a:tailEnd type="none" w="sm" len="sm"/>
            </a:ln>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sz="3200" dirty="0">
                <a:effectLst/>
                <a:latin typeface="HG丸ｺﾞｼｯｸM-PRO" panose="020F0600000000000000" pitchFamily="50" charset="-128"/>
                <a:ea typeface="HG丸ｺﾞｼｯｸM-PRO" panose="020F0600000000000000" pitchFamily="50" charset="-128"/>
              </a:endParaRPr>
            </a:p>
          </p:txBody>
        </p:sp>
        <p:sp>
          <p:nvSpPr>
            <p:cNvPr id="18" name="正方形/長方形 17">
              <a:extLst>
                <a:ext uri="{FF2B5EF4-FFF2-40B4-BE49-F238E27FC236}">
                  <a16:creationId xmlns:a16="http://schemas.microsoft.com/office/drawing/2014/main" id="{39BEAA47-36B9-CF1B-5621-3B38A48C3431}"/>
                </a:ext>
              </a:extLst>
            </p:cNvPr>
            <p:cNvSpPr/>
            <p:nvPr/>
          </p:nvSpPr>
          <p:spPr>
            <a:xfrm>
              <a:off x="972740" y="5469997"/>
              <a:ext cx="6948388" cy="830997"/>
            </a:xfrm>
            <a:prstGeom prst="rect">
              <a:avLst/>
            </a:prstGeom>
          </p:spPr>
          <p:txBody>
            <a:bodyPr wrap="square">
              <a:spAutoFit/>
            </a:bodyPr>
            <a:lstStyle/>
            <a:p>
              <a:r>
                <a:rPr lang="ja-JP" altLang="en-US" sz="2400" dirty="0">
                  <a:latin typeface="HGP創英角ｺﾞｼｯｸUB" panose="020B0900000000000000" pitchFamily="50" charset="-128"/>
                  <a:ea typeface="HGP創英角ｺﾞｼｯｸUB" panose="020B0900000000000000" pitchFamily="50" charset="-128"/>
                </a:rPr>
                <a:t>それによって、「注意喚起」以外の具体的な改善目標もわかりやすくなります</a:t>
              </a:r>
              <a:endParaRPr lang="en-US" altLang="ja-JP" sz="2400" dirty="0">
                <a:latin typeface="HGP創英角ｺﾞｼｯｸUB" panose="020B0900000000000000" pitchFamily="50" charset="-128"/>
                <a:ea typeface="HGP創英角ｺﾞｼｯｸUB" panose="020B0900000000000000" pitchFamily="50" charset="-128"/>
              </a:endParaRPr>
            </a:p>
          </p:txBody>
        </p:sp>
      </p:grpSp>
    </p:spTree>
    <p:extLst>
      <p:ext uri="{BB962C8B-B14F-4D97-AF65-F5344CB8AC3E}">
        <p14:creationId xmlns:p14="http://schemas.microsoft.com/office/powerpoint/2010/main" val="115733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スライド番号プレースホルダー 2">
            <a:extLst>
              <a:ext uri="{FF2B5EF4-FFF2-40B4-BE49-F238E27FC236}">
                <a16:creationId xmlns:a16="http://schemas.microsoft.com/office/drawing/2014/main" id="{1DAABCC2-59FA-4A4C-B30C-1ED7CE2E2951}"/>
              </a:ext>
            </a:extLst>
          </p:cNvPr>
          <p:cNvSpPr>
            <a:spLocks noGrp="1"/>
          </p:cNvSpPr>
          <p:nvPr>
            <p:ph type="sldNum" sz="quarter" idx="12"/>
          </p:nvPr>
        </p:nvSpPr>
        <p:spPr>
          <a:xfrm>
            <a:off x="6998183" y="6428822"/>
            <a:ext cx="1949477" cy="23812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452A23-BFEA-43FD-98FB-69091C0AE9EE}" type="slidenum">
              <a:rPr kumimoji="0"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grpSp>
        <p:nvGrpSpPr>
          <p:cNvPr id="17" name="グループ化 16">
            <a:extLst>
              <a:ext uri="{FF2B5EF4-FFF2-40B4-BE49-F238E27FC236}">
                <a16:creationId xmlns:a16="http://schemas.microsoft.com/office/drawing/2014/main" id="{D803E0D4-3DD9-6B98-23F4-39EB92F0E236}"/>
              </a:ext>
            </a:extLst>
          </p:cNvPr>
          <p:cNvGrpSpPr/>
          <p:nvPr/>
        </p:nvGrpSpPr>
        <p:grpSpPr>
          <a:xfrm>
            <a:off x="1804058" y="3582849"/>
            <a:ext cx="4730674" cy="2255468"/>
            <a:chOff x="1347277" y="3292351"/>
            <a:chExt cx="4130683" cy="1969407"/>
          </a:xfrm>
        </p:grpSpPr>
        <p:pic>
          <p:nvPicPr>
            <p:cNvPr id="6" name="図 5">
              <a:extLst>
                <a:ext uri="{FF2B5EF4-FFF2-40B4-BE49-F238E27FC236}">
                  <a16:creationId xmlns:a16="http://schemas.microsoft.com/office/drawing/2014/main" id="{69553072-20FF-29B1-BC3D-92D0A1FA244F}"/>
                </a:ext>
              </a:extLst>
            </p:cNvPr>
            <p:cNvPicPr>
              <a:picLocks noChangeAspect="1"/>
            </p:cNvPicPr>
            <p:nvPr/>
          </p:nvPicPr>
          <p:blipFill>
            <a:blip r:embed="rId3"/>
            <a:stretch>
              <a:fillRect/>
            </a:stretch>
          </p:blipFill>
          <p:spPr>
            <a:xfrm>
              <a:off x="1347277" y="3292351"/>
              <a:ext cx="4130683" cy="1751491"/>
            </a:xfrm>
            <a:prstGeom prst="rect">
              <a:avLst/>
            </a:prstGeom>
          </p:spPr>
        </p:pic>
        <p:sp>
          <p:nvSpPr>
            <p:cNvPr id="8" name="テキスト ボックス 7">
              <a:extLst>
                <a:ext uri="{FF2B5EF4-FFF2-40B4-BE49-F238E27FC236}">
                  <a16:creationId xmlns:a16="http://schemas.microsoft.com/office/drawing/2014/main" id="{D20694D0-9264-BA96-F711-0B2BDBC81C21}"/>
                </a:ext>
              </a:extLst>
            </p:cNvPr>
            <p:cNvSpPr txBox="1"/>
            <p:nvPr/>
          </p:nvSpPr>
          <p:spPr>
            <a:xfrm>
              <a:off x="2420675" y="4984759"/>
              <a:ext cx="2018845"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ja-JP" sz="1200" b="1" i="0" u="none" strike="noStrike" kern="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ＭＳ 明朝" panose="02020609040205080304" pitchFamily="17" charset="-128"/>
                </a:rPr>
                <a:t>　事故付近現場見取り図</a:t>
              </a:r>
              <a:endParaRPr kumimoji="0" lang="ja-JP" altLang="en-US" sz="12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p:txBody>
        </p:sp>
      </p:grpSp>
      <p:cxnSp>
        <p:nvCxnSpPr>
          <p:cNvPr id="10" name="直線コネクタ 9">
            <a:extLst>
              <a:ext uri="{FF2B5EF4-FFF2-40B4-BE49-F238E27FC236}">
                <a16:creationId xmlns:a16="http://schemas.microsoft.com/office/drawing/2014/main" id="{C2907DFD-66DD-C982-4B21-381E2F919F2E}"/>
              </a:ext>
            </a:extLst>
          </p:cNvPr>
          <p:cNvCxnSpPr/>
          <p:nvPr/>
        </p:nvCxnSpPr>
        <p:spPr>
          <a:xfrm>
            <a:off x="394636" y="989428"/>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1" name="角丸四角形 61">
            <a:extLst>
              <a:ext uri="{FF2B5EF4-FFF2-40B4-BE49-F238E27FC236}">
                <a16:creationId xmlns:a16="http://schemas.microsoft.com/office/drawing/2014/main" id="{2BB0C476-0F98-9C6D-A076-66133A6BB225}"/>
              </a:ext>
            </a:extLst>
          </p:cNvPr>
          <p:cNvSpPr/>
          <p:nvPr/>
        </p:nvSpPr>
        <p:spPr>
          <a:xfrm>
            <a:off x="126930" y="1519420"/>
            <a:ext cx="8805316" cy="1503402"/>
          </a:xfrm>
          <a:prstGeom prst="roundRect">
            <a:avLst>
              <a:gd name="adj" fmla="val 0"/>
            </a:avLst>
          </a:prstGeom>
          <a:noFill/>
          <a:ln w="9525">
            <a:noFill/>
          </a:ln>
        </p:spPr>
        <p:style>
          <a:lnRef idx="2">
            <a:schemeClr val="accent3"/>
          </a:lnRef>
          <a:fillRef idx="1">
            <a:schemeClr val="lt1"/>
          </a:fillRef>
          <a:effectRef idx="0">
            <a:schemeClr val="accent3"/>
          </a:effectRef>
          <a:fontRef idx="minor">
            <a:schemeClr val="dk1"/>
          </a:fontRef>
        </p:style>
        <p:txBody>
          <a:bodyPr rtlCol="0" anchor="ctr"/>
          <a:lstStyle/>
          <a:p>
            <a:pPr lvl="0" indent="-36000">
              <a:defRPr/>
            </a:pPr>
            <a:r>
              <a:rPr lang="en-US" altLang="ja-JP" sz="2000" b="1" dirty="0">
                <a:solidFill>
                  <a:srgbClr val="FF0000"/>
                </a:solidFill>
                <a:latin typeface="UD デジタル 教科書体 NK-R" panose="02020400000000000000" pitchFamily="18" charset="-128"/>
                <a:ea typeface="UD デジタル 教科書体 NK-R" panose="02020400000000000000" pitchFamily="18" charset="-128"/>
              </a:rPr>
              <a:t>【</a:t>
            </a:r>
            <a:r>
              <a:rPr lang="ja-JP" altLang="en-US" sz="2000" b="1" dirty="0">
                <a:solidFill>
                  <a:srgbClr val="FF0000"/>
                </a:solidFill>
                <a:latin typeface="UD デジタル 教科書体 NK-R" panose="02020400000000000000" pitchFamily="18" charset="-128"/>
                <a:ea typeface="UD デジタル 教科書体 NK-R" panose="02020400000000000000" pitchFamily="18" charset="-128"/>
              </a:rPr>
              <a:t>事故の概要</a:t>
            </a:r>
            <a:r>
              <a:rPr lang="en-US" altLang="ja-JP" sz="2000" b="1" dirty="0">
                <a:solidFill>
                  <a:srgbClr val="FF0000"/>
                </a:solidFill>
                <a:latin typeface="UD デジタル 教科書体 NK-R" panose="02020400000000000000" pitchFamily="18" charset="-128"/>
                <a:ea typeface="UD デジタル 教科書体 NK-R" panose="02020400000000000000" pitchFamily="18" charset="-128"/>
              </a:rPr>
              <a:t>】</a:t>
            </a:r>
            <a:r>
              <a:rPr kumimoji="0" lang="ja-JP" altLang="en-US" sz="20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 </a:t>
            </a:r>
            <a:r>
              <a:rPr kumimoji="0" lang="ja-JP" altLang="ja-JP" sz="2000" i="0" strike="noStrike" kern="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日没の約</a:t>
            </a:r>
            <a:r>
              <a:rPr kumimoji="0" lang="en-US" altLang="ja-JP" sz="2000" i="0" strike="noStrike" kern="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30</a:t>
            </a:r>
            <a:r>
              <a:rPr kumimoji="0" lang="ja-JP" altLang="ja-JP" sz="2000" i="0" strike="noStrike" kern="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分後、ブロードキャスタを装着</a:t>
            </a:r>
            <a:r>
              <a:rPr kumimoji="0" lang="ja-JP" altLang="ja-JP" sz="20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したトラクター（</a:t>
            </a:r>
            <a:r>
              <a:rPr kumimoji="0" lang="en-US" altLang="ja-JP" sz="20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26PS</a:t>
            </a:r>
            <a:r>
              <a:rPr kumimoji="0" lang="ja-JP" altLang="ja-JP" sz="20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a:t>
            </a:r>
            <a:r>
              <a:rPr kumimoji="0" lang="en-US" altLang="ja-JP" sz="20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2</a:t>
            </a:r>
            <a:r>
              <a:rPr kumimoji="0" lang="ja-JP" altLang="ja-JP" sz="20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柱式安全フレーム仕様）で帰宅していた</a:t>
            </a:r>
            <a:r>
              <a:rPr kumimoji="0" lang="ja-JP" altLang="en-US" sz="20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a:t>
            </a:r>
            <a:r>
              <a:rPr lang="ja-JP" altLang="ja-JP" sz="2000" kern="0" dirty="0">
                <a:solidFill>
                  <a:srgbClr val="000000"/>
                </a:solidFill>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国道</a:t>
            </a:r>
            <a:r>
              <a:rPr lang="ja-JP" altLang="en-US" sz="2000" kern="0" dirty="0">
                <a:solidFill>
                  <a:srgbClr val="000000"/>
                </a:solidFill>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の</a:t>
            </a:r>
            <a:r>
              <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左側</a:t>
            </a:r>
            <a:r>
              <a:rPr lang="ja-JP" altLang="ja-JP" sz="2000" kern="0" dirty="0">
                <a:solidFill>
                  <a:schemeClr val="tx1"/>
                </a:solidFill>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車線</a:t>
            </a:r>
            <a:r>
              <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を走行中</a:t>
            </a:r>
            <a:r>
              <a:rPr lang="ja-JP" altLang="ja-JP" sz="2000" kern="0" dirty="0">
                <a:solidFill>
                  <a:schemeClr val="tx1"/>
                </a:solidFill>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、乗用車に追突され</a:t>
            </a:r>
            <a:r>
              <a:rPr lang="ja-JP" altLang="ja-JP" sz="2000" kern="0" dirty="0">
                <a:solidFill>
                  <a:srgbClr val="000000"/>
                </a:solidFill>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、道路</a:t>
            </a:r>
            <a:r>
              <a:rPr lang="ja-JP" altLang="en-US" sz="2000" kern="0" dirty="0">
                <a:solidFill>
                  <a:srgbClr val="000000"/>
                </a:solidFill>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外</a:t>
            </a:r>
            <a:r>
              <a:rPr lang="ja-JP" altLang="ja-JP" sz="2000" kern="0" dirty="0">
                <a:solidFill>
                  <a:srgbClr val="000000"/>
                </a:solidFill>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に押し出されて</a:t>
            </a:r>
            <a:r>
              <a:rPr lang="ja-JP" altLang="ja-JP" sz="2000" kern="0" dirty="0">
                <a:solidFill>
                  <a:schemeClr val="tx1"/>
                </a:solidFill>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側溝に転落</a:t>
            </a:r>
            <a:r>
              <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a:t>
            </a:r>
            <a:r>
              <a:rPr lang="ja-JP" altLang="ja-JP" sz="2000" kern="0" dirty="0">
                <a:solidFill>
                  <a:srgbClr val="000000"/>
                </a:solidFill>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被災者はトラクターから投げ出され、</a:t>
            </a:r>
            <a:r>
              <a:rPr lang="ja-JP" altLang="ja-JP" sz="2000" kern="0" dirty="0">
                <a:solidFill>
                  <a:srgbClr val="FF0000"/>
                </a:solidFill>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全身を強く打ち死亡</a:t>
            </a:r>
            <a:r>
              <a:rPr lang="ja-JP" altLang="en-US" sz="2000" kern="0" dirty="0">
                <a:solidFill>
                  <a:srgbClr val="000000"/>
                </a:solidFill>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a:t>
            </a:r>
            <a:r>
              <a:rPr lang="ja-JP" altLang="en-US" sz="2000" dirty="0">
                <a:solidFill>
                  <a:prstClr val="black"/>
                </a:solidFill>
                <a:latin typeface="UD Digi Kyokasho NK-R" panose="02020400000000000000" pitchFamily="18" charset="-128"/>
                <a:ea typeface="UD Digi Kyokasho NK-R" panose="02020400000000000000" pitchFamily="18" charset="-128"/>
              </a:rPr>
              <a:t>投げ出されていることから、シートベルトを装着していなかったとみられる。</a:t>
            </a:r>
            <a:endParaRPr kumimoji="0" lang="en-US" altLang="ja-JP" sz="20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endParaRPr>
          </a:p>
        </p:txBody>
      </p:sp>
      <p:sp>
        <p:nvSpPr>
          <p:cNvPr id="12" name="テキスト ボックス 11">
            <a:extLst>
              <a:ext uri="{FF2B5EF4-FFF2-40B4-BE49-F238E27FC236}">
                <a16:creationId xmlns:a16="http://schemas.microsoft.com/office/drawing/2014/main" id="{15FEB1E4-55CD-6B3A-D177-9FAD96A209B4}"/>
              </a:ext>
            </a:extLst>
          </p:cNvPr>
          <p:cNvSpPr txBox="1"/>
          <p:nvPr/>
        </p:nvSpPr>
        <p:spPr>
          <a:xfrm>
            <a:off x="1897132" y="1049519"/>
            <a:ext cx="3624705" cy="400110"/>
          </a:xfrm>
          <a:prstGeom prst="rect">
            <a:avLst/>
          </a:prstGeom>
          <a:solidFill>
            <a:schemeClr val="bg1"/>
          </a:solidFill>
          <a:ln w="1905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乗用型トラクターの被追突事故</a:t>
            </a:r>
          </a:p>
        </p:txBody>
      </p:sp>
      <p:sp>
        <p:nvSpPr>
          <p:cNvPr id="15" name="ポイント">
            <a:extLst>
              <a:ext uri="{FF2B5EF4-FFF2-40B4-BE49-F238E27FC236}">
                <a16:creationId xmlns:a16="http://schemas.microsoft.com/office/drawing/2014/main" id="{57BCD826-8403-358C-ED6C-74CAAFF9B8CD}"/>
              </a:ext>
            </a:extLst>
          </p:cNvPr>
          <p:cNvSpPr>
            <a:spLocks noChangeArrowheads="1"/>
          </p:cNvSpPr>
          <p:nvPr/>
        </p:nvSpPr>
        <p:spPr bwMode="auto">
          <a:xfrm>
            <a:off x="759974" y="5742682"/>
            <a:ext cx="7359093" cy="1093135"/>
          </a:xfrm>
          <a:prstGeom prst="wedgeRectCallout">
            <a:avLst>
              <a:gd name="adj1" fmla="val 6385"/>
              <a:gd name="adj2" fmla="val -33183"/>
            </a:avLst>
          </a:prstGeom>
          <a:noFill/>
          <a:ln w="28575">
            <a:noFill/>
            <a:headEnd/>
            <a:tailEnd/>
          </a:ln>
        </p:spPr>
        <p:style>
          <a:lnRef idx="2">
            <a:schemeClr val="accent6">
              <a:shade val="50000"/>
            </a:schemeClr>
          </a:lnRef>
          <a:fillRef idx="1">
            <a:schemeClr val="accent6"/>
          </a:fillRef>
          <a:effectRef idx="0">
            <a:schemeClr val="accent6"/>
          </a:effectRef>
          <a:fontRef idx="minor">
            <a:schemeClr val="lt1"/>
          </a:fontRef>
        </p:style>
        <p:txBody>
          <a:bodyPr lIns="74295" tIns="8890" rIns="74295" bIns="889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・特に路上では</a:t>
            </a:r>
            <a:r>
              <a:rPr kumimoji="0" lang="ja-JP" altLang="en-US" sz="2000" b="0"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必ずシートベルト</a:t>
            </a: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の装着</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・自動車との速度差を考慮し</a:t>
            </a:r>
            <a:r>
              <a:rPr kumimoji="0" lang="ja-JP" altLang="en-US" sz="2000" b="0"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低速車マーク、適切な灯火類</a:t>
            </a: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の装着</a:t>
            </a:r>
            <a:endParaRPr kumimoji="0" lang="en-US" altLang="ja-JP"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・道路への</a:t>
            </a:r>
            <a:r>
              <a:rPr kumimoji="0" lang="ja-JP" altLang="en-US" sz="2000" b="0"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街路灯</a:t>
            </a: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や「農耕車注意」等の</a:t>
            </a:r>
            <a:r>
              <a:rPr kumimoji="0" lang="ja-JP" altLang="en-US" sz="2000" b="0"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看板</a:t>
            </a: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設置　・</a:t>
            </a:r>
            <a:r>
              <a:rPr kumimoji="0" lang="ja-JP" altLang="en-US" sz="2000" b="0"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日没前</a:t>
            </a: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に運行</a:t>
            </a:r>
            <a:endParaRPr kumimoji="0" lang="en-US" altLang="ja-JP"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p:txBody>
      </p:sp>
      <p:sp>
        <p:nvSpPr>
          <p:cNvPr id="16" name="テキスト ボックス 15">
            <a:extLst>
              <a:ext uri="{FF2B5EF4-FFF2-40B4-BE49-F238E27FC236}">
                <a16:creationId xmlns:a16="http://schemas.microsoft.com/office/drawing/2014/main" id="{41AC2A77-70DC-F02B-F8B6-B21075C0A402}"/>
              </a:ext>
            </a:extLst>
          </p:cNvPr>
          <p:cNvSpPr txBox="1"/>
          <p:nvPr/>
        </p:nvSpPr>
        <p:spPr>
          <a:xfrm>
            <a:off x="126930" y="98341"/>
            <a:ext cx="880531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乗用型トラクターでは、このような事故が発生しています</a:t>
            </a:r>
            <a:r>
              <a:rPr kumimoji="1" lang="en-US" altLang="ja-JP"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(2)</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C00000"/>
                </a:solidFill>
                <a:effectLst/>
                <a:uLnTx/>
                <a:uFillTx/>
                <a:latin typeface="HGS創英角ｺﾞｼｯｸUB" panose="020B0900000000000000" pitchFamily="50" charset="-128"/>
                <a:ea typeface="HGS創英角ｺﾞｼｯｸUB" panose="020B0900000000000000" pitchFamily="50" charset="-128"/>
                <a:cs typeface="+mn-cs"/>
              </a:rPr>
              <a:t>死亡例　　</a:t>
            </a:r>
            <a:r>
              <a:rPr kumimoji="1" lang="en-US" altLang="ja-JP" sz="2000" b="0" i="0" u="none" strike="noStrike" kern="1200" cap="none" spc="0" normalizeH="0" baseline="0" noProof="0" dirty="0">
                <a:ln>
                  <a:noFill/>
                </a:ln>
                <a:solidFill>
                  <a:schemeClr val="accent1">
                    <a:lumMod val="50000"/>
                  </a:schemeClr>
                </a:solidFill>
                <a:effectLst/>
                <a:uLnTx/>
                <a:uFillTx/>
                <a:latin typeface="HGS創英角ｺﾞｼｯｸUB" panose="020B0900000000000000" pitchFamily="50" charset="-128"/>
                <a:ea typeface="HGS創英角ｺﾞｼｯｸUB" panose="020B0900000000000000" pitchFamily="50" charset="-128"/>
                <a:cs typeface="+mn-cs"/>
              </a:rPr>
              <a:t>※</a:t>
            </a:r>
            <a:r>
              <a:rPr kumimoji="1" lang="ja-JP" altLang="en-US" sz="2000" b="0" i="0" u="none" strike="noStrike" kern="1200" cap="none" spc="0" normalizeH="0" baseline="0" noProof="0" dirty="0">
                <a:ln>
                  <a:noFill/>
                </a:ln>
                <a:solidFill>
                  <a:schemeClr val="accent1">
                    <a:lumMod val="50000"/>
                  </a:schemeClr>
                </a:solidFill>
                <a:effectLst/>
                <a:uLnTx/>
                <a:uFillTx/>
                <a:latin typeface="HGS創英角ｺﾞｼｯｸUB" panose="020B0900000000000000" pitchFamily="50" charset="-128"/>
                <a:ea typeface="HGS創英角ｺﾞｼｯｸUB" panose="020B0900000000000000" pitchFamily="50" charset="-128"/>
                <a:cs typeface="+mn-cs"/>
              </a:rPr>
              <a:t>以下１事例１スライドで説明：全て実例です</a:t>
            </a:r>
          </a:p>
        </p:txBody>
      </p:sp>
      <p:sp>
        <p:nvSpPr>
          <p:cNvPr id="2" name="四角形吹き出し 26">
            <a:extLst>
              <a:ext uri="{FF2B5EF4-FFF2-40B4-BE49-F238E27FC236}">
                <a16:creationId xmlns:a16="http://schemas.microsoft.com/office/drawing/2014/main" id="{A4C5D165-3857-B559-E47B-373409E99003}"/>
              </a:ext>
            </a:extLst>
          </p:cNvPr>
          <p:cNvSpPr/>
          <p:nvPr/>
        </p:nvSpPr>
        <p:spPr bwMode="auto">
          <a:xfrm>
            <a:off x="5345456" y="4660828"/>
            <a:ext cx="3733522" cy="732551"/>
          </a:xfrm>
          <a:prstGeom prst="wedgeRectCallout">
            <a:avLst>
              <a:gd name="adj1" fmla="val -58107"/>
              <a:gd name="adj2" fmla="val -32338"/>
            </a:avLst>
          </a:prstGeom>
          <a:ln w="19050">
            <a:solidFill>
              <a:srgbClr val="FF0000"/>
            </a:solidFill>
            <a:headEnd type="none" w="sm" len="sm"/>
            <a:tailEnd type="none" w="sm" len="sm"/>
          </a:ln>
        </p:spPr>
        <p:style>
          <a:lnRef idx="2">
            <a:schemeClr val="accent4"/>
          </a:lnRef>
          <a:fillRef idx="1">
            <a:schemeClr val="lt1"/>
          </a:fillRef>
          <a:effectRef idx="0">
            <a:schemeClr val="accent4"/>
          </a:effectRef>
          <a:fontRef idx="minor">
            <a:schemeClr val="dk1"/>
          </a:fontRef>
        </p:style>
        <p:txBody>
          <a:bodyPr vert="horz" wrap="square" lIns="36000" tIns="36000" rIns="36000" bIns="36000" numCol="1" rtlCol="0" anchor="ctr" anchorCtr="0" compatLnSpc="1">
            <a:prstTxWarp prst="textNoShape">
              <a:avLst/>
            </a:prstTxWarp>
          </a:bodyPr>
          <a:lstStyle/>
          <a:p>
            <a:pPr marL="0" marR="0" lvl="0" indent="0" algn="l" defTabSz="457200" rtl="0" eaLnBrk="0" fontAlgn="base" latinLnBrk="0" hangingPunct="0">
              <a:lnSpc>
                <a:spcPts val="2400"/>
              </a:lnSpc>
              <a:spcBef>
                <a:spcPct val="0"/>
              </a:spcBef>
              <a:spcAft>
                <a:spcPct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anose="020B0604020202020204" pitchFamily="34" charset="0"/>
              </a:rPr>
              <a:t>自動車が速く、街路灯がない国道</a:t>
            </a:r>
            <a:endParaRPr kumimoji="0" lang="en-US" altLang="ja-JP"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anose="020B0604020202020204" pitchFamily="34" charset="0"/>
            </a:endParaRPr>
          </a:p>
          <a:p>
            <a:pPr marL="0" marR="0" lvl="0" indent="0" algn="l" defTabSz="457200" rtl="0" eaLnBrk="0" fontAlgn="base" latinLnBrk="0" hangingPunct="0">
              <a:lnSpc>
                <a:spcPts val="2400"/>
              </a:lnSpc>
              <a:spcBef>
                <a:spcPct val="0"/>
              </a:spcBef>
              <a:spcAft>
                <a:spcPct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anose="020B0604020202020204" pitchFamily="34" charset="0"/>
              </a:rPr>
              <a:t>日没後で視界悪化</a:t>
            </a:r>
          </a:p>
        </p:txBody>
      </p:sp>
      <p:sp>
        <p:nvSpPr>
          <p:cNvPr id="4" name="角丸四角形 32">
            <a:extLst>
              <a:ext uri="{FF2B5EF4-FFF2-40B4-BE49-F238E27FC236}">
                <a16:creationId xmlns:a16="http://schemas.microsoft.com/office/drawing/2014/main" id="{E16F62F1-56FA-5B89-CD75-0D3F672DDE80}"/>
              </a:ext>
            </a:extLst>
          </p:cNvPr>
          <p:cNvSpPr/>
          <p:nvPr/>
        </p:nvSpPr>
        <p:spPr>
          <a:xfrm>
            <a:off x="7118584" y="4281127"/>
            <a:ext cx="828000" cy="360000"/>
          </a:xfrm>
          <a:prstGeom prst="roundRect">
            <a:avLst>
              <a:gd name="adj" fmla="val 50000"/>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rPr>
              <a:t>環境</a:t>
            </a:r>
          </a:p>
        </p:txBody>
      </p:sp>
      <p:sp>
        <p:nvSpPr>
          <p:cNvPr id="5" name="四角形吹き出し 26">
            <a:extLst>
              <a:ext uri="{FF2B5EF4-FFF2-40B4-BE49-F238E27FC236}">
                <a16:creationId xmlns:a16="http://schemas.microsoft.com/office/drawing/2014/main" id="{49FE3448-3A88-082E-30CD-24CF66EEF626}"/>
              </a:ext>
            </a:extLst>
          </p:cNvPr>
          <p:cNvSpPr/>
          <p:nvPr/>
        </p:nvSpPr>
        <p:spPr bwMode="auto">
          <a:xfrm>
            <a:off x="204494" y="3146713"/>
            <a:ext cx="2590077" cy="985661"/>
          </a:xfrm>
          <a:prstGeom prst="wedgeRectCallout">
            <a:avLst>
              <a:gd name="adj1" fmla="val 33101"/>
              <a:gd name="adj2" fmla="val 94705"/>
            </a:avLst>
          </a:prstGeom>
          <a:ln w="19050">
            <a:solidFill>
              <a:srgbClr val="FF0000"/>
            </a:solidFill>
            <a:headEnd type="none" w="sm" len="sm"/>
            <a:tailEnd type="none" w="sm" len="sm"/>
          </a:ln>
        </p:spPr>
        <p:style>
          <a:lnRef idx="2">
            <a:schemeClr val="accent4"/>
          </a:lnRef>
          <a:fillRef idx="1">
            <a:schemeClr val="lt1"/>
          </a:fillRef>
          <a:effectRef idx="0">
            <a:schemeClr val="accent4"/>
          </a:effectRef>
          <a:fontRef idx="minor">
            <a:schemeClr val="dk1"/>
          </a:fontRef>
        </p:style>
        <p:txBody>
          <a:bodyPr vert="horz" wrap="square" lIns="36000" tIns="36000" rIns="36000" bIns="36000" numCol="1" rtlCol="0" anchor="ctr" anchorCtr="0" compatLnSpc="1">
            <a:prstTxWarp prst="textNoShape">
              <a:avLst/>
            </a:prstTxWarp>
          </a:bodyPr>
          <a:lstStyle/>
          <a:p>
            <a:pPr marL="0" marR="0" lvl="0" indent="0" algn="l" defTabSz="457200" rtl="0" eaLnBrk="0" fontAlgn="base" latinLnBrk="0" hangingPunct="0">
              <a:lnSpc>
                <a:spcPts val="2400"/>
              </a:lnSpc>
              <a:spcBef>
                <a:spcPct val="0"/>
              </a:spcBef>
              <a:spcAft>
                <a:spcPct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anose="020B0604020202020204" pitchFamily="34" charset="0"/>
              </a:rPr>
              <a:t>シートベルト・ヘルメット未着用</a:t>
            </a:r>
            <a:endParaRPr kumimoji="0" lang="en-US" altLang="ja-JP"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anose="020B0604020202020204" pitchFamily="34" charset="0"/>
            </a:endParaRPr>
          </a:p>
          <a:p>
            <a:pPr marL="0" marR="0" lvl="0" indent="0" algn="l" defTabSz="457200" rtl="0" eaLnBrk="0" fontAlgn="base" latinLnBrk="0" hangingPunct="0">
              <a:lnSpc>
                <a:spcPts val="2400"/>
              </a:lnSpc>
              <a:spcBef>
                <a:spcPct val="0"/>
              </a:spcBef>
              <a:spcAft>
                <a:spcPct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anose="020B0604020202020204" pitchFamily="34" charset="0"/>
              </a:rPr>
              <a:t>日没後の移動</a:t>
            </a:r>
          </a:p>
        </p:txBody>
      </p:sp>
      <p:sp>
        <p:nvSpPr>
          <p:cNvPr id="19" name="角丸四角形 32">
            <a:extLst>
              <a:ext uri="{FF2B5EF4-FFF2-40B4-BE49-F238E27FC236}">
                <a16:creationId xmlns:a16="http://schemas.microsoft.com/office/drawing/2014/main" id="{A32CF1EB-2426-9D6F-1D58-E1CBCCF59CAA}"/>
              </a:ext>
            </a:extLst>
          </p:cNvPr>
          <p:cNvSpPr/>
          <p:nvPr/>
        </p:nvSpPr>
        <p:spPr>
          <a:xfrm>
            <a:off x="1273005" y="2860969"/>
            <a:ext cx="1521566" cy="294951"/>
          </a:xfrm>
          <a:prstGeom prst="roundRect">
            <a:avLst>
              <a:gd name="adj" fmla="val 50000"/>
            </a:avLst>
          </a:prstGeom>
          <a:ln w="28575">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rPr>
              <a:t>作業・管理</a:t>
            </a:r>
          </a:p>
        </p:txBody>
      </p:sp>
      <p:sp>
        <p:nvSpPr>
          <p:cNvPr id="22" name="四角形吹き出し 26">
            <a:extLst>
              <a:ext uri="{FF2B5EF4-FFF2-40B4-BE49-F238E27FC236}">
                <a16:creationId xmlns:a16="http://schemas.microsoft.com/office/drawing/2014/main" id="{A5D48425-2F85-CCA0-3582-CDA8596292F9}"/>
              </a:ext>
            </a:extLst>
          </p:cNvPr>
          <p:cNvSpPr/>
          <p:nvPr/>
        </p:nvSpPr>
        <p:spPr bwMode="auto">
          <a:xfrm>
            <a:off x="3033369" y="3152788"/>
            <a:ext cx="2869849" cy="614515"/>
          </a:xfrm>
          <a:prstGeom prst="wedgeRectCallout">
            <a:avLst>
              <a:gd name="adj1" fmla="val -28523"/>
              <a:gd name="adj2" fmla="val 91640"/>
            </a:avLst>
          </a:prstGeom>
          <a:ln w="19050">
            <a:solidFill>
              <a:srgbClr val="FF0000"/>
            </a:solidFill>
            <a:headEnd type="none" w="sm" len="sm"/>
            <a:tailEnd type="none" w="sm" len="sm"/>
          </a:ln>
        </p:spPr>
        <p:style>
          <a:lnRef idx="2">
            <a:schemeClr val="accent4"/>
          </a:lnRef>
          <a:fillRef idx="1">
            <a:schemeClr val="lt1"/>
          </a:fillRef>
          <a:effectRef idx="0">
            <a:schemeClr val="accent4"/>
          </a:effectRef>
          <a:fontRef idx="minor">
            <a:schemeClr val="dk1"/>
          </a:fontRef>
        </p:style>
        <p:txBody>
          <a:bodyPr vert="horz" wrap="square" lIns="36000" tIns="36000" rIns="36000" bIns="36000" numCol="1" rtlCol="0" anchor="ctr" anchorCtr="0" compatLnSpc="1">
            <a:prstTxWarp prst="textNoShape">
              <a:avLst/>
            </a:prstTxWarp>
          </a:bodyPr>
          <a:lstStyle/>
          <a:p>
            <a:pPr marL="0" marR="0" lvl="0" indent="0" algn="l" defTabSz="457200" rtl="0" eaLnBrk="0" fontAlgn="base" latinLnBrk="0" hangingPunct="0">
              <a:lnSpc>
                <a:spcPts val="2400"/>
              </a:lnSpc>
              <a:spcBef>
                <a:spcPct val="0"/>
              </a:spcBef>
              <a:spcAft>
                <a:spcPct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anose="020B0604020202020204" pitchFamily="34" charset="0"/>
              </a:rPr>
              <a:t>低速車マークなし</a:t>
            </a:r>
            <a:endParaRPr kumimoji="0" lang="en-US" altLang="ja-JP"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anose="020B0604020202020204" pitchFamily="34" charset="0"/>
            </a:endParaRPr>
          </a:p>
          <a:p>
            <a:pPr marL="0" marR="0" lvl="0" indent="0" algn="l" defTabSz="457200" rtl="0" eaLnBrk="0" fontAlgn="base" latinLnBrk="0" hangingPunct="0">
              <a:lnSpc>
                <a:spcPts val="2400"/>
              </a:lnSpc>
              <a:spcBef>
                <a:spcPct val="0"/>
              </a:spcBef>
              <a:spcAft>
                <a:spcPct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anose="020B0604020202020204" pitchFamily="34" charset="0"/>
              </a:rPr>
              <a:t>適切な灯火類の設置なし</a:t>
            </a:r>
          </a:p>
        </p:txBody>
      </p:sp>
      <p:sp>
        <p:nvSpPr>
          <p:cNvPr id="21" name="角丸四角形 32">
            <a:extLst>
              <a:ext uri="{FF2B5EF4-FFF2-40B4-BE49-F238E27FC236}">
                <a16:creationId xmlns:a16="http://schemas.microsoft.com/office/drawing/2014/main" id="{979A4439-ABC6-61C2-58FD-1E7DCCB76778}"/>
              </a:ext>
            </a:extLst>
          </p:cNvPr>
          <p:cNvSpPr/>
          <p:nvPr/>
        </p:nvSpPr>
        <p:spPr>
          <a:xfrm>
            <a:off x="3526646" y="2860969"/>
            <a:ext cx="828000" cy="294950"/>
          </a:xfrm>
          <a:prstGeom prst="roundRect">
            <a:avLst>
              <a:gd name="adj" fmla="val 50000"/>
            </a:avLst>
          </a:prstGeom>
          <a:ln w="28575">
            <a:solidFill>
              <a:srgbClr val="00B0F0"/>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rPr>
              <a:t>機械</a:t>
            </a:r>
          </a:p>
        </p:txBody>
      </p:sp>
    </p:spTree>
    <p:extLst>
      <p:ext uri="{BB962C8B-B14F-4D97-AF65-F5344CB8AC3E}">
        <p14:creationId xmlns:p14="http://schemas.microsoft.com/office/powerpoint/2010/main" val="292088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2" grpId="0" animBg="1"/>
      <p:bldP spid="4" grpId="0" animBg="1"/>
      <p:bldP spid="5" grpId="0" animBg="1"/>
      <p:bldP spid="19" grpId="0" animBg="1"/>
      <p:bldP spid="22"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図 39">
            <a:extLst>
              <a:ext uri="{FF2B5EF4-FFF2-40B4-BE49-F238E27FC236}">
                <a16:creationId xmlns:a16="http://schemas.microsoft.com/office/drawing/2014/main" id="{1AF977A1-8E89-4FDF-927C-236D084E978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83884" y="2319635"/>
            <a:ext cx="3002280" cy="2081389"/>
          </a:xfrm>
          <a:prstGeom prst="rect">
            <a:avLst/>
          </a:prstGeom>
          <a:noFill/>
          <a:ln>
            <a:noFill/>
          </a:ln>
          <a:extLst>
            <a:ext uri="{53640926-AAD7-44D8-BBD7-CCE9431645EC}">
              <a14:shadowObscured xmlns:a14="http://schemas.microsoft.com/office/drawing/2010/main"/>
            </a:ext>
          </a:extLst>
        </p:spPr>
      </p:pic>
      <p:sp>
        <p:nvSpPr>
          <p:cNvPr id="27" name="調査例">
            <a:extLst>
              <a:ext uri="{FF2B5EF4-FFF2-40B4-BE49-F238E27FC236}">
                <a16:creationId xmlns:a16="http://schemas.microsoft.com/office/drawing/2014/main" id="{D96A2408-D578-408A-ABA8-CBFCF1BC22B1}"/>
              </a:ext>
            </a:extLst>
          </p:cNvPr>
          <p:cNvSpPr txBox="1"/>
          <p:nvPr/>
        </p:nvSpPr>
        <p:spPr>
          <a:xfrm>
            <a:off x="83884" y="944688"/>
            <a:ext cx="8915401" cy="1015663"/>
          </a:xfrm>
          <a:prstGeom prst="rect">
            <a:avLst/>
          </a:prstGeom>
          <a:noFill/>
        </p:spPr>
        <p:txBody>
          <a:bodyPr wrap="square" rIns="144000">
            <a:spAutoFit/>
          </a:bodyPr>
          <a:lstStyle/>
          <a:p>
            <a:pPr marL="180975" marR="0" lvl="0" indent="-180975"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事故の概要</a:t>
            </a:r>
            <a:r>
              <a:rPr kumimoji="0" lang="en-US" altLang="ja-JP" sz="20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夕方にトラクターで走行中、右側の畑の支柱が目に入って脇見運転となり、左側斜面に脱輪したため、ローダーで後方へ引き上げてもらう途中でトラクターが傾き、斜面下へ転落　⇒キャブ付きにもかかわらず</a:t>
            </a:r>
            <a:r>
              <a:rPr kumimoji="0" lang="ja-JP" altLang="en-US" sz="20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頭部打撲及び裂傷</a:t>
            </a:r>
            <a:endParaRPr kumimoji="0" lang="en-US" altLang="ja-JP" sz="20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32" name="ポイント">
            <a:extLst>
              <a:ext uri="{FF2B5EF4-FFF2-40B4-BE49-F238E27FC236}">
                <a16:creationId xmlns:a16="http://schemas.microsoft.com/office/drawing/2014/main" id="{0BFF6EA2-B151-4FB5-988D-642BFE4046C6}"/>
              </a:ext>
            </a:extLst>
          </p:cNvPr>
          <p:cNvSpPr>
            <a:spLocks noChangeArrowheads="1"/>
          </p:cNvSpPr>
          <p:nvPr/>
        </p:nvSpPr>
        <p:spPr bwMode="auto">
          <a:xfrm>
            <a:off x="570263" y="5639112"/>
            <a:ext cx="7838334" cy="1046674"/>
          </a:xfrm>
          <a:prstGeom prst="wedgeRectCallout">
            <a:avLst>
              <a:gd name="adj1" fmla="val 6385"/>
              <a:gd name="adj2" fmla="val -33183"/>
            </a:avLst>
          </a:prstGeom>
          <a:noFill/>
          <a:ln w="28575">
            <a:noFill/>
            <a:headEnd/>
            <a:tailEnd/>
          </a:ln>
        </p:spPr>
        <p:style>
          <a:lnRef idx="2">
            <a:schemeClr val="accent6">
              <a:shade val="50000"/>
            </a:schemeClr>
          </a:lnRef>
          <a:fillRef idx="1">
            <a:schemeClr val="accent6"/>
          </a:fillRef>
          <a:effectRef idx="0">
            <a:schemeClr val="accent6"/>
          </a:effectRef>
          <a:fontRef idx="minor">
            <a:schemeClr val="lt1"/>
          </a:fontRef>
        </p:style>
        <p:txBody>
          <a:bodyPr lIns="74295" tIns="8890" rIns="74295" bIns="889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・作業にはゆとりをもって</a:t>
            </a:r>
            <a:endParaRPr kumimoji="0" lang="en-US" altLang="ja-JP"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・特に危険な作業は、絶対に</a:t>
            </a:r>
            <a:r>
              <a:rPr kumimoji="0" lang="ja-JP" altLang="en-US" sz="2200" b="0"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シートベルト・ヘルメット着用</a:t>
            </a:r>
            <a:endParaRPr kumimoji="0" lang="en-US" altLang="ja-JP" sz="2200" b="0"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a:t>
            </a:r>
            <a:r>
              <a:rPr kumimoji="0" lang="en-US" altLang="ja-JP"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a:t>
            </a: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良かった点</a:t>
            </a:r>
            <a:r>
              <a:rPr kumimoji="0" lang="en-US" altLang="ja-JP"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a:t>
            </a: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事故後、自ら道路の拡幅をした→</a:t>
            </a:r>
            <a:r>
              <a:rPr kumimoji="0" lang="ja-JP" altLang="en-US" sz="2200" b="0"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適切な環境づくり</a:t>
            </a:r>
            <a:endParaRPr kumimoji="0" lang="en-US" altLang="ja-JP" sz="2200" b="0"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p:txBody>
      </p:sp>
      <p:grpSp>
        <p:nvGrpSpPr>
          <p:cNvPr id="3" name="グループ化 2">
            <a:extLst>
              <a:ext uri="{FF2B5EF4-FFF2-40B4-BE49-F238E27FC236}">
                <a16:creationId xmlns:a16="http://schemas.microsoft.com/office/drawing/2014/main" id="{2F93A9BD-DD8C-4E9F-AD5F-A28552421129}"/>
              </a:ext>
            </a:extLst>
          </p:cNvPr>
          <p:cNvGrpSpPr>
            <a:grpSpLocks noChangeAspect="1"/>
          </p:cNvGrpSpPr>
          <p:nvPr/>
        </p:nvGrpSpPr>
        <p:grpSpPr>
          <a:xfrm>
            <a:off x="2736838" y="2362634"/>
            <a:ext cx="6346872" cy="3278374"/>
            <a:chOff x="3061661" y="2725002"/>
            <a:chExt cx="5576961" cy="2880694"/>
          </a:xfrm>
        </p:grpSpPr>
        <p:grpSp>
          <p:nvGrpSpPr>
            <p:cNvPr id="42" name="進行方向視点">
              <a:extLst>
                <a:ext uri="{FF2B5EF4-FFF2-40B4-BE49-F238E27FC236}">
                  <a16:creationId xmlns:a16="http://schemas.microsoft.com/office/drawing/2014/main" id="{7163BD18-A9F3-47E7-9153-6C2C2E2F8FE4}"/>
                </a:ext>
              </a:extLst>
            </p:cNvPr>
            <p:cNvGrpSpPr/>
            <p:nvPr/>
          </p:nvGrpSpPr>
          <p:grpSpPr>
            <a:xfrm>
              <a:off x="3448324" y="3178673"/>
              <a:ext cx="3196933" cy="2427023"/>
              <a:chOff x="5522119" y="2644138"/>
              <a:chExt cx="3196933" cy="2427023"/>
            </a:xfrm>
          </p:grpSpPr>
          <p:pic>
            <p:nvPicPr>
              <p:cNvPr id="43" name="写真">
                <a:extLst>
                  <a:ext uri="{FF2B5EF4-FFF2-40B4-BE49-F238E27FC236}">
                    <a16:creationId xmlns:a16="http://schemas.microsoft.com/office/drawing/2014/main" id="{9E89A3A8-6520-4219-9D1A-EA1E07916B48}"/>
                  </a:ext>
                </a:extLst>
              </p:cNvPr>
              <p:cNvPicPr/>
              <p:nvPr/>
            </p:nvPicPr>
            <p:blipFill>
              <a:blip r:embed="rId4">
                <a:extLst>
                  <a:ext uri="{28A0092B-C50C-407E-A947-70E740481C1C}">
                    <a14:useLocalDpi xmlns:a14="http://schemas.microsoft.com/office/drawing/2010/main"/>
                  </a:ext>
                </a:extLst>
              </a:blip>
              <a:stretch>
                <a:fillRect/>
              </a:stretch>
            </p:blipFill>
            <p:spPr bwMode="auto">
              <a:xfrm>
                <a:off x="5522119" y="2644138"/>
                <a:ext cx="3196933" cy="2393823"/>
              </a:xfrm>
              <a:prstGeom prst="rect">
                <a:avLst/>
              </a:prstGeom>
              <a:noFill/>
              <a:ln w="38100" cap="flat" cmpd="sng" algn="ctr">
                <a:noFill/>
                <a:prstDash val="solid"/>
                <a:headEnd type="arrow" w="med" len="med"/>
                <a:tailEnd type="none" w="med" len="med"/>
              </a:ln>
              <a:effectLst>
                <a:glow rad="38100">
                  <a:schemeClr val="bg1">
                    <a:alpha val="90000"/>
                  </a:schemeClr>
                </a:glow>
              </a:effectLst>
            </p:spPr>
          </p:pic>
          <p:cxnSp>
            <p:nvCxnSpPr>
              <p:cNvPr id="44" name="トラクタ進行方向矢印">
                <a:extLst>
                  <a:ext uri="{FF2B5EF4-FFF2-40B4-BE49-F238E27FC236}">
                    <a16:creationId xmlns:a16="http://schemas.microsoft.com/office/drawing/2014/main" id="{1F12B510-A1C9-48E2-929D-22DE15419D5D}"/>
                  </a:ext>
                </a:extLst>
              </p:cNvPr>
              <p:cNvCxnSpPr>
                <a:cxnSpLocks/>
              </p:cNvCxnSpPr>
              <p:nvPr/>
            </p:nvCxnSpPr>
            <p:spPr>
              <a:xfrm>
                <a:off x="7139150" y="3857618"/>
                <a:ext cx="36000" cy="1152000"/>
              </a:xfrm>
              <a:prstGeom prst="straightConnector1">
                <a:avLst/>
              </a:prstGeom>
              <a:noFill/>
              <a:ln w="38100" cap="flat" cmpd="sng" algn="ctr">
                <a:solidFill>
                  <a:srgbClr val="FF0000"/>
                </a:solidFill>
                <a:prstDash val="solid"/>
                <a:headEnd type="arrow" w="med" len="med"/>
                <a:tailEnd type="none" w="med" len="med"/>
              </a:ln>
              <a:effectLst/>
            </p:spPr>
          </p:cxnSp>
          <p:sp>
            <p:nvSpPr>
              <p:cNvPr id="45" name="転落地点楕円">
                <a:extLst>
                  <a:ext uri="{FF2B5EF4-FFF2-40B4-BE49-F238E27FC236}">
                    <a16:creationId xmlns:a16="http://schemas.microsoft.com/office/drawing/2014/main" id="{07527FF6-0D57-43EF-A9B8-076F83FCE977}"/>
                  </a:ext>
                </a:extLst>
              </p:cNvPr>
              <p:cNvSpPr/>
              <p:nvPr/>
            </p:nvSpPr>
            <p:spPr>
              <a:xfrm rot="3701883">
                <a:off x="6997678" y="3465460"/>
                <a:ext cx="245815" cy="412593"/>
              </a:xfrm>
              <a:prstGeom prst="ellipse">
                <a:avLst/>
              </a:prstGeom>
              <a:noFill/>
              <a:ln w="25400"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ysClr val="window" lastClr="FFFFFF"/>
                  </a:solidFill>
                  <a:effectLst/>
                  <a:uLnTx/>
                  <a:uFillTx/>
                  <a:latin typeface="Century"/>
                  <a:ea typeface="ＭＳ 明朝" panose="02020609040205080304" pitchFamily="17" charset="-128"/>
                  <a:cs typeface="+mn-cs"/>
                </a:endParaRPr>
              </a:p>
            </p:txBody>
          </p:sp>
          <p:sp>
            <p:nvSpPr>
              <p:cNvPr id="46" name="トラクタ進行方向">
                <a:extLst>
                  <a:ext uri="{FF2B5EF4-FFF2-40B4-BE49-F238E27FC236}">
                    <a16:creationId xmlns:a16="http://schemas.microsoft.com/office/drawing/2014/main" id="{0C87699E-D74D-406A-887F-80DD7D9D2D4F}"/>
                  </a:ext>
                </a:extLst>
              </p:cNvPr>
              <p:cNvSpPr txBox="1"/>
              <p:nvPr/>
            </p:nvSpPr>
            <p:spPr>
              <a:xfrm>
                <a:off x="7212428" y="4584365"/>
                <a:ext cx="1020996" cy="486796"/>
              </a:xfrm>
              <a:prstGeom prst="rect">
                <a:avLst/>
              </a:prstGeom>
              <a:solidFill>
                <a:schemeClr val="bg1"/>
              </a:solidFill>
            </p:spPr>
            <p:txBody>
              <a:bodyPr wrap="square" lIns="36000" tIns="0" rIns="36000" bIns="0"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トラクタ</a:t>
                </a:r>
                <a:br>
                  <a:rPr kumimoji="0" lang="en-US" altLang="ja-JP" sz="1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br>
                <a:r>
                  <a:rPr kumimoji="0" lang="ja-JP" altLang="en-US" sz="1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進行方向</a:t>
                </a:r>
                <a:endParaRPr kumimoji="0" lang="ja-JP" altLang="en-US" sz="1800" b="0" i="0" u="none" strike="noStrike" kern="1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47" name="転落地点">
                <a:extLst>
                  <a:ext uri="{FF2B5EF4-FFF2-40B4-BE49-F238E27FC236}">
                    <a16:creationId xmlns:a16="http://schemas.microsoft.com/office/drawing/2014/main" id="{415F587D-04A0-4ECE-BE47-E937D9F9EFF5}"/>
                  </a:ext>
                </a:extLst>
              </p:cNvPr>
              <p:cNvSpPr txBox="1"/>
              <p:nvPr/>
            </p:nvSpPr>
            <p:spPr>
              <a:xfrm>
                <a:off x="6427358" y="3172485"/>
                <a:ext cx="921565" cy="275339"/>
              </a:xfrm>
              <a:prstGeom prst="rect">
                <a:avLst/>
              </a:prstGeom>
              <a:solidFill>
                <a:schemeClr val="bg1"/>
              </a:solidFill>
            </p:spPr>
            <p:txBody>
              <a:bodyPr wrap="square" lIns="0" tIns="18000" rIns="0" bIns="18000" rtlCol="0" anchor="ctr" anchorCtr="1">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1200" b="0" i="0" u="none" strike="noStrike" cap="none" spc="0" normalizeH="0" baseline="0">
                    <a:ln>
                      <a:noFill/>
                    </a:ln>
                    <a:effectLst/>
                    <a:uLnTx/>
                    <a:uFillTx/>
                    <a:latin typeface="Century" panose="02040604050505020304" pitchFamily="18" charset="0"/>
                    <a:ea typeface="ＭＳ ゴシック" panose="020B0609070205080204" pitchFamily="49" charset="-128"/>
                    <a:cs typeface="Times New Roman" panose="02020603050405020304" pitchFamily="18"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転落地点</a:t>
                </a:r>
              </a:p>
            </p:txBody>
          </p:sp>
        </p:grpSp>
        <p:grpSp>
          <p:nvGrpSpPr>
            <p:cNvPr id="48" name="傾斜">
              <a:extLst>
                <a:ext uri="{FF2B5EF4-FFF2-40B4-BE49-F238E27FC236}">
                  <a16:creationId xmlns:a16="http://schemas.microsoft.com/office/drawing/2014/main" id="{EE2D37E1-F713-4039-885F-31ABFB9DA4C5}"/>
                </a:ext>
              </a:extLst>
            </p:cNvPr>
            <p:cNvGrpSpPr/>
            <p:nvPr/>
          </p:nvGrpSpPr>
          <p:grpSpPr>
            <a:xfrm>
              <a:off x="6083253" y="2725002"/>
              <a:ext cx="2555369" cy="1897213"/>
              <a:chOff x="4044173" y="2379066"/>
              <a:chExt cx="2555369" cy="1897213"/>
            </a:xfrm>
          </p:grpSpPr>
          <p:grpSp>
            <p:nvGrpSpPr>
              <p:cNvPr id="49" name="傾斜写真">
                <a:extLst>
                  <a:ext uri="{FF2B5EF4-FFF2-40B4-BE49-F238E27FC236}">
                    <a16:creationId xmlns:a16="http://schemas.microsoft.com/office/drawing/2014/main" id="{6EF5350D-0A0B-4887-86A4-361CE7048753}"/>
                  </a:ext>
                </a:extLst>
              </p:cNvPr>
              <p:cNvGrpSpPr>
                <a:grpSpLocks noChangeAspect="1"/>
              </p:cNvGrpSpPr>
              <p:nvPr/>
            </p:nvGrpSpPr>
            <p:grpSpPr>
              <a:xfrm>
                <a:off x="4080271" y="2424426"/>
                <a:ext cx="2416122" cy="1781218"/>
                <a:chOff x="908692" y="2903558"/>
                <a:chExt cx="4336871" cy="3197237"/>
              </a:xfrm>
            </p:grpSpPr>
            <p:pic>
              <p:nvPicPr>
                <p:cNvPr id="51" name="図 50">
                  <a:extLst>
                    <a:ext uri="{FF2B5EF4-FFF2-40B4-BE49-F238E27FC236}">
                      <a16:creationId xmlns:a16="http://schemas.microsoft.com/office/drawing/2014/main" id="{D75D39EE-6ADA-415A-A746-BFB69C70C13E}"/>
                    </a:ext>
                  </a:extLst>
                </p:cNvPr>
                <p:cNvPicPr/>
                <p:nvPr/>
              </p:nvPicPr>
              <p:blipFill>
                <a:blip r:embed="rId5">
                  <a:extLst>
                    <a:ext uri="{28A0092B-C50C-407E-A947-70E740481C1C}">
                      <a14:useLocalDpi xmlns:a14="http://schemas.microsoft.com/office/drawing/2010/main"/>
                    </a:ext>
                  </a:extLst>
                </a:blip>
                <a:stretch>
                  <a:fillRect/>
                </a:stretch>
              </p:blipFill>
              <p:spPr bwMode="auto">
                <a:xfrm>
                  <a:off x="908692" y="2903558"/>
                  <a:ext cx="4236747" cy="3197237"/>
                </a:xfrm>
                <a:prstGeom prst="rect">
                  <a:avLst/>
                </a:prstGeom>
                <a:noFill/>
                <a:ln>
                  <a:noFill/>
                </a:ln>
              </p:spPr>
            </p:pic>
            <p:cxnSp>
              <p:nvCxnSpPr>
                <p:cNvPr id="52" name="トラクタ進行方向矢印">
                  <a:extLst>
                    <a:ext uri="{FF2B5EF4-FFF2-40B4-BE49-F238E27FC236}">
                      <a16:creationId xmlns:a16="http://schemas.microsoft.com/office/drawing/2014/main" id="{17E478C8-45D4-4F96-9C2F-B6BE53FFD67E}"/>
                    </a:ext>
                  </a:extLst>
                </p:cNvPr>
                <p:cNvCxnSpPr>
                  <a:cxnSpLocks/>
                </p:cNvCxnSpPr>
                <p:nvPr/>
              </p:nvCxnSpPr>
              <p:spPr>
                <a:xfrm>
                  <a:off x="4365905" y="4430414"/>
                  <a:ext cx="879658" cy="75642"/>
                </a:xfrm>
                <a:prstGeom prst="straightConnector1">
                  <a:avLst/>
                </a:prstGeom>
                <a:noFill/>
                <a:ln w="38100" cap="flat" cmpd="sng" algn="ctr">
                  <a:solidFill>
                    <a:srgbClr val="FF0000"/>
                  </a:solidFill>
                  <a:prstDash val="solid"/>
                  <a:headEnd type="arrow" w="med" len="med"/>
                  <a:tailEnd type="none" w="med" len="med"/>
                </a:ln>
                <a:effectLst/>
              </p:spPr>
            </p:cxnSp>
            <p:sp>
              <p:nvSpPr>
                <p:cNvPr id="53" name="転落地点×印">
                  <a:extLst>
                    <a:ext uri="{FF2B5EF4-FFF2-40B4-BE49-F238E27FC236}">
                      <a16:creationId xmlns:a16="http://schemas.microsoft.com/office/drawing/2014/main" id="{E28E077A-C811-453D-9BAE-3E948BDEBE16}"/>
                    </a:ext>
                  </a:extLst>
                </p:cNvPr>
                <p:cNvSpPr>
                  <a:spLocks/>
                </p:cNvSpPr>
                <p:nvPr/>
              </p:nvSpPr>
              <p:spPr>
                <a:xfrm>
                  <a:off x="3265748" y="3928862"/>
                  <a:ext cx="997850" cy="8724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50" name="ピンク吹き出し">
                <a:extLst>
                  <a:ext uri="{FF2B5EF4-FFF2-40B4-BE49-F238E27FC236}">
                    <a16:creationId xmlns:a16="http://schemas.microsoft.com/office/drawing/2014/main" id="{D49C0556-2848-463D-88B0-54E0A5C1DC7C}"/>
                  </a:ext>
                </a:extLst>
              </p:cNvPr>
              <p:cNvSpPr>
                <a:spLocks noChangeArrowheads="1"/>
              </p:cNvSpPr>
              <p:nvPr/>
            </p:nvSpPr>
            <p:spPr bwMode="auto">
              <a:xfrm>
                <a:off x="4044173" y="2379066"/>
                <a:ext cx="2555369" cy="1897213"/>
              </a:xfrm>
              <a:prstGeom prst="wedgeRectCallout">
                <a:avLst>
                  <a:gd name="adj1" fmla="val -80053"/>
                  <a:gd name="adj2" fmla="val 25127"/>
                </a:avLst>
              </a:prstGeom>
              <a:noFill/>
              <a:ln w="3175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rPr>
                  <a:t> </a:t>
                </a:r>
                <a:endParaRPr kumimoji="0" lang="ja-JP" altLang="en-US" sz="105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p:txBody>
          </p:sp>
        </p:grpSp>
        <p:grpSp>
          <p:nvGrpSpPr>
            <p:cNvPr id="54" name="道幅表示">
              <a:extLst>
                <a:ext uri="{FF2B5EF4-FFF2-40B4-BE49-F238E27FC236}">
                  <a16:creationId xmlns:a16="http://schemas.microsoft.com/office/drawing/2014/main" id="{B874B66D-3D2E-4F95-BA4A-3599E739CB2A}"/>
                </a:ext>
              </a:extLst>
            </p:cNvPr>
            <p:cNvGrpSpPr/>
            <p:nvPr/>
          </p:nvGrpSpPr>
          <p:grpSpPr>
            <a:xfrm>
              <a:off x="3061661" y="4636603"/>
              <a:ext cx="2534217" cy="762135"/>
              <a:chOff x="3671261" y="4004143"/>
              <a:chExt cx="2534217" cy="762135"/>
            </a:xfrm>
          </p:grpSpPr>
          <p:cxnSp>
            <p:nvCxnSpPr>
              <p:cNvPr id="55" name="道幅矢印">
                <a:extLst>
                  <a:ext uri="{FF2B5EF4-FFF2-40B4-BE49-F238E27FC236}">
                    <a16:creationId xmlns:a16="http://schemas.microsoft.com/office/drawing/2014/main" id="{23B0546D-2579-4B23-B50E-D2CB9C6D7CBA}"/>
                  </a:ext>
                </a:extLst>
              </p:cNvPr>
              <p:cNvCxnSpPr/>
              <p:nvPr/>
            </p:nvCxnSpPr>
            <p:spPr>
              <a:xfrm>
                <a:off x="5014853" y="4239112"/>
                <a:ext cx="1190625" cy="0"/>
              </a:xfrm>
              <a:prstGeom prst="straightConnector1">
                <a:avLst/>
              </a:prstGeom>
              <a:noFill/>
              <a:ln w="38100" cap="flat" cmpd="sng" algn="ctr">
                <a:solidFill>
                  <a:sysClr val="window" lastClr="FFFFFF"/>
                </a:solidFill>
                <a:prstDash val="solid"/>
                <a:headEnd type="arrow" w="med" len="med"/>
                <a:tailEnd type="arrow" w="med" len="med"/>
              </a:ln>
              <a:effectLst/>
            </p:spPr>
          </p:cxnSp>
          <p:sp>
            <p:nvSpPr>
              <p:cNvPr id="56" name="道幅3.2m">
                <a:extLst>
                  <a:ext uri="{FF2B5EF4-FFF2-40B4-BE49-F238E27FC236}">
                    <a16:creationId xmlns:a16="http://schemas.microsoft.com/office/drawing/2014/main" id="{1CC7C9C6-D526-4BFF-9E73-0C6E19C5F0BA}"/>
                  </a:ext>
                </a:extLst>
              </p:cNvPr>
              <p:cNvSpPr txBox="1"/>
              <p:nvPr/>
            </p:nvSpPr>
            <p:spPr>
              <a:xfrm>
                <a:off x="3671261" y="4004143"/>
                <a:ext cx="1295400" cy="762135"/>
              </a:xfrm>
              <a:prstGeom prst="rect">
                <a:avLst/>
              </a:prstGeom>
              <a:solidFill>
                <a:schemeClr val="bg1"/>
              </a:solidFill>
              <a:ln>
                <a:solidFill>
                  <a:schemeClr val="tx1"/>
                </a:solidFill>
              </a:ln>
            </p:spPr>
            <p:txBody>
              <a:bodyPr wrap="square" lIns="36000" tIns="18000" rIns="36000" bIns="18000" rtlCol="0" anchor="ctr" anchorCtr="1">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1200" b="0" i="0" u="none" strike="noStrike" cap="none" spc="0" normalizeH="0" baseline="0">
                    <a:ln>
                      <a:noFill/>
                    </a:ln>
                    <a:effectLst/>
                    <a:uLnTx/>
                    <a:uFillTx/>
                    <a:latin typeface="Century" panose="02040604050505020304" pitchFamily="18" charset="0"/>
                    <a:ea typeface="ＭＳ ゴシック" panose="020B0609070205080204" pitchFamily="49" charset="-128"/>
                    <a:cs typeface="Times New Roman" panose="02020603050405020304" pitchFamily="18"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道幅</a:t>
                </a:r>
                <a:r>
                  <a:rPr kumimoji="0" lang="en-US" sz="1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3.2m</a:t>
                </a:r>
                <a:endParaRPr kumimoji="0" lang="ja-JP" altLang="en-US" sz="1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kumimoji="0" lang="ja-JP" altLang="en-US" sz="1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事故当時は</a:t>
                </a:r>
                <a:r>
                  <a:rPr kumimoji="0" lang="en-US" sz="1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2.4m)</a:t>
                </a:r>
                <a:endParaRPr kumimoji="0" lang="ja-JP" altLang="en-US" sz="1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grpSp>
      </p:grpSp>
      <p:sp>
        <p:nvSpPr>
          <p:cNvPr id="59" name="トラクタ進行方向">
            <a:extLst>
              <a:ext uri="{FF2B5EF4-FFF2-40B4-BE49-F238E27FC236}">
                <a16:creationId xmlns:a16="http://schemas.microsoft.com/office/drawing/2014/main" id="{8D4A1F41-656A-4CA6-B908-8FBE9FCCECBA}"/>
              </a:ext>
            </a:extLst>
          </p:cNvPr>
          <p:cNvSpPr txBox="1"/>
          <p:nvPr/>
        </p:nvSpPr>
        <p:spPr>
          <a:xfrm>
            <a:off x="104639" y="2381135"/>
            <a:ext cx="1401432" cy="276999"/>
          </a:xfrm>
          <a:prstGeom prst="rect">
            <a:avLst/>
          </a:prstGeom>
          <a:solidFill>
            <a:schemeClr val="bg1"/>
          </a:solidFill>
        </p:spPr>
        <p:txBody>
          <a:bodyPr wrap="square" lIns="36000" tIns="0" rIns="36000" bIns="0"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車幅約</a:t>
            </a:r>
            <a:r>
              <a:rPr kumimoji="0" lang="en-US" altLang="ja-JP" sz="1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1.8m</a:t>
            </a:r>
            <a:endParaRPr kumimoji="0" lang="ja-JP" altLang="en-US" sz="1800" b="0" i="0" u="none" strike="noStrike" kern="1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cxnSp>
        <p:nvCxnSpPr>
          <p:cNvPr id="64" name="トラクタ進行方向矢印">
            <a:extLst>
              <a:ext uri="{FF2B5EF4-FFF2-40B4-BE49-F238E27FC236}">
                <a16:creationId xmlns:a16="http://schemas.microsoft.com/office/drawing/2014/main" id="{FA500139-DE3B-44D4-B583-E79D77635698}"/>
              </a:ext>
            </a:extLst>
          </p:cNvPr>
          <p:cNvCxnSpPr>
            <a:cxnSpLocks/>
          </p:cNvCxnSpPr>
          <p:nvPr/>
        </p:nvCxnSpPr>
        <p:spPr>
          <a:xfrm flipV="1">
            <a:off x="7612380" y="3392174"/>
            <a:ext cx="523360" cy="265426"/>
          </a:xfrm>
          <a:prstGeom prst="straightConnector1">
            <a:avLst/>
          </a:prstGeom>
          <a:noFill/>
          <a:ln w="38100" cap="flat" cmpd="sng" algn="ctr">
            <a:solidFill>
              <a:srgbClr val="FF0000"/>
            </a:solidFill>
            <a:prstDash val="solid"/>
            <a:headEnd type="arrow" w="med" len="med"/>
            <a:tailEnd type="none" w="med" len="med"/>
          </a:ln>
          <a:effectLst/>
        </p:spPr>
      </p:cxnSp>
      <p:sp>
        <p:nvSpPr>
          <p:cNvPr id="11" name="スライド番号プレースホルダー 10">
            <a:extLst>
              <a:ext uri="{FF2B5EF4-FFF2-40B4-BE49-F238E27FC236}">
                <a16:creationId xmlns:a16="http://schemas.microsoft.com/office/drawing/2014/main" id="{236517E6-B58C-4893-8AD4-729E90A396F1}"/>
              </a:ext>
            </a:extLst>
          </p:cNvPr>
          <p:cNvSpPr>
            <a:spLocks noGrp="1"/>
          </p:cNvSpPr>
          <p:nvPr>
            <p:ph type="sldNum" sz="quarter" idx="12"/>
          </p:nvPr>
        </p:nvSpPr>
        <p:spPr>
          <a:xfrm>
            <a:off x="6828836" y="6356548"/>
            <a:ext cx="2090447" cy="365125"/>
          </a:xfrm>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DA0E17-1C9E-4849-95CE-BCC8B3B85E09}" type="slidenum">
              <a:rPr kumimoji="1"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cxnSp>
        <p:nvCxnSpPr>
          <p:cNvPr id="13" name="直線コネクタ 12">
            <a:extLst>
              <a:ext uri="{FF2B5EF4-FFF2-40B4-BE49-F238E27FC236}">
                <a16:creationId xmlns:a16="http://schemas.microsoft.com/office/drawing/2014/main" id="{E7719A19-A30F-1DB3-5B9A-3962B69D5DC1}"/>
              </a:ext>
            </a:extLst>
          </p:cNvPr>
          <p:cNvCxnSpPr/>
          <p:nvPr/>
        </p:nvCxnSpPr>
        <p:spPr>
          <a:xfrm>
            <a:off x="394636" y="798108"/>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C43ECEAE-FE5F-3014-E11C-76625B399DD1}"/>
              </a:ext>
            </a:extLst>
          </p:cNvPr>
          <p:cNvSpPr txBox="1"/>
          <p:nvPr/>
        </p:nvSpPr>
        <p:spPr>
          <a:xfrm>
            <a:off x="240784" y="215568"/>
            <a:ext cx="866243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乗用型トラクターでは、このような事故が発生しています</a:t>
            </a:r>
            <a:r>
              <a:rPr kumimoji="1" lang="en-US" altLang="ja-JP"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(3)</a:t>
            </a:r>
            <a:endParaRPr kumimoji="1" lang="ja-JP" altLang="en-US"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5" name="四角形吹き出し 26">
            <a:extLst>
              <a:ext uri="{FF2B5EF4-FFF2-40B4-BE49-F238E27FC236}">
                <a16:creationId xmlns:a16="http://schemas.microsoft.com/office/drawing/2014/main" id="{8CFAFFA6-E176-1F9A-15B5-F1F00C9C33CE}"/>
              </a:ext>
            </a:extLst>
          </p:cNvPr>
          <p:cNvSpPr/>
          <p:nvPr/>
        </p:nvSpPr>
        <p:spPr bwMode="auto">
          <a:xfrm>
            <a:off x="3683469" y="2222887"/>
            <a:ext cx="1985511" cy="688256"/>
          </a:xfrm>
          <a:prstGeom prst="rect">
            <a:avLst/>
          </a:prstGeom>
          <a:ln w="19050">
            <a:solidFill>
              <a:srgbClr val="FF0000"/>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square" lIns="36000" tIns="36000" rIns="36000" bIns="36000" numCol="1" rtlCol="0"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夕方になって急に作業が入った</a:t>
            </a:r>
            <a:endParaRPr kumimoji="0" lang="en-US" altLang="ja-JP"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grpSp>
        <p:nvGrpSpPr>
          <p:cNvPr id="7" name="グループ化 6">
            <a:extLst>
              <a:ext uri="{FF2B5EF4-FFF2-40B4-BE49-F238E27FC236}">
                <a16:creationId xmlns:a16="http://schemas.microsoft.com/office/drawing/2014/main" id="{2DBB333C-3610-84A5-24C4-D7C3DC9728E4}"/>
              </a:ext>
            </a:extLst>
          </p:cNvPr>
          <p:cNvGrpSpPr/>
          <p:nvPr/>
        </p:nvGrpSpPr>
        <p:grpSpPr>
          <a:xfrm>
            <a:off x="7253882" y="4629894"/>
            <a:ext cx="1687408" cy="960860"/>
            <a:chOff x="3274875" y="2331236"/>
            <a:chExt cx="1687408" cy="960860"/>
          </a:xfrm>
        </p:grpSpPr>
        <p:sp>
          <p:nvSpPr>
            <p:cNvPr id="8" name="四角形吹き出し 26">
              <a:extLst>
                <a:ext uri="{FF2B5EF4-FFF2-40B4-BE49-F238E27FC236}">
                  <a16:creationId xmlns:a16="http://schemas.microsoft.com/office/drawing/2014/main" id="{12F696EF-40C3-868A-1F42-BB847CF30DBB}"/>
                </a:ext>
              </a:extLst>
            </p:cNvPr>
            <p:cNvSpPr/>
            <p:nvPr/>
          </p:nvSpPr>
          <p:spPr bwMode="auto">
            <a:xfrm>
              <a:off x="3372924" y="2657772"/>
              <a:ext cx="1581122" cy="634324"/>
            </a:xfrm>
            <a:prstGeom prst="wedgeRectCallout">
              <a:avLst>
                <a:gd name="adj1" fmla="val -157430"/>
                <a:gd name="adj2" fmla="val -93159"/>
              </a:avLst>
            </a:prstGeom>
            <a:ln w="19050">
              <a:solidFill>
                <a:srgbClr val="FF0000"/>
              </a:solidFill>
              <a:headEnd type="none" w="sm" len="sm"/>
              <a:tailEnd type="none" w="sm" len="sm"/>
            </a:ln>
          </p:spPr>
          <p:style>
            <a:lnRef idx="2">
              <a:schemeClr val="accent4"/>
            </a:lnRef>
            <a:fillRef idx="1">
              <a:schemeClr val="lt1"/>
            </a:fillRef>
            <a:effectRef idx="0">
              <a:schemeClr val="accent4"/>
            </a:effectRef>
            <a:fontRef idx="minor">
              <a:schemeClr val="dk1"/>
            </a:fontRef>
          </p:style>
          <p:txBody>
            <a:bodyPr vert="horz" wrap="square" lIns="36000" tIns="36000" rIns="36000" bIns="36000" numCol="1" rtlCol="0" anchor="ctr" anchorCtr="0" compatLnSpc="1">
              <a:prstTxWarp prst="textNoShape">
                <a:avLst/>
              </a:prstTxWarp>
            </a:bodyPr>
            <a:lstStyle/>
            <a:p>
              <a:pPr marL="0" marR="0" lvl="0" indent="0" algn="l" defTabSz="457200" rtl="0" eaLnBrk="0" fontAlgn="base" latinLnBrk="0" hangingPunct="0">
                <a:lnSpc>
                  <a:spcPts val="2400"/>
                </a:lnSpc>
                <a:spcBef>
                  <a:spcPct val="0"/>
                </a:spcBef>
                <a:spcAft>
                  <a:spcPct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anose="020B0604020202020204" pitchFamily="34" charset="0"/>
                </a:rPr>
                <a:t>車体に対して路幅が狭い</a:t>
              </a:r>
            </a:p>
          </p:txBody>
        </p:sp>
        <p:sp>
          <p:nvSpPr>
            <p:cNvPr id="9" name="角丸四角形 32">
              <a:extLst>
                <a:ext uri="{FF2B5EF4-FFF2-40B4-BE49-F238E27FC236}">
                  <a16:creationId xmlns:a16="http://schemas.microsoft.com/office/drawing/2014/main" id="{C4446E43-8B70-6A13-24C0-E3FD67632506}"/>
                </a:ext>
              </a:extLst>
            </p:cNvPr>
            <p:cNvSpPr/>
            <p:nvPr/>
          </p:nvSpPr>
          <p:spPr>
            <a:xfrm>
              <a:off x="4134283" y="2334530"/>
              <a:ext cx="828000" cy="360000"/>
            </a:xfrm>
            <a:prstGeom prst="roundRect">
              <a:avLst>
                <a:gd name="adj" fmla="val 50000"/>
              </a:avLst>
            </a:prstGeom>
            <a:ln w="28575">
              <a:solidFill>
                <a:srgbClr val="00B0F0"/>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rPr>
                <a:t>機械</a:t>
              </a:r>
            </a:p>
          </p:txBody>
        </p:sp>
        <p:sp>
          <p:nvSpPr>
            <p:cNvPr id="15" name="角丸四角形 32">
              <a:extLst>
                <a:ext uri="{FF2B5EF4-FFF2-40B4-BE49-F238E27FC236}">
                  <a16:creationId xmlns:a16="http://schemas.microsoft.com/office/drawing/2014/main" id="{1D4FE877-48A6-8319-6291-A1316F47256A}"/>
                </a:ext>
              </a:extLst>
            </p:cNvPr>
            <p:cNvSpPr/>
            <p:nvPr/>
          </p:nvSpPr>
          <p:spPr>
            <a:xfrm>
              <a:off x="3274875" y="2331236"/>
              <a:ext cx="828000" cy="360000"/>
            </a:xfrm>
            <a:prstGeom prst="roundRect">
              <a:avLst>
                <a:gd name="adj" fmla="val 50000"/>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rPr>
                <a:t>環境</a:t>
              </a:r>
            </a:p>
          </p:txBody>
        </p:sp>
      </p:grpSp>
      <p:grpSp>
        <p:nvGrpSpPr>
          <p:cNvPr id="16" name="グループ化 15">
            <a:extLst>
              <a:ext uri="{FF2B5EF4-FFF2-40B4-BE49-F238E27FC236}">
                <a16:creationId xmlns:a16="http://schemas.microsoft.com/office/drawing/2014/main" id="{517E1340-7727-6017-4141-B4C0FC3D90B7}"/>
              </a:ext>
            </a:extLst>
          </p:cNvPr>
          <p:cNvGrpSpPr/>
          <p:nvPr/>
        </p:nvGrpSpPr>
        <p:grpSpPr>
          <a:xfrm>
            <a:off x="102630" y="4482976"/>
            <a:ext cx="2178334" cy="967613"/>
            <a:chOff x="166693" y="4465703"/>
            <a:chExt cx="2178334" cy="967613"/>
          </a:xfrm>
        </p:grpSpPr>
        <p:sp>
          <p:nvSpPr>
            <p:cNvPr id="17" name="四角形吹き出し 26">
              <a:extLst>
                <a:ext uri="{FF2B5EF4-FFF2-40B4-BE49-F238E27FC236}">
                  <a16:creationId xmlns:a16="http://schemas.microsoft.com/office/drawing/2014/main" id="{7502AE17-9CE9-8BEF-2442-326858065A81}"/>
                </a:ext>
              </a:extLst>
            </p:cNvPr>
            <p:cNvSpPr/>
            <p:nvPr/>
          </p:nvSpPr>
          <p:spPr bwMode="auto">
            <a:xfrm>
              <a:off x="439223" y="4798992"/>
              <a:ext cx="1905804" cy="634324"/>
            </a:xfrm>
            <a:prstGeom prst="wedgeRectCallout">
              <a:avLst>
                <a:gd name="adj1" fmla="val 30921"/>
                <a:gd name="adj2" fmla="val -333019"/>
              </a:avLst>
            </a:prstGeom>
            <a:ln w="19050">
              <a:solidFill>
                <a:srgbClr val="FF0000"/>
              </a:solidFill>
              <a:headEnd type="none" w="sm" len="sm"/>
              <a:tailEnd type="none" w="sm" len="sm"/>
            </a:ln>
          </p:spPr>
          <p:style>
            <a:lnRef idx="2">
              <a:schemeClr val="accent4"/>
            </a:lnRef>
            <a:fillRef idx="1">
              <a:schemeClr val="lt1"/>
            </a:fillRef>
            <a:effectRef idx="0">
              <a:schemeClr val="accent4"/>
            </a:effectRef>
            <a:fontRef idx="minor">
              <a:schemeClr val="dk1"/>
            </a:fontRef>
          </p:style>
          <p:txBody>
            <a:bodyPr vert="horz" wrap="square" lIns="36000" tIns="36000" rIns="36000" bIns="36000" numCol="1" rtlCol="0" anchor="ctr" anchorCtr="0" compatLnSpc="1">
              <a:prstTxWarp prst="textNoShape">
                <a:avLst/>
              </a:prstTxWarp>
            </a:bodyPr>
            <a:lstStyle/>
            <a:p>
              <a:pPr marL="0" marR="0" lvl="0" indent="0" algn="l" defTabSz="457200" rtl="0" eaLnBrk="0" fontAlgn="base" latinLnBrk="0" hangingPunct="0">
                <a:lnSpc>
                  <a:spcPts val="2400"/>
                </a:lnSpc>
                <a:spcBef>
                  <a:spcPct val="0"/>
                </a:spcBef>
                <a:spcAft>
                  <a:spcPct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anose="020B0604020202020204" pitchFamily="34" charset="0"/>
                </a:rPr>
                <a:t>シートベルト・</a:t>
              </a:r>
              <a:endParaRPr kumimoji="0" lang="en-US" altLang="ja-JP"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anose="020B0604020202020204" pitchFamily="34" charset="0"/>
              </a:endParaRPr>
            </a:p>
            <a:p>
              <a:pPr marL="0" marR="0" lvl="0" indent="0" algn="l" defTabSz="457200" rtl="0" eaLnBrk="0" fontAlgn="base" latinLnBrk="0" hangingPunct="0">
                <a:lnSpc>
                  <a:spcPts val="2400"/>
                </a:lnSpc>
                <a:spcBef>
                  <a:spcPct val="0"/>
                </a:spcBef>
                <a:spcAft>
                  <a:spcPct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anose="020B0604020202020204" pitchFamily="34" charset="0"/>
                </a:rPr>
                <a:t>ヘルメット未着用</a:t>
              </a:r>
            </a:p>
          </p:txBody>
        </p:sp>
        <p:sp>
          <p:nvSpPr>
            <p:cNvPr id="19" name="角丸四角形 32">
              <a:extLst>
                <a:ext uri="{FF2B5EF4-FFF2-40B4-BE49-F238E27FC236}">
                  <a16:creationId xmlns:a16="http://schemas.microsoft.com/office/drawing/2014/main" id="{F758B0A3-AC10-BAF4-C8AC-05897907488C}"/>
                </a:ext>
              </a:extLst>
            </p:cNvPr>
            <p:cNvSpPr/>
            <p:nvPr/>
          </p:nvSpPr>
          <p:spPr>
            <a:xfrm>
              <a:off x="166693" y="4465703"/>
              <a:ext cx="1474233" cy="360000"/>
            </a:xfrm>
            <a:prstGeom prst="roundRect">
              <a:avLst>
                <a:gd name="adj" fmla="val 50000"/>
              </a:avLst>
            </a:prstGeom>
            <a:ln w="28575">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rPr>
                <a:t>作業</a:t>
              </a:r>
              <a:r>
                <a:rPr kumimoji="0" lang="ja-JP" altLang="en-US" sz="2000" b="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・管理</a:t>
              </a:r>
              <a:endParaRPr kumimoji="0" lang="ja-JP" altLang="en-US" sz="2000" b="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endParaRPr>
            </a:p>
          </p:txBody>
        </p:sp>
      </p:grpSp>
      <p:sp>
        <p:nvSpPr>
          <p:cNvPr id="4" name="角丸四角形 32">
            <a:extLst>
              <a:ext uri="{FF2B5EF4-FFF2-40B4-BE49-F238E27FC236}">
                <a16:creationId xmlns:a16="http://schemas.microsoft.com/office/drawing/2014/main" id="{9369E58D-1E0C-826F-C648-47F136A2B9D9}"/>
              </a:ext>
            </a:extLst>
          </p:cNvPr>
          <p:cNvSpPr/>
          <p:nvPr/>
        </p:nvSpPr>
        <p:spPr>
          <a:xfrm>
            <a:off x="4127583" y="1906999"/>
            <a:ext cx="1493325" cy="360000"/>
          </a:xfrm>
          <a:prstGeom prst="roundRect">
            <a:avLst>
              <a:gd name="adj" fmla="val 50000"/>
            </a:avLst>
          </a:prstGeom>
          <a:ln w="28575">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anchor="ctr"/>
          <a:lstStyle/>
          <a:p>
            <a:pPr lvl="0" algn="ctr">
              <a:defRPr/>
            </a:pPr>
            <a:r>
              <a:rPr kumimoji="0" lang="ja-JP" altLang="en-US" sz="2000" b="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rPr>
              <a:t>作業</a:t>
            </a:r>
            <a:r>
              <a:rPr lang="ja-JP" altLang="en-US" sz="2000" dirty="0">
                <a:solidFill>
                  <a:srgbClr val="C00000"/>
                </a:solidFill>
                <a:latin typeface="UD デジタル 教科書体 NK-R" panose="02020400000000000000" pitchFamily="18" charset="-128"/>
                <a:ea typeface="UD デジタル 教科書体 NK-R" panose="02020400000000000000" pitchFamily="18" charset="-128"/>
              </a:rPr>
              <a:t>・管理</a:t>
            </a:r>
            <a:endParaRPr kumimoji="0" lang="ja-JP" altLang="en-US" sz="2000" b="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05451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5"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a:extLst>
              <a:ext uri="{FF2B5EF4-FFF2-40B4-BE49-F238E27FC236}">
                <a16:creationId xmlns:a16="http://schemas.microsoft.com/office/drawing/2014/main" id="{9348CCFE-468D-49F5-B777-BB4E254352F9}"/>
              </a:ext>
            </a:extLst>
          </p:cNvPr>
          <p:cNvPicPr/>
          <p:nvPr/>
        </p:nvPicPr>
        <p:blipFill rotWithShape="1">
          <a:blip r:embed="rId3" cstate="print">
            <a:extLst>
              <a:ext uri="{28A0092B-C50C-407E-A947-70E740481C1C}">
                <a14:useLocalDpi xmlns:a14="http://schemas.microsoft.com/office/drawing/2010/main"/>
              </a:ext>
            </a:extLst>
          </a:blip>
          <a:srcRect/>
          <a:stretch/>
        </p:blipFill>
        <p:spPr bwMode="auto">
          <a:xfrm>
            <a:off x="4991100" y="2389187"/>
            <a:ext cx="3718560" cy="3066733"/>
          </a:xfrm>
          <a:prstGeom prst="rect">
            <a:avLst/>
          </a:prstGeom>
          <a:noFill/>
          <a:ln>
            <a:noFill/>
          </a:ln>
          <a:effectLst/>
          <a:extLst>
            <a:ext uri="{53640926-AAD7-44D8-BBD7-CCE9431645EC}">
              <a14:shadowObscured xmlns:a14="http://schemas.microsoft.com/office/drawing/2010/main"/>
            </a:ext>
          </a:extLst>
        </p:spPr>
      </p:pic>
      <p:sp>
        <p:nvSpPr>
          <p:cNvPr id="27" name="調査例">
            <a:extLst>
              <a:ext uri="{FF2B5EF4-FFF2-40B4-BE49-F238E27FC236}">
                <a16:creationId xmlns:a16="http://schemas.microsoft.com/office/drawing/2014/main" id="{D96A2408-D578-408A-ABA8-CBFCF1BC22B1}"/>
              </a:ext>
            </a:extLst>
          </p:cNvPr>
          <p:cNvSpPr txBox="1"/>
          <p:nvPr/>
        </p:nvSpPr>
        <p:spPr>
          <a:xfrm>
            <a:off x="-1" y="1213772"/>
            <a:ext cx="9144001" cy="1015663"/>
          </a:xfrm>
          <a:prstGeom prst="rect">
            <a:avLst/>
          </a:prstGeom>
          <a:noFill/>
        </p:spPr>
        <p:txBody>
          <a:bodyPr wrap="square" rIns="144000">
            <a:spAutoFit/>
          </a:bodyPr>
          <a:lstStyle/>
          <a:p>
            <a:pPr marL="180975" marR="0" lvl="0" indent="-180975"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事故の概要</a:t>
            </a:r>
            <a:r>
              <a:rPr kumimoji="0" lang="en-US" altLang="ja-JP" sz="20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歩行型トラクターで耕うん作業をはじめようと、後退しながらほ場端で畝への位置合わせを行っていたところ、後退しすぎて隣の果樹園の樹木と機体に胸部を挟まれ、翌日に家族が発見　⇒</a:t>
            </a:r>
            <a:r>
              <a:rPr kumimoji="0" lang="ja-JP" altLang="en-US" sz="20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胸部圧迫等で死亡</a:t>
            </a:r>
            <a:endParaRPr kumimoji="0" lang="en-US" altLang="ja-JP" sz="20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grpSp>
        <p:nvGrpSpPr>
          <p:cNvPr id="71" name="グループ化 70">
            <a:extLst>
              <a:ext uri="{FF2B5EF4-FFF2-40B4-BE49-F238E27FC236}">
                <a16:creationId xmlns:a16="http://schemas.microsoft.com/office/drawing/2014/main" id="{1D937424-7149-4F20-BE1F-62DA36AA370D}"/>
              </a:ext>
            </a:extLst>
          </p:cNvPr>
          <p:cNvGrpSpPr/>
          <p:nvPr/>
        </p:nvGrpSpPr>
        <p:grpSpPr>
          <a:xfrm>
            <a:off x="1490143" y="4132850"/>
            <a:ext cx="1999817" cy="964930"/>
            <a:chOff x="3303703" y="2326910"/>
            <a:chExt cx="1999817" cy="964930"/>
          </a:xfrm>
        </p:grpSpPr>
        <p:sp>
          <p:nvSpPr>
            <p:cNvPr id="72" name="四角形吹き出し 26">
              <a:extLst>
                <a:ext uri="{FF2B5EF4-FFF2-40B4-BE49-F238E27FC236}">
                  <a16:creationId xmlns:a16="http://schemas.microsoft.com/office/drawing/2014/main" id="{4E7A8A2F-A7A6-4989-86AE-C5C44C0E2D3E}"/>
                </a:ext>
              </a:extLst>
            </p:cNvPr>
            <p:cNvSpPr/>
            <p:nvPr/>
          </p:nvSpPr>
          <p:spPr bwMode="auto">
            <a:xfrm>
              <a:off x="3372923" y="2657772"/>
              <a:ext cx="1930597" cy="634068"/>
            </a:xfrm>
            <a:prstGeom prst="wedgeRectCallout">
              <a:avLst>
                <a:gd name="adj1" fmla="val -72485"/>
                <a:gd name="adj2" fmla="val -49258"/>
              </a:avLst>
            </a:prstGeom>
            <a:ln w="19050">
              <a:solidFill>
                <a:srgbClr val="FF0000"/>
              </a:solidFill>
              <a:headEnd type="none" w="sm" len="sm"/>
              <a:tailEnd type="none" w="sm" len="sm"/>
            </a:ln>
          </p:spPr>
          <p:style>
            <a:lnRef idx="2">
              <a:schemeClr val="accent4"/>
            </a:lnRef>
            <a:fillRef idx="1">
              <a:schemeClr val="lt1"/>
            </a:fillRef>
            <a:effectRef idx="0">
              <a:schemeClr val="accent4"/>
            </a:effectRef>
            <a:fontRef idx="minor">
              <a:schemeClr val="dk1"/>
            </a:fontRef>
          </p:style>
          <p:txBody>
            <a:bodyPr vert="horz" wrap="square" lIns="36000" tIns="36000" rIns="36000" bIns="36000" numCol="1" rtlCol="0" anchor="ctr" anchorCtr="0" compatLnSpc="1">
              <a:prstTxWarp prst="textNoShape">
                <a:avLst/>
              </a:prstTxWarp>
            </a:bodyPr>
            <a:lstStyle/>
            <a:p>
              <a:pPr marL="0" marR="0" lvl="0" indent="0" algn="l" defTabSz="457200" rtl="0" eaLnBrk="0" fontAlgn="base" latinLnBrk="0" hangingPunct="0">
                <a:lnSpc>
                  <a:spcPts val="2400"/>
                </a:lnSpc>
                <a:spcBef>
                  <a:spcPct val="0"/>
                </a:spcBef>
                <a:spcAft>
                  <a:spcPct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anose="020B0604020202020204" pitchFamily="34" charset="0"/>
                </a:rPr>
                <a:t>後方や走行部が見にくい</a:t>
              </a:r>
            </a:p>
          </p:txBody>
        </p:sp>
        <p:sp>
          <p:nvSpPr>
            <p:cNvPr id="73" name="角丸四角形 32">
              <a:extLst>
                <a:ext uri="{FF2B5EF4-FFF2-40B4-BE49-F238E27FC236}">
                  <a16:creationId xmlns:a16="http://schemas.microsoft.com/office/drawing/2014/main" id="{BD57194F-BD40-4E53-B13A-B0302BDA62A2}"/>
                </a:ext>
              </a:extLst>
            </p:cNvPr>
            <p:cNvSpPr/>
            <p:nvPr/>
          </p:nvSpPr>
          <p:spPr>
            <a:xfrm>
              <a:off x="3303703" y="2326910"/>
              <a:ext cx="828000" cy="360000"/>
            </a:xfrm>
            <a:prstGeom prst="roundRect">
              <a:avLst>
                <a:gd name="adj" fmla="val 50000"/>
              </a:avLst>
            </a:prstGeom>
            <a:ln w="28575">
              <a:solidFill>
                <a:srgbClr val="00B0F0"/>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機械</a:t>
              </a:r>
            </a:p>
          </p:txBody>
        </p:sp>
      </p:grpSp>
      <p:grpSp>
        <p:nvGrpSpPr>
          <p:cNvPr id="3" name="グループ化 2">
            <a:extLst>
              <a:ext uri="{FF2B5EF4-FFF2-40B4-BE49-F238E27FC236}">
                <a16:creationId xmlns:a16="http://schemas.microsoft.com/office/drawing/2014/main" id="{8647252B-FDB3-4772-ABF1-B6FB7180BEBF}"/>
              </a:ext>
            </a:extLst>
          </p:cNvPr>
          <p:cNvGrpSpPr/>
          <p:nvPr/>
        </p:nvGrpSpPr>
        <p:grpSpPr>
          <a:xfrm>
            <a:off x="609599" y="2407920"/>
            <a:ext cx="4274821" cy="3040380"/>
            <a:chOff x="2209799" y="2994660"/>
            <a:chExt cx="4274821" cy="3040380"/>
          </a:xfrm>
        </p:grpSpPr>
        <p:pic>
          <p:nvPicPr>
            <p:cNvPr id="25" name="Picture 3">
              <a:extLst>
                <a:ext uri="{FF2B5EF4-FFF2-40B4-BE49-F238E27FC236}">
                  <a16:creationId xmlns:a16="http://schemas.microsoft.com/office/drawing/2014/main" id="{11CB35E9-C0F9-4243-9DCF-450FEFA5BDF9}"/>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209799" y="2994660"/>
              <a:ext cx="4274821" cy="3040380"/>
            </a:xfrm>
            <a:prstGeom prst="rect">
              <a:avLst/>
            </a:prstGeom>
            <a:noFill/>
            <a:ln w="9525">
              <a:noFill/>
              <a:miter lim="800000"/>
              <a:headEnd/>
              <a:tailEnd/>
            </a:ln>
            <a:effectLst/>
          </p:spPr>
        </p:pic>
        <p:sp>
          <p:nvSpPr>
            <p:cNvPr id="24" name="フリーフォーム 29">
              <a:extLst>
                <a:ext uri="{FF2B5EF4-FFF2-40B4-BE49-F238E27FC236}">
                  <a16:creationId xmlns:a16="http://schemas.microsoft.com/office/drawing/2014/main" id="{B5AA61EC-6C08-41A3-A879-309C7BD834AC}"/>
                </a:ext>
              </a:extLst>
            </p:cNvPr>
            <p:cNvSpPr/>
            <p:nvPr/>
          </p:nvSpPr>
          <p:spPr>
            <a:xfrm>
              <a:off x="3214058" y="4837143"/>
              <a:ext cx="1953825" cy="496211"/>
            </a:xfrm>
            <a:custGeom>
              <a:avLst/>
              <a:gdLst>
                <a:gd name="connsiteX0" fmla="*/ 0 w 976313"/>
                <a:gd name="connsiteY0" fmla="*/ 100012 h 233362"/>
                <a:gd name="connsiteX1" fmla="*/ 461963 w 976313"/>
                <a:gd name="connsiteY1" fmla="*/ 47625 h 233362"/>
                <a:gd name="connsiteX2" fmla="*/ 766763 w 976313"/>
                <a:gd name="connsiteY2" fmla="*/ 0 h 233362"/>
                <a:gd name="connsiteX3" fmla="*/ 976313 w 976313"/>
                <a:gd name="connsiteY3" fmla="*/ 66675 h 233362"/>
                <a:gd name="connsiteX4" fmla="*/ 52388 w 976313"/>
                <a:gd name="connsiteY4" fmla="*/ 233362 h 233362"/>
                <a:gd name="connsiteX5" fmla="*/ 0 w 976313"/>
                <a:gd name="connsiteY5" fmla="*/ 100012 h 233362"/>
                <a:gd name="connsiteX0" fmla="*/ 0 w 976313"/>
                <a:gd name="connsiteY0" fmla="*/ 100012 h 247650"/>
                <a:gd name="connsiteX1" fmla="*/ 461963 w 976313"/>
                <a:gd name="connsiteY1" fmla="*/ 47625 h 247650"/>
                <a:gd name="connsiteX2" fmla="*/ 766763 w 976313"/>
                <a:gd name="connsiteY2" fmla="*/ 0 h 247650"/>
                <a:gd name="connsiteX3" fmla="*/ 976313 w 976313"/>
                <a:gd name="connsiteY3" fmla="*/ 66675 h 247650"/>
                <a:gd name="connsiteX4" fmla="*/ 19051 w 976313"/>
                <a:gd name="connsiteY4" fmla="*/ 247650 h 247650"/>
                <a:gd name="connsiteX5" fmla="*/ 0 w 976313"/>
                <a:gd name="connsiteY5" fmla="*/ 100012 h 247650"/>
                <a:gd name="connsiteX0" fmla="*/ 0 w 1014413"/>
                <a:gd name="connsiteY0" fmla="*/ 114299 h 247650"/>
                <a:gd name="connsiteX1" fmla="*/ 500063 w 1014413"/>
                <a:gd name="connsiteY1" fmla="*/ 47625 h 247650"/>
                <a:gd name="connsiteX2" fmla="*/ 804863 w 1014413"/>
                <a:gd name="connsiteY2" fmla="*/ 0 h 247650"/>
                <a:gd name="connsiteX3" fmla="*/ 1014413 w 1014413"/>
                <a:gd name="connsiteY3" fmla="*/ 66675 h 247650"/>
                <a:gd name="connsiteX4" fmla="*/ 57151 w 1014413"/>
                <a:gd name="connsiteY4" fmla="*/ 247650 h 247650"/>
                <a:gd name="connsiteX5" fmla="*/ 0 w 1014413"/>
                <a:gd name="connsiteY5" fmla="*/ 114299 h 247650"/>
                <a:gd name="connsiteX0" fmla="*/ 0 w 1014413"/>
                <a:gd name="connsiteY0" fmla="*/ 114299 h 247650"/>
                <a:gd name="connsiteX1" fmla="*/ 804863 w 1014413"/>
                <a:gd name="connsiteY1" fmla="*/ 0 h 247650"/>
                <a:gd name="connsiteX2" fmla="*/ 1014413 w 1014413"/>
                <a:gd name="connsiteY2" fmla="*/ 66675 h 247650"/>
                <a:gd name="connsiteX3" fmla="*/ 57151 w 1014413"/>
                <a:gd name="connsiteY3" fmla="*/ 247650 h 247650"/>
                <a:gd name="connsiteX4" fmla="*/ 0 w 1014413"/>
                <a:gd name="connsiteY4" fmla="*/ 114299 h 247650"/>
                <a:gd name="connsiteX0" fmla="*/ 0 w 1014413"/>
                <a:gd name="connsiteY0" fmla="*/ 138112 h 271463"/>
                <a:gd name="connsiteX1" fmla="*/ 828675 w 1014413"/>
                <a:gd name="connsiteY1" fmla="*/ 0 h 271463"/>
                <a:gd name="connsiteX2" fmla="*/ 1014413 w 1014413"/>
                <a:gd name="connsiteY2" fmla="*/ 90488 h 271463"/>
                <a:gd name="connsiteX3" fmla="*/ 57151 w 1014413"/>
                <a:gd name="connsiteY3" fmla="*/ 271463 h 271463"/>
                <a:gd name="connsiteX4" fmla="*/ 0 w 1014413"/>
                <a:gd name="connsiteY4" fmla="*/ 138112 h 271463"/>
                <a:gd name="connsiteX0" fmla="*/ 0 w 1014413"/>
                <a:gd name="connsiteY0" fmla="*/ 100012 h 233363"/>
                <a:gd name="connsiteX1" fmla="*/ 795337 w 1014413"/>
                <a:gd name="connsiteY1" fmla="*/ 0 h 233363"/>
                <a:gd name="connsiteX2" fmla="*/ 1014413 w 1014413"/>
                <a:gd name="connsiteY2" fmla="*/ 52388 h 233363"/>
                <a:gd name="connsiteX3" fmla="*/ 57151 w 1014413"/>
                <a:gd name="connsiteY3" fmla="*/ 233363 h 233363"/>
                <a:gd name="connsiteX4" fmla="*/ 0 w 1014413"/>
                <a:gd name="connsiteY4" fmla="*/ 100012 h 233363"/>
                <a:gd name="connsiteX0" fmla="*/ 0 w 928688"/>
                <a:gd name="connsiteY0" fmla="*/ 100012 h 233363"/>
                <a:gd name="connsiteX1" fmla="*/ 795337 w 928688"/>
                <a:gd name="connsiteY1" fmla="*/ 0 h 233363"/>
                <a:gd name="connsiteX2" fmla="*/ 928688 w 928688"/>
                <a:gd name="connsiteY2" fmla="*/ 76200 h 233363"/>
                <a:gd name="connsiteX3" fmla="*/ 57151 w 928688"/>
                <a:gd name="connsiteY3" fmla="*/ 233363 h 233363"/>
                <a:gd name="connsiteX4" fmla="*/ 0 w 928688"/>
                <a:gd name="connsiteY4" fmla="*/ 100012 h 233363"/>
                <a:gd name="connsiteX0" fmla="*/ 0 w 985838"/>
                <a:gd name="connsiteY0" fmla="*/ 100012 h 233363"/>
                <a:gd name="connsiteX1" fmla="*/ 795337 w 985838"/>
                <a:gd name="connsiteY1" fmla="*/ 0 h 233363"/>
                <a:gd name="connsiteX2" fmla="*/ 985838 w 985838"/>
                <a:gd name="connsiteY2" fmla="*/ 61912 h 233363"/>
                <a:gd name="connsiteX3" fmla="*/ 57151 w 985838"/>
                <a:gd name="connsiteY3" fmla="*/ 233363 h 233363"/>
                <a:gd name="connsiteX4" fmla="*/ 0 w 985838"/>
                <a:gd name="connsiteY4" fmla="*/ 100012 h 233363"/>
                <a:gd name="connsiteX0" fmla="*/ 0 w 947738"/>
                <a:gd name="connsiteY0" fmla="*/ 100012 h 233363"/>
                <a:gd name="connsiteX1" fmla="*/ 795337 w 947738"/>
                <a:gd name="connsiteY1" fmla="*/ 0 h 233363"/>
                <a:gd name="connsiteX2" fmla="*/ 947738 w 947738"/>
                <a:gd name="connsiteY2" fmla="*/ 76199 h 233363"/>
                <a:gd name="connsiteX3" fmla="*/ 57151 w 947738"/>
                <a:gd name="connsiteY3" fmla="*/ 233363 h 233363"/>
                <a:gd name="connsiteX4" fmla="*/ 0 w 947738"/>
                <a:gd name="connsiteY4" fmla="*/ 100012 h 233363"/>
                <a:gd name="connsiteX0" fmla="*/ 0 w 947738"/>
                <a:gd name="connsiteY0" fmla="*/ 95250 h 228601"/>
                <a:gd name="connsiteX1" fmla="*/ 762000 w 947738"/>
                <a:gd name="connsiteY1" fmla="*/ 0 h 228601"/>
                <a:gd name="connsiteX2" fmla="*/ 947738 w 947738"/>
                <a:gd name="connsiteY2" fmla="*/ 71437 h 228601"/>
                <a:gd name="connsiteX3" fmla="*/ 57151 w 947738"/>
                <a:gd name="connsiteY3" fmla="*/ 228601 h 228601"/>
                <a:gd name="connsiteX4" fmla="*/ 0 w 947738"/>
                <a:gd name="connsiteY4" fmla="*/ 95250 h 228601"/>
                <a:gd name="connsiteX0" fmla="*/ 0 w 947738"/>
                <a:gd name="connsiteY0" fmla="*/ 95250 h 228601"/>
                <a:gd name="connsiteX1" fmla="*/ 714375 w 947738"/>
                <a:gd name="connsiteY1" fmla="*/ 0 h 228601"/>
                <a:gd name="connsiteX2" fmla="*/ 947738 w 947738"/>
                <a:gd name="connsiteY2" fmla="*/ 71437 h 228601"/>
                <a:gd name="connsiteX3" fmla="*/ 57151 w 947738"/>
                <a:gd name="connsiteY3" fmla="*/ 228601 h 228601"/>
                <a:gd name="connsiteX4" fmla="*/ 0 w 947738"/>
                <a:gd name="connsiteY4" fmla="*/ 95250 h 228601"/>
                <a:gd name="connsiteX0" fmla="*/ 0 w 900113"/>
                <a:gd name="connsiteY0" fmla="*/ 95250 h 228601"/>
                <a:gd name="connsiteX1" fmla="*/ 714375 w 900113"/>
                <a:gd name="connsiteY1" fmla="*/ 0 h 228601"/>
                <a:gd name="connsiteX2" fmla="*/ 900113 w 900113"/>
                <a:gd name="connsiteY2" fmla="*/ 61912 h 228601"/>
                <a:gd name="connsiteX3" fmla="*/ 57151 w 900113"/>
                <a:gd name="connsiteY3" fmla="*/ 228601 h 228601"/>
                <a:gd name="connsiteX4" fmla="*/ 0 w 900113"/>
                <a:gd name="connsiteY4" fmla="*/ 95250 h 228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113" h="228601">
                  <a:moveTo>
                    <a:pt x="0" y="95250"/>
                  </a:moveTo>
                  <a:lnTo>
                    <a:pt x="714375" y="0"/>
                  </a:lnTo>
                  <a:lnTo>
                    <a:pt x="900113" y="61912"/>
                  </a:lnTo>
                  <a:lnTo>
                    <a:pt x="57151" y="228601"/>
                  </a:lnTo>
                  <a:lnTo>
                    <a:pt x="0" y="95250"/>
                  </a:lnTo>
                  <a:close/>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32" name="ポイント">
            <a:extLst>
              <a:ext uri="{FF2B5EF4-FFF2-40B4-BE49-F238E27FC236}">
                <a16:creationId xmlns:a16="http://schemas.microsoft.com/office/drawing/2014/main" id="{0BFF6EA2-B151-4FB5-988D-642BFE4046C6}"/>
              </a:ext>
            </a:extLst>
          </p:cNvPr>
          <p:cNvSpPr>
            <a:spLocks noChangeArrowheads="1"/>
          </p:cNvSpPr>
          <p:nvPr/>
        </p:nvSpPr>
        <p:spPr bwMode="auto">
          <a:xfrm>
            <a:off x="200968" y="5520077"/>
            <a:ext cx="8508692" cy="1116316"/>
          </a:xfrm>
          <a:prstGeom prst="wedgeRectCallout">
            <a:avLst>
              <a:gd name="adj1" fmla="val 6385"/>
              <a:gd name="adj2" fmla="val -33183"/>
            </a:avLst>
          </a:prstGeom>
          <a:noFill/>
          <a:ln w="28575">
            <a:noFill/>
            <a:headEnd/>
            <a:tailEnd/>
          </a:ln>
        </p:spPr>
        <p:style>
          <a:lnRef idx="2">
            <a:schemeClr val="accent6">
              <a:shade val="50000"/>
            </a:schemeClr>
          </a:lnRef>
          <a:fillRef idx="1">
            <a:schemeClr val="accent6"/>
          </a:fillRef>
          <a:effectRef idx="0">
            <a:schemeClr val="accent6"/>
          </a:effectRef>
          <a:fontRef idx="minor">
            <a:schemeClr val="lt1"/>
          </a:fontRef>
        </p:style>
        <p:txBody>
          <a:bodyPr lIns="74295" tIns="8890" rIns="74295" bIns="889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a:t>
            </a:r>
            <a:r>
              <a:rPr kumimoji="0" lang="ja-JP" altLang="en-US" sz="2200" b="0"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安全装置</a:t>
            </a: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を備えた機械を導入する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a:t>
            </a:r>
            <a:r>
              <a:rPr kumimoji="0" lang="ja-JP" altLang="en-US" sz="2200" b="0"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作業環境と機械の組合せ</a:t>
            </a: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を見直す</a:t>
            </a:r>
            <a:endParaRPr kumimoji="0" lang="en-US" altLang="ja-JP"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・作業</a:t>
            </a:r>
            <a:r>
              <a:rPr kumimoji="0" lang="ja-JP" altLang="en-US" sz="2200" b="0"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予定を</a:t>
            </a: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家族・仲間で</a:t>
            </a:r>
            <a:r>
              <a:rPr kumimoji="0" lang="ja-JP" altLang="en-US" sz="2200" b="0"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共有</a:t>
            </a: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、危険な作業は定期的に安否確認する</a:t>
            </a:r>
          </a:p>
        </p:txBody>
      </p:sp>
      <p:sp>
        <p:nvSpPr>
          <p:cNvPr id="29" name="転落地点">
            <a:extLst>
              <a:ext uri="{FF2B5EF4-FFF2-40B4-BE49-F238E27FC236}">
                <a16:creationId xmlns:a16="http://schemas.microsoft.com/office/drawing/2014/main" id="{DBD0CC25-0754-4745-97BD-FA76BF40BC22}"/>
              </a:ext>
            </a:extLst>
          </p:cNvPr>
          <p:cNvSpPr txBox="1"/>
          <p:nvPr/>
        </p:nvSpPr>
        <p:spPr>
          <a:xfrm>
            <a:off x="3299460" y="2870619"/>
            <a:ext cx="1438259" cy="313350"/>
          </a:xfrm>
          <a:prstGeom prst="rect">
            <a:avLst/>
          </a:prstGeom>
          <a:solidFill>
            <a:schemeClr val="bg1"/>
          </a:solidFill>
        </p:spPr>
        <p:txBody>
          <a:bodyPr wrap="square" lIns="0" tIns="18000" rIns="0" bIns="18000" rtlCol="0" anchor="ctr" anchorCtr="1">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1200" b="0" i="0" u="none" strike="noStrike" cap="none" spc="0" normalizeH="0" baseline="0">
                <a:ln>
                  <a:noFill/>
                </a:ln>
                <a:effectLst/>
                <a:uLnTx/>
                <a:uFillTx/>
                <a:latin typeface="Century" panose="02040604050505020304" pitchFamily="18" charset="0"/>
                <a:ea typeface="ＭＳ ゴシック" panose="020B0609070205080204" pitchFamily="49" charset="-128"/>
                <a:cs typeface="Times New Roman" panose="02020603050405020304" pitchFamily="18"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挟まれた樹木</a:t>
            </a:r>
          </a:p>
        </p:txBody>
      </p:sp>
      <p:sp>
        <p:nvSpPr>
          <p:cNvPr id="30" name="転落地点">
            <a:extLst>
              <a:ext uri="{FF2B5EF4-FFF2-40B4-BE49-F238E27FC236}">
                <a16:creationId xmlns:a16="http://schemas.microsoft.com/office/drawing/2014/main" id="{380C151C-B043-40B6-BEE0-36FD95EE6F76}"/>
              </a:ext>
            </a:extLst>
          </p:cNvPr>
          <p:cNvSpPr txBox="1"/>
          <p:nvPr/>
        </p:nvSpPr>
        <p:spPr>
          <a:xfrm>
            <a:off x="1065124" y="4875279"/>
            <a:ext cx="2165755" cy="313350"/>
          </a:xfrm>
          <a:prstGeom prst="rect">
            <a:avLst/>
          </a:prstGeom>
          <a:solidFill>
            <a:schemeClr val="bg1"/>
          </a:solidFill>
        </p:spPr>
        <p:txBody>
          <a:bodyPr wrap="square" lIns="0" tIns="18000" rIns="0" bIns="18000" rtlCol="0" anchor="ctr" anchorCtr="1">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1200" b="0" i="0" u="none" strike="noStrike" cap="none" spc="0" normalizeH="0" baseline="0">
                <a:ln>
                  <a:noFill/>
                </a:ln>
                <a:effectLst/>
                <a:uLnTx/>
                <a:uFillTx/>
                <a:latin typeface="Century" panose="02040604050505020304" pitchFamily="18" charset="0"/>
                <a:ea typeface="ＭＳ ゴシック" panose="020B0609070205080204" pitchFamily="49" charset="-128"/>
                <a:cs typeface="Times New Roman" panose="02020603050405020304" pitchFamily="18"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作業予定だったほ場</a:t>
            </a:r>
          </a:p>
        </p:txBody>
      </p:sp>
      <p:sp>
        <p:nvSpPr>
          <p:cNvPr id="10" name="スライド番号プレースホルダー 9">
            <a:extLst>
              <a:ext uri="{FF2B5EF4-FFF2-40B4-BE49-F238E27FC236}">
                <a16:creationId xmlns:a16="http://schemas.microsoft.com/office/drawing/2014/main" id="{CAE12492-DAC6-4DFE-889D-70D1FDC2E78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DA0E17-1C9E-4849-95CE-BCC8B3B85E09}" type="slidenum">
              <a:rPr kumimoji="1"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cxnSp>
        <p:nvCxnSpPr>
          <p:cNvPr id="11" name="直線コネクタ 10">
            <a:extLst>
              <a:ext uri="{FF2B5EF4-FFF2-40B4-BE49-F238E27FC236}">
                <a16:creationId xmlns:a16="http://schemas.microsoft.com/office/drawing/2014/main" id="{885DBFE1-5BDC-04CB-845A-00BC6FE646C5}"/>
              </a:ext>
            </a:extLst>
          </p:cNvPr>
          <p:cNvCxnSpPr/>
          <p:nvPr/>
        </p:nvCxnSpPr>
        <p:spPr>
          <a:xfrm>
            <a:off x="394636" y="989428"/>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8992B8ED-4B81-A997-4780-DB230B32DFD6}"/>
              </a:ext>
            </a:extLst>
          </p:cNvPr>
          <p:cNvSpPr txBox="1"/>
          <p:nvPr/>
        </p:nvSpPr>
        <p:spPr>
          <a:xfrm>
            <a:off x="438428" y="158431"/>
            <a:ext cx="818086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歩行型トラクターでは、このような事故が発生しています</a:t>
            </a:r>
            <a:endParaRPr kumimoji="1" lang="en-US" altLang="ja-JP"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C00000"/>
                </a:solidFill>
                <a:effectLst/>
                <a:uLnTx/>
                <a:uFillTx/>
                <a:latin typeface="HGS創英角ｺﾞｼｯｸUB" panose="020B0900000000000000" pitchFamily="50" charset="-128"/>
                <a:ea typeface="HGS創英角ｺﾞｼｯｸUB" panose="020B0900000000000000" pitchFamily="50" charset="-128"/>
                <a:cs typeface="+mn-cs"/>
              </a:rPr>
              <a:t>死亡例</a:t>
            </a:r>
          </a:p>
        </p:txBody>
      </p:sp>
      <p:grpSp>
        <p:nvGrpSpPr>
          <p:cNvPr id="2" name="グループ化 1">
            <a:extLst>
              <a:ext uri="{FF2B5EF4-FFF2-40B4-BE49-F238E27FC236}">
                <a16:creationId xmlns:a16="http://schemas.microsoft.com/office/drawing/2014/main" id="{714D0738-48CC-209E-1E73-856007BE53DA}"/>
              </a:ext>
            </a:extLst>
          </p:cNvPr>
          <p:cNvGrpSpPr/>
          <p:nvPr/>
        </p:nvGrpSpPr>
        <p:grpSpPr>
          <a:xfrm>
            <a:off x="1021080" y="2577276"/>
            <a:ext cx="5533845" cy="1087106"/>
            <a:chOff x="714555" y="2730770"/>
            <a:chExt cx="5533845" cy="1087106"/>
          </a:xfrm>
        </p:grpSpPr>
        <p:grpSp>
          <p:nvGrpSpPr>
            <p:cNvPr id="5" name="グループ化 4">
              <a:extLst>
                <a:ext uri="{FF2B5EF4-FFF2-40B4-BE49-F238E27FC236}">
                  <a16:creationId xmlns:a16="http://schemas.microsoft.com/office/drawing/2014/main" id="{CF438E28-33E1-D9BA-98F3-9D5C5ED13532}"/>
                </a:ext>
              </a:extLst>
            </p:cNvPr>
            <p:cNvGrpSpPr/>
            <p:nvPr/>
          </p:nvGrpSpPr>
          <p:grpSpPr>
            <a:xfrm>
              <a:off x="714555" y="2857016"/>
              <a:ext cx="1800045" cy="960860"/>
              <a:chOff x="3274875" y="2331236"/>
              <a:chExt cx="1800045" cy="960860"/>
            </a:xfrm>
          </p:grpSpPr>
          <p:sp>
            <p:nvSpPr>
              <p:cNvPr id="13" name="四角形吹き出し 26">
                <a:extLst>
                  <a:ext uri="{FF2B5EF4-FFF2-40B4-BE49-F238E27FC236}">
                    <a16:creationId xmlns:a16="http://schemas.microsoft.com/office/drawing/2014/main" id="{8C83160F-1F3D-0F15-8F24-1C59E0A6E3A3}"/>
                  </a:ext>
                </a:extLst>
              </p:cNvPr>
              <p:cNvSpPr/>
              <p:nvPr/>
            </p:nvSpPr>
            <p:spPr bwMode="auto">
              <a:xfrm>
                <a:off x="3372923" y="2657772"/>
                <a:ext cx="1701997" cy="634324"/>
              </a:xfrm>
              <a:prstGeom prst="wedgeRectCallout">
                <a:avLst>
                  <a:gd name="adj1" fmla="val 44974"/>
                  <a:gd name="adj2" fmla="val 107850"/>
                </a:avLst>
              </a:prstGeom>
              <a:ln w="19050">
                <a:solidFill>
                  <a:srgbClr val="FF0000"/>
                </a:solidFill>
                <a:headEnd type="none" w="sm" len="sm"/>
                <a:tailEnd type="none" w="sm" len="sm"/>
              </a:ln>
            </p:spPr>
            <p:style>
              <a:lnRef idx="2">
                <a:schemeClr val="accent4"/>
              </a:lnRef>
              <a:fillRef idx="1">
                <a:schemeClr val="lt1"/>
              </a:fillRef>
              <a:effectRef idx="0">
                <a:schemeClr val="accent4"/>
              </a:effectRef>
              <a:fontRef idx="minor">
                <a:schemeClr val="dk1"/>
              </a:fontRef>
            </p:style>
            <p:txBody>
              <a:bodyPr vert="horz" wrap="square" lIns="36000" tIns="36000" rIns="36000" bIns="36000" numCol="1" rtlCol="0" anchor="ctr" anchorCtr="0" compatLnSpc="1">
                <a:prstTxWarp prst="textNoShape">
                  <a:avLst/>
                </a:prstTxWarp>
              </a:bodyPr>
              <a:lstStyle/>
              <a:p>
                <a:pPr marL="0" marR="0" lvl="0" indent="0" algn="l" defTabSz="457200" rtl="0" eaLnBrk="0" fontAlgn="base" latinLnBrk="0" hangingPunct="0">
                  <a:lnSpc>
                    <a:spcPts val="2400"/>
                  </a:lnSpc>
                  <a:spcBef>
                    <a:spcPct val="0"/>
                  </a:spcBef>
                  <a:spcAft>
                    <a:spcPct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anose="020B0604020202020204" pitchFamily="34" charset="0"/>
                  </a:rPr>
                  <a:t>ほ場に対して機械が大きい</a:t>
                </a:r>
              </a:p>
            </p:txBody>
          </p:sp>
          <p:sp>
            <p:nvSpPr>
              <p:cNvPr id="14" name="角丸四角形 32">
                <a:extLst>
                  <a:ext uri="{FF2B5EF4-FFF2-40B4-BE49-F238E27FC236}">
                    <a16:creationId xmlns:a16="http://schemas.microsoft.com/office/drawing/2014/main" id="{4CADF4CB-7024-9658-977A-FFB2DE0EA410}"/>
                  </a:ext>
                </a:extLst>
              </p:cNvPr>
              <p:cNvSpPr/>
              <p:nvPr/>
            </p:nvSpPr>
            <p:spPr>
              <a:xfrm>
                <a:off x="4134283" y="2334530"/>
                <a:ext cx="828000" cy="360000"/>
              </a:xfrm>
              <a:prstGeom prst="roundRect">
                <a:avLst>
                  <a:gd name="adj" fmla="val 50000"/>
                </a:avLst>
              </a:prstGeom>
              <a:ln w="28575">
                <a:solidFill>
                  <a:srgbClr val="00B0F0"/>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rPr>
                  <a:t>機械</a:t>
                </a:r>
              </a:p>
            </p:txBody>
          </p:sp>
          <p:sp>
            <p:nvSpPr>
              <p:cNvPr id="15" name="角丸四角形 32">
                <a:extLst>
                  <a:ext uri="{FF2B5EF4-FFF2-40B4-BE49-F238E27FC236}">
                    <a16:creationId xmlns:a16="http://schemas.microsoft.com/office/drawing/2014/main" id="{2EDB9FF2-BE77-04D3-5B07-E9C6ECD4EBAB}"/>
                  </a:ext>
                </a:extLst>
              </p:cNvPr>
              <p:cNvSpPr/>
              <p:nvPr/>
            </p:nvSpPr>
            <p:spPr>
              <a:xfrm>
                <a:off x="3274875" y="2331236"/>
                <a:ext cx="828000" cy="360000"/>
              </a:xfrm>
              <a:prstGeom prst="roundRect">
                <a:avLst>
                  <a:gd name="adj" fmla="val 50000"/>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rPr>
                  <a:t>環境</a:t>
                </a:r>
              </a:p>
            </p:txBody>
          </p:sp>
        </p:grpSp>
        <p:grpSp>
          <p:nvGrpSpPr>
            <p:cNvPr id="6" name="グループ化 5">
              <a:extLst>
                <a:ext uri="{FF2B5EF4-FFF2-40B4-BE49-F238E27FC236}">
                  <a16:creationId xmlns:a16="http://schemas.microsoft.com/office/drawing/2014/main" id="{6034B5FD-38B5-17E3-7D24-FCF0228C36B1}"/>
                </a:ext>
              </a:extLst>
            </p:cNvPr>
            <p:cNvGrpSpPr/>
            <p:nvPr/>
          </p:nvGrpSpPr>
          <p:grpSpPr>
            <a:xfrm>
              <a:off x="5033443" y="2730770"/>
              <a:ext cx="1214957" cy="972806"/>
              <a:chOff x="3288463" y="2319290"/>
              <a:chExt cx="1214957" cy="972806"/>
            </a:xfrm>
          </p:grpSpPr>
          <p:sp>
            <p:nvSpPr>
              <p:cNvPr id="7" name="四角形吹き出し 26">
                <a:extLst>
                  <a:ext uri="{FF2B5EF4-FFF2-40B4-BE49-F238E27FC236}">
                    <a16:creationId xmlns:a16="http://schemas.microsoft.com/office/drawing/2014/main" id="{791FD348-4A02-F223-3354-84B2C141B269}"/>
                  </a:ext>
                </a:extLst>
              </p:cNvPr>
              <p:cNvSpPr/>
              <p:nvPr/>
            </p:nvSpPr>
            <p:spPr bwMode="auto">
              <a:xfrm>
                <a:off x="3372923" y="2657772"/>
                <a:ext cx="1130497" cy="634324"/>
              </a:xfrm>
              <a:prstGeom prst="wedgeRectCallout">
                <a:avLst>
                  <a:gd name="adj1" fmla="val 33516"/>
                  <a:gd name="adj2" fmla="val 115058"/>
                </a:avLst>
              </a:prstGeom>
              <a:ln w="19050">
                <a:solidFill>
                  <a:srgbClr val="FF0000"/>
                </a:solidFill>
                <a:headEnd type="none" w="sm" len="sm"/>
                <a:tailEnd type="none" w="sm" len="sm"/>
              </a:ln>
            </p:spPr>
            <p:style>
              <a:lnRef idx="2">
                <a:schemeClr val="accent4"/>
              </a:lnRef>
              <a:fillRef idx="1">
                <a:schemeClr val="lt1"/>
              </a:fillRef>
              <a:effectRef idx="0">
                <a:schemeClr val="accent4"/>
              </a:effectRef>
              <a:fontRef idx="minor">
                <a:schemeClr val="dk1"/>
              </a:fontRef>
            </p:style>
            <p:txBody>
              <a:bodyPr vert="horz" wrap="square" lIns="36000" tIns="36000" rIns="36000" bIns="36000" numCol="1" rtlCol="0" anchor="ctr" anchorCtr="0" compatLnSpc="1">
                <a:prstTxWarp prst="textNoShape">
                  <a:avLst/>
                </a:prstTxWarp>
              </a:bodyPr>
              <a:lstStyle/>
              <a:p>
                <a:pPr marL="0" marR="0" lvl="0" indent="0" algn="l" defTabSz="457200" rtl="0" eaLnBrk="0" fontAlgn="base" latinLnBrk="0" hangingPunct="0">
                  <a:lnSpc>
                    <a:spcPts val="2400"/>
                  </a:lnSpc>
                  <a:spcBef>
                    <a:spcPct val="0"/>
                  </a:spcBef>
                  <a:spcAft>
                    <a:spcPct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anose="020B0604020202020204" pitchFamily="34" charset="0"/>
                  </a:rPr>
                  <a:t>挟圧防止装置なし</a:t>
                </a:r>
              </a:p>
            </p:txBody>
          </p:sp>
          <p:sp>
            <p:nvSpPr>
              <p:cNvPr id="9" name="角丸四角形 32">
                <a:extLst>
                  <a:ext uri="{FF2B5EF4-FFF2-40B4-BE49-F238E27FC236}">
                    <a16:creationId xmlns:a16="http://schemas.microsoft.com/office/drawing/2014/main" id="{9FDB724A-300A-C0EE-8322-27E0F817559D}"/>
                  </a:ext>
                </a:extLst>
              </p:cNvPr>
              <p:cNvSpPr/>
              <p:nvPr/>
            </p:nvSpPr>
            <p:spPr>
              <a:xfrm>
                <a:off x="3288463" y="2319290"/>
                <a:ext cx="828000" cy="360000"/>
              </a:xfrm>
              <a:prstGeom prst="roundRect">
                <a:avLst>
                  <a:gd name="adj" fmla="val 50000"/>
                </a:avLst>
              </a:prstGeom>
              <a:ln w="28575">
                <a:solidFill>
                  <a:srgbClr val="00B0F0"/>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機械</a:t>
                </a:r>
              </a:p>
            </p:txBody>
          </p:sp>
        </p:grpSp>
      </p:grpSp>
      <p:sp>
        <p:nvSpPr>
          <p:cNvPr id="17" name="四角形吹き出し 26">
            <a:extLst>
              <a:ext uri="{FF2B5EF4-FFF2-40B4-BE49-F238E27FC236}">
                <a16:creationId xmlns:a16="http://schemas.microsoft.com/office/drawing/2014/main" id="{7CFF1E15-FFFF-E320-07CE-E0CF47CEE480}"/>
              </a:ext>
            </a:extLst>
          </p:cNvPr>
          <p:cNvSpPr/>
          <p:nvPr/>
        </p:nvSpPr>
        <p:spPr bwMode="auto">
          <a:xfrm>
            <a:off x="7180787" y="2274026"/>
            <a:ext cx="1722352" cy="663253"/>
          </a:xfrm>
          <a:prstGeom prst="wedgeRectCallout">
            <a:avLst>
              <a:gd name="adj1" fmla="val -40091"/>
              <a:gd name="adj2" fmla="val 117461"/>
            </a:avLst>
          </a:prstGeom>
          <a:ln w="19050">
            <a:solidFill>
              <a:srgbClr val="FF0000"/>
            </a:solidFill>
            <a:headEnd type="none" w="sm" len="sm"/>
            <a:tailEnd type="none" w="sm" len="sm"/>
          </a:ln>
        </p:spPr>
        <p:style>
          <a:lnRef idx="2">
            <a:schemeClr val="accent4"/>
          </a:lnRef>
          <a:fillRef idx="1">
            <a:schemeClr val="lt1"/>
          </a:fillRef>
          <a:effectRef idx="0">
            <a:schemeClr val="accent4"/>
          </a:effectRef>
          <a:fontRef idx="minor">
            <a:schemeClr val="dk1"/>
          </a:fontRef>
        </p:style>
        <p:txBody>
          <a:bodyPr vert="horz" wrap="square" lIns="36000" tIns="36000" rIns="36000" bIns="36000" numCol="1" rtlCol="0" anchor="ctr" anchorCtr="0" compatLnSpc="1">
            <a:prstTxWarp prst="textNoShape">
              <a:avLst/>
            </a:prstTxWarp>
          </a:bodyPr>
          <a:lstStyle/>
          <a:p>
            <a:pPr marL="0" marR="0" lvl="0" indent="0" algn="l" defTabSz="457200" rtl="0" eaLnBrk="0" fontAlgn="base" latinLnBrk="0" hangingPunct="0">
              <a:lnSpc>
                <a:spcPts val="2400"/>
              </a:lnSpc>
              <a:spcBef>
                <a:spcPct val="0"/>
              </a:spcBef>
              <a:spcAft>
                <a:spcPct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anose="020B0604020202020204" pitchFamily="34" charset="0"/>
              </a:rPr>
              <a:t>当日の帰宅等の確認なし</a:t>
            </a:r>
          </a:p>
        </p:txBody>
      </p:sp>
      <p:sp>
        <p:nvSpPr>
          <p:cNvPr id="4" name="角丸四角形 32">
            <a:extLst>
              <a:ext uri="{FF2B5EF4-FFF2-40B4-BE49-F238E27FC236}">
                <a16:creationId xmlns:a16="http://schemas.microsoft.com/office/drawing/2014/main" id="{98580125-C74F-42EA-213E-AB13F6490D6C}"/>
              </a:ext>
            </a:extLst>
          </p:cNvPr>
          <p:cNvSpPr/>
          <p:nvPr/>
        </p:nvSpPr>
        <p:spPr>
          <a:xfrm>
            <a:off x="7400871" y="1933592"/>
            <a:ext cx="1502267" cy="360000"/>
          </a:xfrm>
          <a:prstGeom prst="roundRect">
            <a:avLst>
              <a:gd name="adj" fmla="val 50000"/>
            </a:avLst>
          </a:prstGeom>
          <a:ln w="28575">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anchor="ctr"/>
          <a:lstStyle/>
          <a:p>
            <a:pPr lvl="0" algn="ctr">
              <a:defRPr/>
            </a:pPr>
            <a:r>
              <a:rPr kumimoji="0" lang="ja-JP" altLang="en-US" sz="2000" b="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rPr>
              <a:t>作業</a:t>
            </a:r>
            <a:r>
              <a:rPr lang="ja-JP" altLang="en-US" sz="2000" dirty="0">
                <a:solidFill>
                  <a:srgbClr val="C00000"/>
                </a:solidFill>
                <a:latin typeface="UD デジタル 教科書体 NK-R" panose="02020400000000000000" pitchFamily="18" charset="-128"/>
                <a:ea typeface="UD デジタル 教科書体 NK-R" panose="02020400000000000000" pitchFamily="18" charset="-128"/>
              </a:rPr>
              <a:t>・管理</a:t>
            </a:r>
            <a:endParaRPr kumimoji="0" lang="ja-JP" altLang="en-US" sz="2000" b="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424819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7"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3ACB5D52-A4F6-441E-BC50-F630AC1D0630}"/>
              </a:ext>
            </a:extLst>
          </p:cNvPr>
          <p:cNvCxnSpPr/>
          <p:nvPr/>
        </p:nvCxnSpPr>
        <p:spPr>
          <a:xfrm>
            <a:off x="394636" y="1089510"/>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CD33D8C7-D87E-48FF-A0E1-56E665E02AFC}"/>
              </a:ext>
            </a:extLst>
          </p:cNvPr>
          <p:cNvSpPr txBox="1"/>
          <p:nvPr/>
        </p:nvSpPr>
        <p:spPr>
          <a:xfrm>
            <a:off x="2429300" y="190816"/>
            <a:ext cx="3840871" cy="769441"/>
          </a:xfrm>
          <a:prstGeom prst="rect">
            <a:avLst/>
          </a:prstGeom>
          <a:noFill/>
        </p:spPr>
        <p:txBody>
          <a:bodyPr wrap="square" rtlCol="0">
            <a:spAutoFit/>
          </a:bodyPr>
          <a:lstStyle/>
          <a:p>
            <a:r>
              <a:rPr kumimoji="1" lang="ja-JP" altLang="en-US" sz="44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農業のイメージ</a:t>
            </a:r>
          </a:p>
        </p:txBody>
      </p:sp>
      <p:sp>
        <p:nvSpPr>
          <p:cNvPr id="18" name="スライド番号プレースホルダー 2">
            <a:extLst>
              <a:ext uri="{FF2B5EF4-FFF2-40B4-BE49-F238E27FC236}">
                <a16:creationId xmlns:a16="http://schemas.microsoft.com/office/drawing/2014/main" id="{1DAABCC2-59FA-4A4C-B30C-1ED7CE2E2951}"/>
              </a:ext>
            </a:extLst>
          </p:cNvPr>
          <p:cNvSpPr>
            <a:spLocks noGrp="1"/>
          </p:cNvSpPr>
          <p:nvPr>
            <p:ph type="sldNum" sz="quarter" idx="12"/>
          </p:nvPr>
        </p:nvSpPr>
        <p:spPr>
          <a:xfrm>
            <a:off x="6951860" y="6420752"/>
            <a:ext cx="1949477" cy="238123"/>
          </a:xfrm>
        </p:spPr>
        <p:txBody>
          <a:bodyPr/>
          <a:lstStyle/>
          <a:p>
            <a:fld id="{64452A23-BFEA-43FD-98FB-69091C0AE9EE}" type="slidenum">
              <a:rPr lang="ja-JP" altLang="en-US" smtClean="0"/>
              <a:pPr/>
              <a:t>1</a:t>
            </a:fld>
            <a:endParaRPr lang="ja-JP" altLang="en-US" dirty="0"/>
          </a:p>
        </p:txBody>
      </p:sp>
      <p:sp>
        <p:nvSpPr>
          <p:cNvPr id="15" name="テキスト ボックス 14">
            <a:extLst>
              <a:ext uri="{FF2B5EF4-FFF2-40B4-BE49-F238E27FC236}">
                <a16:creationId xmlns:a16="http://schemas.microsoft.com/office/drawing/2014/main" id="{644912A0-F98A-4FCB-BCAF-0DA222B4C66D}"/>
              </a:ext>
            </a:extLst>
          </p:cNvPr>
          <p:cNvSpPr txBox="1"/>
          <p:nvPr/>
        </p:nvSpPr>
        <p:spPr>
          <a:xfrm>
            <a:off x="556659" y="1337194"/>
            <a:ext cx="7843763" cy="523220"/>
          </a:xfrm>
          <a:prstGeom prst="rect">
            <a:avLst/>
          </a:prstGeom>
          <a:noFill/>
        </p:spPr>
        <p:txBody>
          <a:bodyPr wrap="square" rtlCol="0">
            <a:spAutoFit/>
          </a:bodyPr>
          <a:lstStyle/>
          <a:p>
            <a:r>
              <a:rPr kumimoji="1" lang="ja-JP" altLang="en-US" sz="2800" dirty="0">
                <a:latin typeface="HGP創英角ｺﾞｼｯｸUB" panose="020B0900000000000000" pitchFamily="50" charset="-128"/>
                <a:ea typeface="HGP創英角ｺﾞｼｯｸUB" panose="020B0900000000000000" pitchFamily="50" charset="-128"/>
              </a:rPr>
              <a:t>一般に「農業」と聞いて思い浮かべるイメージは・・・</a:t>
            </a:r>
          </a:p>
        </p:txBody>
      </p:sp>
      <p:sp>
        <p:nvSpPr>
          <p:cNvPr id="19" name="テキスト ボックス 18">
            <a:extLst>
              <a:ext uri="{FF2B5EF4-FFF2-40B4-BE49-F238E27FC236}">
                <a16:creationId xmlns:a16="http://schemas.microsoft.com/office/drawing/2014/main" id="{04326713-9C3F-418E-B96D-29E561B74495}"/>
              </a:ext>
            </a:extLst>
          </p:cNvPr>
          <p:cNvSpPr txBox="1"/>
          <p:nvPr/>
        </p:nvSpPr>
        <p:spPr>
          <a:xfrm>
            <a:off x="556658" y="2310905"/>
            <a:ext cx="7843763" cy="954107"/>
          </a:xfrm>
          <a:prstGeom prst="rect">
            <a:avLst/>
          </a:prstGeom>
          <a:noFill/>
        </p:spPr>
        <p:txBody>
          <a:bodyPr wrap="square" rtlCol="0">
            <a:spAutoFit/>
          </a:bodyPr>
          <a:lstStyle/>
          <a:p>
            <a:r>
              <a:rPr kumimoji="1" lang="ja-JP" altLang="en-US" sz="2800" dirty="0">
                <a:latin typeface="HGP創英角ｺﾞｼｯｸUB" panose="020B0900000000000000" pitchFamily="50" charset="-128"/>
                <a:ea typeface="HGP創英角ｺﾞｼｯｸUB" panose="020B0900000000000000" pitchFamily="50" charset="-128"/>
              </a:rPr>
              <a:t>牧歌的、生命を育む、自然に親しむ、地方の良さ・・・など</a:t>
            </a:r>
          </a:p>
        </p:txBody>
      </p:sp>
      <p:sp>
        <p:nvSpPr>
          <p:cNvPr id="22" name="テキスト ボックス 21">
            <a:extLst>
              <a:ext uri="{FF2B5EF4-FFF2-40B4-BE49-F238E27FC236}">
                <a16:creationId xmlns:a16="http://schemas.microsoft.com/office/drawing/2014/main" id="{49453E44-269A-43D0-BCE4-3BB9DB4E63BE}"/>
              </a:ext>
            </a:extLst>
          </p:cNvPr>
          <p:cNvSpPr txBox="1"/>
          <p:nvPr/>
        </p:nvSpPr>
        <p:spPr>
          <a:xfrm>
            <a:off x="556658" y="3641949"/>
            <a:ext cx="7843763" cy="523220"/>
          </a:xfrm>
          <a:prstGeom prst="rect">
            <a:avLst/>
          </a:prstGeom>
          <a:noFill/>
        </p:spPr>
        <p:txBody>
          <a:bodyPr wrap="square" rtlCol="0">
            <a:spAutoFit/>
          </a:bodyPr>
          <a:lstStyle/>
          <a:p>
            <a:r>
              <a:rPr kumimoji="1" lang="ja-JP" altLang="en-US" sz="2800" dirty="0">
                <a:latin typeface="HGP創英角ｺﾞｼｯｸUB" panose="020B0900000000000000" pitchFamily="50" charset="-128"/>
                <a:ea typeface="HGP創英角ｺﾞｼｯｸUB" panose="020B0900000000000000" pitchFamily="50" charset="-128"/>
              </a:rPr>
              <a:t>まず「危険！」と思う人はあまりいない、ところが</a:t>
            </a:r>
          </a:p>
        </p:txBody>
      </p:sp>
      <p:sp>
        <p:nvSpPr>
          <p:cNvPr id="23" name="テキスト ボックス 22">
            <a:extLst>
              <a:ext uri="{FF2B5EF4-FFF2-40B4-BE49-F238E27FC236}">
                <a16:creationId xmlns:a16="http://schemas.microsoft.com/office/drawing/2014/main" id="{F67D0D21-D196-44B8-8275-717953065D3E}"/>
              </a:ext>
            </a:extLst>
          </p:cNvPr>
          <p:cNvSpPr txBox="1"/>
          <p:nvPr/>
        </p:nvSpPr>
        <p:spPr>
          <a:xfrm>
            <a:off x="556658" y="4561991"/>
            <a:ext cx="8192706" cy="1200329"/>
          </a:xfrm>
          <a:prstGeom prst="rect">
            <a:avLst/>
          </a:prstGeom>
          <a:noFill/>
        </p:spPr>
        <p:txBody>
          <a:bodyPr wrap="square" rtlCol="0">
            <a:spAutoFit/>
          </a:bodyPr>
          <a:lstStyle/>
          <a:p>
            <a:r>
              <a:rPr kumimoji="1" lang="ja-JP" altLang="en-US" sz="3600" dirty="0">
                <a:latin typeface="HGP創英角ｺﾞｼｯｸUB" panose="020B0900000000000000" pitchFamily="50" charset="-128"/>
                <a:ea typeface="HGP創英角ｺﾞｼｯｸUB" panose="020B0900000000000000" pitchFamily="50" charset="-128"/>
              </a:rPr>
              <a:t>実際には農業は死亡率の高い、大変危険な産業なのです</a:t>
            </a:r>
          </a:p>
        </p:txBody>
      </p:sp>
    </p:spTree>
    <p:extLst>
      <p:ext uri="{BB962C8B-B14F-4D97-AF65-F5344CB8AC3E}">
        <p14:creationId xmlns:p14="http://schemas.microsoft.com/office/powerpoint/2010/main" val="346269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a:extLst>
              <a:ext uri="{FF2B5EF4-FFF2-40B4-BE49-F238E27FC236}">
                <a16:creationId xmlns:a16="http://schemas.microsoft.com/office/drawing/2014/main" id="{E4245E27-0742-4262-9757-2B749CFD4B3F}"/>
              </a:ext>
            </a:extLst>
          </p:cNvPr>
          <p:cNvPicPr>
            <a:picLocks noChangeAspect="1"/>
          </p:cNvPicPr>
          <p:nvPr/>
        </p:nvPicPr>
        <p:blipFill>
          <a:blip r:embed="rId3"/>
          <a:stretch>
            <a:fillRect/>
          </a:stretch>
        </p:blipFill>
        <p:spPr>
          <a:xfrm>
            <a:off x="3810173" y="2313839"/>
            <a:ext cx="4995984" cy="4140284"/>
          </a:xfrm>
          <a:prstGeom prst="rect">
            <a:avLst/>
          </a:prstGeom>
        </p:spPr>
      </p:pic>
      <p:sp>
        <p:nvSpPr>
          <p:cNvPr id="27" name="調査例">
            <a:extLst>
              <a:ext uri="{FF2B5EF4-FFF2-40B4-BE49-F238E27FC236}">
                <a16:creationId xmlns:a16="http://schemas.microsoft.com/office/drawing/2014/main" id="{D96A2408-D578-408A-ABA8-CBFCF1BC22B1}"/>
              </a:ext>
            </a:extLst>
          </p:cNvPr>
          <p:cNvSpPr txBox="1"/>
          <p:nvPr/>
        </p:nvSpPr>
        <p:spPr>
          <a:xfrm>
            <a:off x="154176" y="1058300"/>
            <a:ext cx="8749364" cy="1015663"/>
          </a:xfrm>
          <a:prstGeom prst="rect">
            <a:avLst/>
          </a:prstGeom>
          <a:noFill/>
        </p:spPr>
        <p:txBody>
          <a:bodyPr wrap="square" rIns="144000">
            <a:spAutoFit/>
          </a:bodyPr>
          <a:lstStyle/>
          <a:p>
            <a:pPr marL="180975" marR="0" lvl="0" indent="-180975"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事故の概要</a:t>
            </a:r>
            <a:r>
              <a:rPr kumimoji="0" lang="en-US" altLang="ja-JP" sz="20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ほ場で農用運搬機（歩行用乗用兼用）を立って操作したところ急発進してしまい、機体を止めようとしたが、道路を越えて別のほ場まで走ったところで転倒、ひかれ⇒</a:t>
            </a:r>
            <a:r>
              <a:rPr kumimoji="0" lang="ja-JP" altLang="en-US" sz="20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頚部圧迫で死亡</a:t>
            </a:r>
            <a:endParaRPr kumimoji="0" lang="en-US" altLang="ja-JP" sz="20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39" name="ポイント">
            <a:extLst>
              <a:ext uri="{FF2B5EF4-FFF2-40B4-BE49-F238E27FC236}">
                <a16:creationId xmlns:a16="http://schemas.microsoft.com/office/drawing/2014/main" id="{41426A25-F2FB-4E13-BE12-149A243A083D}"/>
              </a:ext>
            </a:extLst>
          </p:cNvPr>
          <p:cNvSpPr>
            <a:spLocks noChangeArrowheads="1"/>
          </p:cNvSpPr>
          <p:nvPr/>
        </p:nvSpPr>
        <p:spPr bwMode="auto">
          <a:xfrm>
            <a:off x="186339" y="4760108"/>
            <a:ext cx="3543300" cy="1760220"/>
          </a:xfrm>
          <a:prstGeom prst="wedgeRectCallout">
            <a:avLst>
              <a:gd name="adj1" fmla="val 6385"/>
              <a:gd name="adj2" fmla="val -33183"/>
            </a:avLst>
          </a:prstGeom>
          <a:noFill/>
          <a:ln w="28575">
            <a:noFill/>
            <a:headEnd/>
            <a:tailEnd/>
          </a:ln>
        </p:spPr>
        <p:style>
          <a:lnRef idx="2">
            <a:schemeClr val="accent6">
              <a:shade val="50000"/>
            </a:schemeClr>
          </a:lnRef>
          <a:fillRef idx="1">
            <a:schemeClr val="accent6"/>
          </a:fillRef>
          <a:effectRef idx="0">
            <a:schemeClr val="accent6"/>
          </a:effectRef>
          <a:fontRef idx="minor">
            <a:schemeClr val="lt1"/>
          </a:fontRef>
        </p:style>
        <p:txBody>
          <a:bodyPr lIns="74295" tIns="8890" rIns="74295" bIns="889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・歩行使用時の</a:t>
            </a:r>
            <a:r>
              <a:rPr kumimoji="0" lang="ja-JP" altLang="en-US" sz="2200" b="0"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安全性が</a:t>
            </a:r>
            <a:endParaRPr kumimoji="0" lang="en-US" altLang="ja-JP" sz="2200" b="0"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0"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　高い機械</a:t>
            </a: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を使用する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a:t>
            </a:r>
            <a:r>
              <a:rPr kumimoji="0" lang="ja-JP" altLang="en-US" sz="2200" b="0"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無理に機械を止めようと</a:t>
            </a:r>
            <a:endParaRPr kumimoji="0" lang="en-US" altLang="ja-JP" sz="2200" b="0"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0"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　しない</a:t>
            </a:r>
            <a:r>
              <a:rPr kumimoji="0" lang="ja-JP" altLang="en-US" sz="2200" b="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（事前に決めておく）</a:t>
            </a:r>
            <a:endParaRPr kumimoji="0" lang="en-US" altLang="ja-JP" sz="2200" b="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a:t>
            </a:r>
            <a:r>
              <a:rPr kumimoji="0" lang="ja-JP" altLang="en-US" sz="2200" b="0"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日没前</a:t>
            </a: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に作業切り上げる</a:t>
            </a:r>
            <a:endParaRPr kumimoji="0" lang="ja-JP" altLang="en-US" sz="2200" b="0"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p:txBody>
      </p:sp>
      <p:pic>
        <p:nvPicPr>
          <p:cNvPr id="42" name="図 41">
            <a:extLst>
              <a:ext uri="{FF2B5EF4-FFF2-40B4-BE49-F238E27FC236}">
                <a16:creationId xmlns:a16="http://schemas.microsoft.com/office/drawing/2014/main" id="{6FE82BEB-880E-49A0-BB93-1020DF531AC1}"/>
              </a:ext>
            </a:extLst>
          </p:cNvPr>
          <p:cNvPicPr/>
          <p:nvPr/>
        </p:nvPicPr>
        <p:blipFill rotWithShape="1">
          <a:blip r:embed="rId4" cstate="print">
            <a:extLst>
              <a:ext uri="{28A0092B-C50C-407E-A947-70E740481C1C}">
                <a14:useLocalDpi xmlns:a14="http://schemas.microsoft.com/office/drawing/2010/main"/>
              </a:ext>
            </a:extLst>
          </a:blip>
          <a:srcRect l="3966" r="18006" b="8154"/>
          <a:stretch/>
        </p:blipFill>
        <p:spPr bwMode="auto">
          <a:xfrm>
            <a:off x="438428" y="2785875"/>
            <a:ext cx="2933700" cy="1836421"/>
          </a:xfrm>
          <a:prstGeom prst="rect">
            <a:avLst/>
          </a:prstGeom>
          <a:noFill/>
          <a:ln>
            <a:noFill/>
          </a:ln>
        </p:spPr>
      </p:pic>
      <p:cxnSp>
        <p:nvCxnSpPr>
          <p:cNvPr id="8" name="直線コネクタ 7">
            <a:extLst>
              <a:ext uri="{FF2B5EF4-FFF2-40B4-BE49-F238E27FC236}">
                <a16:creationId xmlns:a16="http://schemas.microsoft.com/office/drawing/2014/main" id="{DDF412D3-E4D3-01BC-D2C9-AE9DC5CC678D}"/>
              </a:ext>
            </a:extLst>
          </p:cNvPr>
          <p:cNvCxnSpPr/>
          <p:nvPr/>
        </p:nvCxnSpPr>
        <p:spPr>
          <a:xfrm>
            <a:off x="394636" y="989428"/>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66124BDF-0516-C40A-0111-D89E67DAD5A4}"/>
              </a:ext>
            </a:extLst>
          </p:cNvPr>
          <p:cNvSpPr txBox="1"/>
          <p:nvPr/>
        </p:nvSpPr>
        <p:spPr>
          <a:xfrm>
            <a:off x="438428" y="80607"/>
            <a:ext cx="818086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農用運搬車では、このような事故が発生しています</a:t>
            </a:r>
            <a:endParaRPr kumimoji="1" lang="en-US" altLang="ja-JP"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C00000"/>
                </a:solidFill>
                <a:effectLst/>
                <a:uLnTx/>
                <a:uFillTx/>
                <a:latin typeface="HGS創英角ｺﾞｼｯｸUB" panose="020B0900000000000000" pitchFamily="50" charset="-128"/>
                <a:ea typeface="HGS創英角ｺﾞｼｯｸUB" panose="020B0900000000000000" pitchFamily="50" charset="-128"/>
                <a:cs typeface="+mn-cs"/>
              </a:rPr>
              <a:t>死亡例</a:t>
            </a:r>
          </a:p>
        </p:txBody>
      </p:sp>
      <p:sp>
        <p:nvSpPr>
          <p:cNvPr id="4" name="スライド番号プレースホルダー 3">
            <a:extLst>
              <a:ext uri="{FF2B5EF4-FFF2-40B4-BE49-F238E27FC236}">
                <a16:creationId xmlns:a16="http://schemas.microsoft.com/office/drawing/2014/main" id="{0178F147-8EED-4D91-A72C-43F42097D27C}"/>
              </a:ext>
            </a:extLst>
          </p:cNvPr>
          <p:cNvSpPr>
            <a:spLocks noGrp="1"/>
          </p:cNvSpPr>
          <p:nvPr>
            <p:ph type="sldNum" sz="quarter" idx="12"/>
          </p:nvPr>
        </p:nvSpPr>
        <p:spPr>
          <a:xfrm>
            <a:off x="6867214" y="6341811"/>
            <a:ext cx="209044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DA0E17-1C9E-4849-95CE-BCC8B3B85E09}" type="slidenum">
              <a:rPr kumimoji="1"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grpSp>
        <p:nvGrpSpPr>
          <p:cNvPr id="2" name="グループ化 1">
            <a:extLst>
              <a:ext uri="{FF2B5EF4-FFF2-40B4-BE49-F238E27FC236}">
                <a16:creationId xmlns:a16="http://schemas.microsoft.com/office/drawing/2014/main" id="{383B6E9E-EEAD-2310-F5B7-A43C5AF634BB}"/>
              </a:ext>
            </a:extLst>
          </p:cNvPr>
          <p:cNvGrpSpPr/>
          <p:nvPr/>
        </p:nvGrpSpPr>
        <p:grpSpPr>
          <a:xfrm>
            <a:off x="1341922" y="1993166"/>
            <a:ext cx="2110740" cy="949246"/>
            <a:chOff x="3556432" y="2390238"/>
            <a:chExt cx="2110740" cy="949246"/>
          </a:xfrm>
        </p:grpSpPr>
        <p:sp>
          <p:nvSpPr>
            <p:cNvPr id="5" name="四角形吹き出し 26">
              <a:extLst>
                <a:ext uri="{FF2B5EF4-FFF2-40B4-BE49-F238E27FC236}">
                  <a16:creationId xmlns:a16="http://schemas.microsoft.com/office/drawing/2014/main" id="{6B06E10E-CCAE-D8F9-8F4B-2C60C6EE624D}"/>
                </a:ext>
              </a:extLst>
            </p:cNvPr>
            <p:cNvSpPr/>
            <p:nvPr/>
          </p:nvSpPr>
          <p:spPr bwMode="auto">
            <a:xfrm>
              <a:off x="3556432" y="2697796"/>
              <a:ext cx="2110740" cy="641688"/>
            </a:xfrm>
            <a:prstGeom prst="wedgeRectCallout">
              <a:avLst>
                <a:gd name="adj1" fmla="val -34352"/>
                <a:gd name="adj2" fmla="val 94863"/>
              </a:avLst>
            </a:prstGeom>
            <a:ln w="19050">
              <a:solidFill>
                <a:srgbClr val="FF0000"/>
              </a:solidFill>
              <a:headEnd type="none" w="sm" len="sm"/>
              <a:tailEnd type="none" w="sm" len="sm"/>
            </a:ln>
          </p:spPr>
          <p:style>
            <a:lnRef idx="2">
              <a:schemeClr val="accent4"/>
            </a:lnRef>
            <a:fillRef idx="1">
              <a:schemeClr val="lt1"/>
            </a:fillRef>
            <a:effectRef idx="0">
              <a:schemeClr val="accent4"/>
            </a:effectRef>
            <a:fontRef idx="minor">
              <a:schemeClr val="dk1"/>
            </a:fontRef>
          </p:style>
          <p:txBody>
            <a:bodyPr vert="horz" wrap="square" lIns="36000" tIns="36000" rIns="36000" bIns="36000" numCol="1" rtlCol="0" anchor="ctr" anchorCtr="0" compatLnSpc="1">
              <a:prstTxWarp prst="textNoShape">
                <a:avLst/>
              </a:prstTxWarp>
            </a:bodyPr>
            <a:lstStyle/>
            <a:p>
              <a:pPr marL="0" marR="0" lvl="0" indent="0" algn="l" defTabSz="457200" rtl="0" eaLnBrk="0" fontAlgn="base" latinLnBrk="0" hangingPunct="0">
                <a:lnSpc>
                  <a:spcPts val="2400"/>
                </a:lnSpc>
                <a:spcBef>
                  <a:spcPct val="0"/>
                </a:spcBef>
                <a:spcAft>
                  <a:spcPct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anose="020B0604020202020204" pitchFamily="34" charset="0"/>
                </a:rPr>
                <a:t>歩行使用＝ひかれや挟まれの危険</a:t>
              </a:r>
            </a:p>
          </p:txBody>
        </p:sp>
        <p:sp>
          <p:nvSpPr>
            <p:cNvPr id="6" name="角丸四角形 32">
              <a:extLst>
                <a:ext uri="{FF2B5EF4-FFF2-40B4-BE49-F238E27FC236}">
                  <a16:creationId xmlns:a16="http://schemas.microsoft.com/office/drawing/2014/main" id="{A75D1BC1-8358-1780-9248-1E56F503D0D5}"/>
                </a:ext>
              </a:extLst>
            </p:cNvPr>
            <p:cNvSpPr/>
            <p:nvPr/>
          </p:nvSpPr>
          <p:spPr>
            <a:xfrm>
              <a:off x="4611802" y="2390238"/>
              <a:ext cx="828000" cy="360000"/>
            </a:xfrm>
            <a:prstGeom prst="roundRect">
              <a:avLst>
                <a:gd name="adj" fmla="val 50000"/>
              </a:avLst>
            </a:prstGeom>
            <a:ln w="28575">
              <a:solidFill>
                <a:srgbClr val="00B0F0"/>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機械</a:t>
              </a:r>
            </a:p>
          </p:txBody>
        </p:sp>
      </p:grpSp>
      <p:grpSp>
        <p:nvGrpSpPr>
          <p:cNvPr id="7" name="グループ化 6">
            <a:extLst>
              <a:ext uri="{FF2B5EF4-FFF2-40B4-BE49-F238E27FC236}">
                <a16:creationId xmlns:a16="http://schemas.microsoft.com/office/drawing/2014/main" id="{FAA5277D-FB76-36C7-6220-FC36C6B9EF4A}"/>
              </a:ext>
            </a:extLst>
          </p:cNvPr>
          <p:cNvGrpSpPr/>
          <p:nvPr/>
        </p:nvGrpSpPr>
        <p:grpSpPr>
          <a:xfrm>
            <a:off x="3890706" y="2441108"/>
            <a:ext cx="1663371" cy="975927"/>
            <a:chOff x="3312489" y="2254953"/>
            <a:chExt cx="1663371" cy="975927"/>
          </a:xfrm>
        </p:grpSpPr>
        <p:sp>
          <p:nvSpPr>
            <p:cNvPr id="9" name="四角形吹き出し 26">
              <a:extLst>
                <a:ext uri="{FF2B5EF4-FFF2-40B4-BE49-F238E27FC236}">
                  <a16:creationId xmlns:a16="http://schemas.microsoft.com/office/drawing/2014/main" id="{079E3025-CE9A-CD24-7811-8186A38A295C}"/>
                </a:ext>
              </a:extLst>
            </p:cNvPr>
            <p:cNvSpPr/>
            <p:nvPr/>
          </p:nvSpPr>
          <p:spPr bwMode="auto">
            <a:xfrm>
              <a:off x="3322320" y="2589192"/>
              <a:ext cx="1653540" cy="641688"/>
            </a:xfrm>
            <a:prstGeom prst="wedgeRectCallout">
              <a:avLst>
                <a:gd name="adj1" fmla="val 63121"/>
                <a:gd name="adj2" fmla="val 112675"/>
              </a:avLst>
            </a:prstGeom>
            <a:ln w="19050">
              <a:solidFill>
                <a:srgbClr val="FF0000"/>
              </a:solidFill>
              <a:headEnd type="none" w="sm" len="sm"/>
              <a:tailEnd type="none" w="sm" len="sm"/>
            </a:ln>
          </p:spPr>
          <p:style>
            <a:lnRef idx="2">
              <a:schemeClr val="accent4"/>
            </a:lnRef>
            <a:fillRef idx="1">
              <a:schemeClr val="lt1"/>
            </a:fillRef>
            <a:effectRef idx="0">
              <a:schemeClr val="accent4"/>
            </a:effectRef>
            <a:fontRef idx="minor">
              <a:schemeClr val="dk1"/>
            </a:fontRef>
          </p:style>
          <p:txBody>
            <a:bodyPr vert="horz" wrap="square" lIns="36000" tIns="36000" rIns="36000" bIns="36000" numCol="1" rtlCol="0" anchor="ctr" anchorCtr="0" compatLnSpc="1">
              <a:prstTxWarp prst="textNoShape">
                <a:avLst/>
              </a:prstTxWarp>
            </a:bodyPr>
            <a:lstStyle/>
            <a:p>
              <a:pPr marL="0" marR="0" lvl="0" indent="0" algn="l" defTabSz="457200" rtl="0" eaLnBrk="0" fontAlgn="base" latinLnBrk="0" hangingPunct="0">
                <a:lnSpc>
                  <a:spcPts val="2400"/>
                </a:lnSpc>
                <a:spcBef>
                  <a:spcPct val="0"/>
                </a:spcBef>
                <a:spcAft>
                  <a:spcPct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anose="020B0604020202020204" pitchFamily="34" charset="0"/>
                </a:rPr>
                <a:t>無理に止めようとして被災</a:t>
              </a:r>
            </a:p>
          </p:txBody>
        </p:sp>
        <p:sp>
          <p:nvSpPr>
            <p:cNvPr id="11" name="角丸四角形 32">
              <a:extLst>
                <a:ext uri="{FF2B5EF4-FFF2-40B4-BE49-F238E27FC236}">
                  <a16:creationId xmlns:a16="http://schemas.microsoft.com/office/drawing/2014/main" id="{093FB447-0C40-A122-653B-9FE76FCDE70C}"/>
                </a:ext>
              </a:extLst>
            </p:cNvPr>
            <p:cNvSpPr/>
            <p:nvPr/>
          </p:nvSpPr>
          <p:spPr>
            <a:xfrm>
              <a:off x="3312489" y="2254953"/>
              <a:ext cx="1562643" cy="360000"/>
            </a:xfrm>
            <a:prstGeom prst="roundRect">
              <a:avLst>
                <a:gd name="adj" fmla="val 50000"/>
              </a:avLst>
            </a:prstGeom>
            <a:ln w="28575">
              <a:solidFill>
                <a:srgbClr val="8A0000"/>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作業・管理</a:t>
              </a:r>
            </a:p>
          </p:txBody>
        </p:sp>
      </p:grpSp>
      <p:grpSp>
        <p:nvGrpSpPr>
          <p:cNvPr id="12" name="グループ化 11">
            <a:extLst>
              <a:ext uri="{FF2B5EF4-FFF2-40B4-BE49-F238E27FC236}">
                <a16:creationId xmlns:a16="http://schemas.microsoft.com/office/drawing/2014/main" id="{A7479A5F-45A3-0CE6-04EA-6DCD869454D5}"/>
              </a:ext>
            </a:extLst>
          </p:cNvPr>
          <p:cNvGrpSpPr/>
          <p:nvPr/>
        </p:nvGrpSpPr>
        <p:grpSpPr>
          <a:xfrm>
            <a:off x="4893634" y="4223959"/>
            <a:ext cx="1973580" cy="1207428"/>
            <a:chOff x="3101341" y="2297772"/>
            <a:chExt cx="1973580" cy="1207428"/>
          </a:xfrm>
        </p:grpSpPr>
        <p:sp>
          <p:nvSpPr>
            <p:cNvPr id="13" name="四角形吹き出し 26">
              <a:extLst>
                <a:ext uri="{FF2B5EF4-FFF2-40B4-BE49-F238E27FC236}">
                  <a16:creationId xmlns:a16="http://schemas.microsoft.com/office/drawing/2014/main" id="{4F3FB524-9536-8D8E-123E-18BC124A7A37}"/>
                </a:ext>
              </a:extLst>
            </p:cNvPr>
            <p:cNvSpPr/>
            <p:nvPr/>
          </p:nvSpPr>
          <p:spPr bwMode="auto">
            <a:xfrm>
              <a:off x="3101341" y="2657772"/>
              <a:ext cx="1973580" cy="847428"/>
            </a:xfrm>
            <a:prstGeom prst="wedgeRectCallout">
              <a:avLst>
                <a:gd name="adj1" fmla="val 68101"/>
                <a:gd name="adj2" fmla="val 39113"/>
              </a:avLst>
            </a:prstGeom>
            <a:ln w="19050">
              <a:solidFill>
                <a:srgbClr val="FF0000"/>
              </a:solidFill>
              <a:headEnd type="none" w="sm" len="sm"/>
              <a:tailEnd type="none" w="sm" len="sm"/>
            </a:ln>
          </p:spPr>
          <p:style>
            <a:lnRef idx="2">
              <a:schemeClr val="accent4"/>
            </a:lnRef>
            <a:fillRef idx="1">
              <a:schemeClr val="lt1"/>
            </a:fillRef>
            <a:effectRef idx="0">
              <a:schemeClr val="accent4"/>
            </a:effectRef>
            <a:fontRef idx="minor">
              <a:schemeClr val="dk1"/>
            </a:fontRef>
          </p:style>
          <p:txBody>
            <a:bodyPr vert="horz" wrap="square" lIns="36000" tIns="36000" rIns="36000" bIns="36000" numCol="1" rtlCol="0" anchor="ctr" anchorCtr="0" compatLnSpc="1">
              <a:prstTxWarp prst="textNoShape">
                <a:avLst/>
              </a:prstTxWarp>
            </a:bodyPr>
            <a:lstStyle/>
            <a:p>
              <a:pPr marL="0" marR="0" lvl="0" indent="0" algn="l" defTabSz="457200" rtl="0" eaLnBrk="0" fontAlgn="base" latinLnBrk="0" hangingPunct="0">
                <a:lnSpc>
                  <a:spcPts val="2000"/>
                </a:lnSpc>
                <a:spcBef>
                  <a:spcPct val="0"/>
                </a:spcBef>
                <a:spcAft>
                  <a:spcPct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anose="020B0604020202020204" pitchFamily="34" charset="0"/>
                </a:rPr>
                <a:t>家族が作業から戻ったのは暗くなってから</a:t>
              </a:r>
            </a:p>
          </p:txBody>
        </p:sp>
        <p:sp>
          <p:nvSpPr>
            <p:cNvPr id="14" name="角丸四角形 32">
              <a:extLst>
                <a:ext uri="{FF2B5EF4-FFF2-40B4-BE49-F238E27FC236}">
                  <a16:creationId xmlns:a16="http://schemas.microsoft.com/office/drawing/2014/main" id="{E9CF0F16-A0FF-2E99-9386-1C26F932224C}"/>
                </a:ext>
              </a:extLst>
            </p:cNvPr>
            <p:cNvSpPr/>
            <p:nvPr/>
          </p:nvSpPr>
          <p:spPr>
            <a:xfrm>
              <a:off x="3185302" y="2297772"/>
              <a:ext cx="828000" cy="360000"/>
            </a:xfrm>
            <a:prstGeom prst="roundRect">
              <a:avLst>
                <a:gd name="adj" fmla="val 50000"/>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環境</a:t>
              </a:r>
            </a:p>
          </p:txBody>
        </p:sp>
      </p:grpSp>
    </p:spTree>
    <p:extLst>
      <p:ext uri="{BB962C8B-B14F-4D97-AF65-F5344CB8AC3E}">
        <p14:creationId xmlns:p14="http://schemas.microsoft.com/office/powerpoint/2010/main" val="282954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F80B5CB-2623-4B4B-A429-24A0EC380B65}"/>
              </a:ext>
            </a:extLst>
          </p:cNvPr>
          <p:cNvSpPr/>
          <p:nvPr/>
        </p:nvSpPr>
        <p:spPr>
          <a:xfrm>
            <a:off x="40198" y="597603"/>
            <a:ext cx="8640000" cy="66462"/>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0" dirty="0"/>
          </a:p>
        </p:txBody>
      </p:sp>
      <p:sp>
        <p:nvSpPr>
          <p:cNvPr id="11" name="Rectangle 11">
            <a:extLst>
              <a:ext uri="{FF2B5EF4-FFF2-40B4-BE49-F238E27FC236}">
                <a16:creationId xmlns:a16="http://schemas.microsoft.com/office/drawing/2014/main" id="{63832FE3-00B7-4547-9F91-C33FCF4A97E9}"/>
              </a:ext>
            </a:extLst>
          </p:cNvPr>
          <p:cNvSpPr>
            <a:spLocks noChangeArrowheads="1"/>
          </p:cNvSpPr>
          <p:nvPr/>
        </p:nvSpPr>
        <p:spPr bwMode="auto">
          <a:xfrm>
            <a:off x="317841" y="673534"/>
            <a:ext cx="8489423" cy="1144796"/>
          </a:xfrm>
          <a:prstGeom prst="rect">
            <a:avLst/>
          </a:prstGeom>
          <a:noFill/>
          <a:ln w="12700">
            <a:noFill/>
            <a:miter lim="800000"/>
            <a:headEnd type="none" w="sm" len="sm"/>
            <a:tailEnd type="none" w="sm" len="sm"/>
          </a:ln>
          <a:effectLst/>
        </p:spPr>
        <p:txBody>
          <a:bodyPr wrap="square" tIns="109662" bIns="109662">
            <a:spAutoFit/>
          </a:bodyPr>
          <a:lstStyle/>
          <a:p>
            <a:r>
              <a:rPr lang="en-US" altLang="ja-JP" sz="2000" dirty="0">
                <a:solidFill>
                  <a:srgbClr val="FF0000"/>
                </a:solidFill>
                <a:latin typeface="UD デジタル 教科書体 NK-R" panose="02020400000000000000" pitchFamily="18" charset="-128"/>
                <a:ea typeface="UD デジタル 教科書体 NK-R" panose="02020400000000000000" pitchFamily="18" charset="-128"/>
              </a:rPr>
              <a:t>【</a:t>
            </a:r>
            <a:r>
              <a:rPr lang="ja-JP" altLang="en-US" sz="2000" dirty="0">
                <a:solidFill>
                  <a:srgbClr val="FF0000"/>
                </a:solidFill>
                <a:latin typeface="UD デジタル 教科書体 NK-R" panose="02020400000000000000" pitchFamily="18" charset="-128"/>
                <a:ea typeface="UD デジタル 教科書体 NK-R" panose="02020400000000000000" pitchFamily="18" charset="-128"/>
              </a:rPr>
              <a:t>事故の概要</a:t>
            </a:r>
            <a:r>
              <a:rPr lang="en-US" altLang="ja-JP" sz="2000" dirty="0">
                <a:solidFill>
                  <a:srgbClr val="FF0000"/>
                </a:solidFill>
                <a:latin typeface="UD デジタル 教科書体 NK-R" panose="02020400000000000000" pitchFamily="18" charset="-128"/>
                <a:ea typeface="UD デジタル 教科書体 NK-R" panose="02020400000000000000" pitchFamily="18" charset="-128"/>
              </a:rPr>
              <a:t>】</a:t>
            </a:r>
            <a:r>
              <a:rPr lang="ja-JP" altLang="en-US" sz="2000" dirty="0">
                <a:latin typeface="UD デジタル 教科書体 NK-R" panose="02020400000000000000" pitchFamily="18" charset="-128"/>
                <a:ea typeface="UD デジタル 教科書体 NK-R" panose="02020400000000000000" pitchFamily="18" charset="-128"/>
              </a:rPr>
              <a:t>ほ場に入ろうとしたが、進入路の入り口が草で覆われていたた</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　め、分かりづらく、行きすぎてしまい、バックしたところ、草で覆われた路肩を踏</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　み外して約</a:t>
            </a:r>
            <a:r>
              <a:rPr lang="en-US" altLang="ja-JP" sz="2000" dirty="0">
                <a:latin typeface="UD デジタル 教科書体 NK-R" panose="02020400000000000000" pitchFamily="18" charset="-128"/>
                <a:ea typeface="UD デジタル 教科書体 NK-R" panose="02020400000000000000" pitchFamily="18" charset="-128"/>
              </a:rPr>
              <a:t>1.5</a:t>
            </a:r>
            <a:r>
              <a:rPr lang="ja-JP" altLang="en-US" sz="2000" dirty="0">
                <a:latin typeface="UD デジタル 教科書体 NK-R" panose="02020400000000000000" pitchFamily="18" charset="-128"/>
                <a:ea typeface="UD デジタル 教科書体 NK-R" panose="02020400000000000000" pitchFamily="18" charset="-128"/>
              </a:rPr>
              <a:t>ｍ下の低地に転落し、コンバインの下敷きになった</a:t>
            </a:r>
            <a:r>
              <a:rPr lang="ja-JP" altLang="en-US" sz="2000" dirty="0">
                <a:solidFill>
                  <a:srgbClr val="FF0000"/>
                </a:solidFill>
                <a:latin typeface="UD デジタル 教科書体 NK-R" panose="02020400000000000000" pitchFamily="18" charset="-128"/>
                <a:ea typeface="UD デジタル 教科書体 NK-R" panose="02020400000000000000" pitchFamily="18" charset="-128"/>
              </a:rPr>
              <a:t>⇒圧死</a:t>
            </a:r>
            <a:endParaRPr lang="en-US" altLang="ja-JP" sz="2000" dirty="0">
              <a:solidFill>
                <a:srgbClr val="FF0000"/>
              </a:solidFill>
              <a:latin typeface="UD デジタル 教科書体 NK-R" panose="02020400000000000000" pitchFamily="18" charset="-128"/>
              <a:ea typeface="UD デジタル 教科書体 NK-R" panose="02020400000000000000" pitchFamily="18" charset="-128"/>
            </a:endParaRPr>
          </a:p>
        </p:txBody>
      </p:sp>
      <p:grpSp>
        <p:nvGrpSpPr>
          <p:cNvPr id="73" name="グループ化 72">
            <a:extLst>
              <a:ext uri="{FF2B5EF4-FFF2-40B4-BE49-F238E27FC236}">
                <a16:creationId xmlns:a16="http://schemas.microsoft.com/office/drawing/2014/main" id="{234FEB2F-5D0C-F288-27D1-7A1792ECB910}"/>
              </a:ext>
            </a:extLst>
          </p:cNvPr>
          <p:cNvGrpSpPr/>
          <p:nvPr/>
        </p:nvGrpSpPr>
        <p:grpSpPr>
          <a:xfrm>
            <a:off x="3238606" y="1971827"/>
            <a:ext cx="3316543" cy="2851716"/>
            <a:chOff x="3743011" y="2265903"/>
            <a:chExt cx="2835071" cy="2437727"/>
          </a:xfrm>
        </p:grpSpPr>
        <p:pic>
          <p:nvPicPr>
            <p:cNvPr id="104" name="Picture 2" descr="シンプルな草のイラスト1">
              <a:extLst>
                <a:ext uri="{FF2B5EF4-FFF2-40B4-BE49-F238E27FC236}">
                  <a16:creationId xmlns:a16="http://schemas.microsoft.com/office/drawing/2014/main" id="{03CEC99A-461C-7666-C918-E7D4606FC0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90" y="2836083"/>
              <a:ext cx="440394" cy="293596"/>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2" descr="シンプルな草のイラスト1">
              <a:extLst>
                <a:ext uri="{FF2B5EF4-FFF2-40B4-BE49-F238E27FC236}">
                  <a16:creationId xmlns:a16="http://schemas.microsoft.com/office/drawing/2014/main" id="{4FFF4220-C241-39BA-F516-70B333076D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4079" y="3272135"/>
              <a:ext cx="440394" cy="293596"/>
            </a:xfrm>
            <a:prstGeom prst="rect">
              <a:avLst/>
            </a:prstGeom>
            <a:noFill/>
            <a:extLst>
              <a:ext uri="{909E8E84-426E-40DD-AFC4-6F175D3DCCD1}">
                <a14:hiddenFill xmlns:a14="http://schemas.microsoft.com/office/drawing/2010/main">
                  <a:solidFill>
                    <a:srgbClr val="FFFFFF"/>
                  </a:solidFill>
                </a14:hiddenFill>
              </a:ext>
            </a:extLst>
          </p:spPr>
        </p:pic>
        <p:sp>
          <p:nvSpPr>
            <p:cNvPr id="106" name="フリーフォーム: 図形 105">
              <a:extLst>
                <a:ext uri="{FF2B5EF4-FFF2-40B4-BE49-F238E27FC236}">
                  <a16:creationId xmlns:a16="http://schemas.microsoft.com/office/drawing/2014/main" id="{A5E37928-6D3C-C179-1F8C-1B6D0055B12B}"/>
                </a:ext>
              </a:extLst>
            </p:cNvPr>
            <p:cNvSpPr/>
            <p:nvPr/>
          </p:nvSpPr>
          <p:spPr>
            <a:xfrm>
              <a:off x="3743011" y="2326193"/>
              <a:ext cx="1014884" cy="2175469"/>
            </a:xfrm>
            <a:custGeom>
              <a:avLst/>
              <a:gdLst>
                <a:gd name="connsiteX0" fmla="*/ 0 w 1014884"/>
                <a:gd name="connsiteY0" fmla="*/ 2175469 h 2175469"/>
                <a:gd name="connsiteX1" fmla="*/ 211015 w 1014884"/>
                <a:gd name="connsiteY1" fmla="*/ 1642906 h 2175469"/>
                <a:gd name="connsiteX2" fmla="*/ 517490 w 1014884"/>
                <a:gd name="connsiteY2" fmla="*/ 1009860 h 2175469"/>
                <a:gd name="connsiteX3" fmla="*/ 783771 w 1014884"/>
                <a:gd name="connsiteY3" fmla="*/ 482321 h 2175469"/>
                <a:gd name="connsiteX4" fmla="*/ 1014884 w 1014884"/>
                <a:gd name="connsiteY4" fmla="*/ 0 h 2175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884" h="2175469">
                  <a:moveTo>
                    <a:pt x="0" y="2175469"/>
                  </a:moveTo>
                  <a:lnTo>
                    <a:pt x="211015" y="1642906"/>
                  </a:lnTo>
                  <a:lnTo>
                    <a:pt x="517490" y="1009860"/>
                  </a:lnTo>
                  <a:lnTo>
                    <a:pt x="783771" y="482321"/>
                  </a:lnTo>
                  <a:lnTo>
                    <a:pt x="1014884" y="0"/>
                  </a:lnTo>
                </a:path>
              </a:pathLst>
            </a:custGeom>
            <a:noFill/>
            <a:ln w="12700">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07" name="フリーフォーム: 図形 106">
              <a:extLst>
                <a:ext uri="{FF2B5EF4-FFF2-40B4-BE49-F238E27FC236}">
                  <a16:creationId xmlns:a16="http://schemas.microsoft.com/office/drawing/2014/main" id="{B57FB954-56AF-5763-7635-384EE21DCD85}"/>
                </a:ext>
              </a:extLst>
            </p:cNvPr>
            <p:cNvSpPr/>
            <p:nvPr/>
          </p:nvSpPr>
          <p:spPr>
            <a:xfrm>
              <a:off x="4584651" y="3605190"/>
              <a:ext cx="1993431" cy="1050053"/>
            </a:xfrm>
            <a:custGeom>
              <a:avLst/>
              <a:gdLst>
                <a:gd name="connsiteX0" fmla="*/ 0 w 1909186"/>
                <a:gd name="connsiteY0" fmla="*/ 1050053 h 1050053"/>
                <a:gd name="connsiteX1" fmla="*/ 95459 w 1909186"/>
                <a:gd name="connsiteY1" fmla="*/ 693336 h 1050053"/>
                <a:gd name="connsiteX2" fmla="*/ 271305 w 1909186"/>
                <a:gd name="connsiteY2" fmla="*/ 261257 h 1050053"/>
                <a:gd name="connsiteX3" fmla="*/ 406958 w 1909186"/>
                <a:gd name="connsiteY3" fmla="*/ 0 h 1050053"/>
                <a:gd name="connsiteX4" fmla="*/ 512465 w 1909186"/>
                <a:gd name="connsiteY4" fmla="*/ 10048 h 1050053"/>
                <a:gd name="connsiteX5" fmla="*/ 1070149 w 1909186"/>
                <a:gd name="connsiteY5" fmla="*/ 135653 h 1050053"/>
                <a:gd name="connsiteX6" fmla="*/ 1904162 w 1909186"/>
                <a:gd name="connsiteY6" fmla="*/ 150725 h 1050053"/>
                <a:gd name="connsiteX7" fmla="*/ 1909186 w 1909186"/>
                <a:gd name="connsiteY7" fmla="*/ 1024932 h 1050053"/>
                <a:gd name="connsiteX8" fmla="*/ 0 w 1909186"/>
                <a:gd name="connsiteY8" fmla="*/ 1050053 h 1050053"/>
                <a:gd name="connsiteX0" fmla="*/ 0 w 1909186"/>
                <a:gd name="connsiteY0" fmla="*/ 1050053 h 1060101"/>
                <a:gd name="connsiteX1" fmla="*/ 95459 w 1909186"/>
                <a:gd name="connsiteY1" fmla="*/ 693336 h 1060101"/>
                <a:gd name="connsiteX2" fmla="*/ 271305 w 1909186"/>
                <a:gd name="connsiteY2" fmla="*/ 261257 h 1060101"/>
                <a:gd name="connsiteX3" fmla="*/ 406958 w 1909186"/>
                <a:gd name="connsiteY3" fmla="*/ 0 h 1060101"/>
                <a:gd name="connsiteX4" fmla="*/ 512465 w 1909186"/>
                <a:gd name="connsiteY4" fmla="*/ 10048 h 1060101"/>
                <a:gd name="connsiteX5" fmla="*/ 1070149 w 1909186"/>
                <a:gd name="connsiteY5" fmla="*/ 135653 h 1060101"/>
                <a:gd name="connsiteX6" fmla="*/ 1904162 w 1909186"/>
                <a:gd name="connsiteY6" fmla="*/ 150725 h 1060101"/>
                <a:gd name="connsiteX7" fmla="*/ 1909186 w 1909186"/>
                <a:gd name="connsiteY7" fmla="*/ 1060101 h 1060101"/>
                <a:gd name="connsiteX8" fmla="*/ 0 w 1909186"/>
                <a:gd name="connsiteY8" fmla="*/ 1050053 h 1060101"/>
                <a:gd name="connsiteX0" fmla="*/ 0 w 1909186"/>
                <a:gd name="connsiteY0" fmla="*/ 1050053 h 1050053"/>
                <a:gd name="connsiteX1" fmla="*/ 95459 w 1909186"/>
                <a:gd name="connsiteY1" fmla="*/ 693336 h 1050053"/>
                <a:gd name="connsiteX2" fmla="*/ 271305 w 1909186"/>
                <a:gd name="connsiteY2" fmla="*/ 261257 h 1050053"/>
                <a:gd name="connsiteX3" fmla="*/ 406958 w 1909186"/>
                <a:gd name="connsiteY3" fmla="*/ 0 h 1050053"/>
                <a:gd name="connsiteX4" fmla="*/ 512465 w 1909186"/>
                <a:gd name="connsiteY4" fmla="*/ 10048 h 1050053"/>
                <a:gd name="connsiteX5" fmla="*/ 1070149 w 1909186"/>
                <a:gd name="connsiteY5" fmla="*/ 135653 h 1050053"/>
                <a:gd name="connsiteX6" fmla="*/ 1904162 w 1909186"/>
                <a:gd name="connsiteY6" fmla="*/ 150725 h 1050053"/>
                <a:gd name="connsiteX7" fmla="*/ 1909186 w 1909186"/>
                <a:gd name="connsiteY7" fmla="*/ 1050053 h 1050053"/>
                <a:gd name="connsiteX8" fmla="*/ 0 w 1909186"/>
                <a:gd name="connsiteY8" fmla="*/ 1050053 h 1050053"/>
                <a:gd name="connsiteX0" fmla="*/ 0 w 1909186"/>
                <a:gd name="connsiteY0" fmla="*/ 1050053 h 1050053"/>
                <a:gd name="connsiteX1" fmla="*/ 95459 w 1909186"/>
                <a:gd name="connsiteY1" fmla="*/ 693336 h 1050053"/>
                <a:gd name="connsiteX2" fmla="*/ 271305 w 1909186"/>
                <a:gd name="connsiteY2" fmla="*/ 261257 h 1050053"/>
                <a:gd name="connsiteX3" fmla="*/ 406958 w 1909186"/>
                <a:gd name="connsiteY3" fmla="*/ 0 h 1050053"/>
                <a:gd name="connsiteX4" fmla="*/ 512465 w 1909186"/>
                <a:gd name="connsiteY4" fmla="*/ 10048 h 1050053"/>
                <a:gd name="connsiteX5" fmla="*/ 1070149 w 1909186"/>
                <a:gd name="connsiteY5" fmla="*/ 135653 h 1050053"/>
                <a:gd name="connsiteX6" fmla="*/ 1904162 w 1909186"/>
                <a:gd name="connsiteY6" fmla="*/ 150725 h 1050053"/>
                <a:gd name="connsiteX7" fmla="*/ 1909186 w 1909186"/>
                <a:gd name="connsiteY7" fmla="*/ 1050053 h 1050053"/>
                <a:gd name="connsiteX8" fmla="*/ 0 w 1909186"/>
                <a:gd name="connsiteY8" fmla="*/ 1050053 h 105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9186" h="1050053">
                  <a:moveTo>
                    <a:pt x="0" y="1050053"/>
                  </a:moveTo>
                  <a:lnTo>
                    <a:pt x="95459" y="693336"/>
                  </a:lnTo>
                  <a:lnTo>
                    <a:pt x="271305" y="261257"/>
                  </a:lnTo>
                  <a:lnTo>
                    <a:pt x="406958" y="0"/>
                  </a:lnTo>
                  <a:lnTo>
                    <a:pt x="512465" y="10048"/>
                  </a:lnTo>
                  <a:lnTo>
                    <a:pt x="1070149" y="135653"/>
                  </a:lnTo>
                  <a:lnTo>
                    <a:pt x="1904162" y="150725"/>
                  </a:lnTo>
                  <a:cubicBezTo>
                    <a:pt x="1905837" y="442127"/>
                    <a:pt x="1907511" y="758651"/>
                    <a:pt x="1909186" y="1050053"/>
                  </a:cubicBezTo>
                  <a:lnTo>
                    <a:pt x="0" y="1050053"/>
                  </a:lnTo>
                  <a:close/>
                </a:path>
              </a:pathLst>
            </a:custGeom>
            <a:solidFill>
              <a:srgbClr val="FFCC66"/>
            </a:solidFill>
            <a:ln w="12700">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108" name="フリーフォーム: 図形 107">
              <a:extLst>
                <a:ext uri="{FF2B5EF4-FFF2-40B4-BE49-F238E27FC236}">
                  <a16:creationId xmlns:a16="http://schemas.microsoft.com/office/drawing/2014/main" id="{522E9BB3-2EE5-9CBF-F4C4-30608939C40E}"/>
                </a:ext>
              </a:extLst>
            </p:cNvPr>
            <p:cNvSpPr/>
            <p:nvPr/>
          </p:nvSpPr>
          <p:spPr>
            <a:xfrm>
              <a:off x="5350746" y="2265903"/>
              <a:ext cx="1227335" cy="844062"/>
            </a:xfrm>
            <a:custGeom>
              <a:avLst/>
              <a:gdLst>
                <a:gd name="connsiteX0" fmla="*/ 266282 w 1145512"/>
                <a:gd name="connsiteY0" fmla="*/ 0 h 844062"/>
                <a:gd name="connsiteX1" fmla="*/ 0 w 1145512"/>
                <a:gd name="connsiteY1" fmla="*/ 532563 h 844062"/>
                <a:gd name="connsiteX2" fmla="*/ 15073 w 1145512"/>
                <a:gd name="connsiteY2" fmla="*/ 607926 h 844062"/>
                <a:gd name="connsiteX3" fmla="*/ 115556 w 1145512"/>
                <a:gd name="connsiteY3" fmla="*/ 683288 h 844062"/>
                <a:gd name="connsiteX4" fmla="*/ 326572 w 1145512"/>
                <a:gd name="connsiteY4" fmla="*/ 748602 h 844062"/>
                <a:gd name="connsiteX5" fmla="*/ 678264 w 1145512"/>
                <a:gd name="connsiteY5" fmla="*/ 813917 h 844062"/>
                <a:gd name="connsiteX6" fmla="*/ 959618 w 1145512"/>
                <a:gd name="connsiteY6" fmla="*/ 844062 h 844062"/>
                <a:gd name="connsiteX7" fmla="*/ 1140488 w 1145512"/>
                <a:gd name="connsiteY7" fmla="*/ 844062 h 844062"/>
                <a:gd name="connsiteX8" fmla="*/ 1145512 w 1145512"/>
                <a:gd name="connsiteY8" fmla="*/ 10049 h 844062"/>
                <a:gd name="connsiteX9" fmla="*/ 266282 w 1145512"/>
                <a:gd name="connsiteY9" fmla="*/ 0 h 84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5512" h="844062">
                  <a:moveTo>
                    <a:pt x="266282" y="0"/>
                  </a:moveTo>
                  <a:lnTo>
                    <a:pt x="0" y="532563"/>
                  </a:lnTo>
                  <a:lnTo>
                    <a:pt x="15073" y="607926"/>
                  </a:lnTo>
                  <a:lnTo>
                    <a:pt x="115556" y="683288"/>
                  </a:lnTo>
                  <a:lnTo>
                    <a:pt x="326572" y="748602"/>
                  </a:lnTo>
                  <a:lnTo>
                    <a:pt x="678264" y="813917"/>
                  </a:lnTo>
                  <a:lnTo>
                    <a:pt x="959618" y="844062"/>
                  </a:lnTo>
                  <a:lnTo>
                    <a:pt x="1140488" y="844062"/>
                  </a:lnTo>
                  <a:cubicBezTo>
                    <a:pt x="1142163" y="566058"/>
                    <a:pt x="1143837" y="288053"/>
                    <a:pt x="1145512" y="10049"/>
                  </a:cubicBezTo>
                  <a:lnTo>
                    <a:pt x="266282" y="0"/>
                  </a:lnTo>
                  <a:close/>
                </a:path>
              </a:pathLst>
            </a:custGeom>
            <a:solidFill>
              <a:srgbClr val="FFCC66"/>
            </a:solidFill>
            <a:ln w="12700">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pic>
          <p:nvPicPr>
            <p:cNvPr id="109" name="Picture 2" descr="シンプルな草のイラスト1">
              <a:extLst>
                <a:ext uri="{FF2B5EF4-FFF2-40B4-BE49-F238E27FC236}">
                  <a16:creationId xmlns:a16="http://schemas.microsoft.com/office/drawing/2014/main" id="{918A9CC2-AFA7-0654-36CB-02274F9CDC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9402" y="3690998"/>
              <a:ext cx="440394" cy="293596"/>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 descr="シンプルな草のイラスト1">
              <a:extLst>
                <a:ext uri="{FF2B5EF4-FFF2-40B4-BE49-F238E27FC236}">
                  <a16:creationId xmlns:a16="http://schemas.microsoft.com/office/drawing/2014/main" id="{9186ADF3-1612-1B25-3666-9B9E85C45F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2460" y="3563981"/>
              <a:ext cx="440394" cy="293596"/>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2" descr="シンプルな草のイラスト1">
              <a:extLst>
                <a:ext uri="{FF2B5EF4-FFF2-40B4-BE49-F238E27FC236}">
                  <a16:creationId xmlns:a16="http://schemas.microsoft.com/office/drawing/2014/main" id="{58A58D0D-2450-65E2-227A-6BC7E77109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3128" y="3783863"/>
              <a:ext cx="440394" cy="293596"/>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2" descr="シンプルな草のイラスト1">
              <a:extLst>
                <a:ext uri="{FF2B5EF4-FFF2-40B4-BE49-F238E27FC236}">
                  <a16:creationId xmlns:a16="http://schemas.microsoft.com/office/drawing/2014/main" id="{6B404D1B-25DF-AAE9-0814-3A052AED3C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7504" y="3880660"/>
              <a:ext cx="440394" cy="293596"/>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 descr="シンプルな草のイラスト1">
              <a:extLst>
                <a:ext uri="{FF2B5EF4-FFF2-40B4-BE49-F238E27FC236}">
                  <a16:creationId xmlns:a16="http://schemas.microsoft.com/office/drawing/2014/main" id="{EF15B6F9-6453-7044-4AAD-E8B169724E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1582" y="4013732"/>
              <a:ext cx="440394" cy="293596"/>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シンプルな草のイラスト1">
              <a:extLst>
                <a:ext uri="{FF2B5EF4-FFF2-40B4-BE49-F238E27FC236}">
                  <a16:creationId xmlns:a16="http://schemas.microsoft.com/office/drawing/2014/main" id="{9FE3EC75-A550-D86C-82B9-19F1E4A7A9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2119" y="4122167"/>
              <a:ext cx="440394" cy="293596"/>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2" descr="シンプルな草のイラスト1">
              <a:extLst>
                <a:ext uri="{FF2B5EF4-FFF2-40B4-BE49-F238E27FC236}">
                  <a16:creationId xmlns:a16="http://schemas.microsoft.com/office/drawing/2014/main" id="{BF7F2B90-500B-0C4A-0E6E-35760B90BF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5185" y="4220372"/>
              <a:ext cx="440394" cy="293596"/>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descr="シンプルな草のイラスト1">
              <a:extLst>
                <a:ext uri="{FF2B5EF4-FFF2-40B4-BE49-F238E27FC236}">
                  <a16:creationId xmlns:a16="http://schemas.microsoft.com/office/drawing/2014/main" id="{33A0CBDF-CCD1-75C7-C8EE-216B3D9E15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8911" y="4313237"/>
              <a:ext cx="440394" cy="293596"/>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descr="シンプルな草のイラスト1">
              <a:extLst>
                <a:ext uri="{FF2B5EF4-FFF2-40B4-BE49-F238E27FC236}">
                  <a16:creationId xmlns:a16="http://schemas.microsoft.com/office/drawing/2014/main" id="{67DDC4E3-DF8C-B056-BE33-88892C28B6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3287" y="4410034"/>
              <a:ext cx="440394" cy="293596"/>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2" descr="シンプルな草のイラスト1">
              <a:extLst>
                <a:ext uri="{FF2B5EF4-FFF2-40B4-BE49-F238E27FC236}">
                  <a16:creationId xmlns:a16="http://schemas.microsoft.com/office/drawing/2014/main" id="{C19EEF1C-C56C-5ECD-D2BB-F7FB8E6968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0490" y="2972630"/>
              <a:ext cx="440394" cy="293596"/>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2" descr="シンプルな草のイラスト1">
              <a:extLst>
                <a:ext uri="{FF2B5EF4-FFF2-40B4-BE49-F238E27FC236}">
                  <a16:creationId xmlns:a16="http://schemas.microsoft.com/office/drawing/2014/main" id="{C2B0E6BD-DB8E-B7E9-E532-293AA5A3D2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7287" y="3081065"/>
              <a:ext cx="440394" cy="293596"/>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2" descr="シンプルな草のイラスト1">
              <a:extLst>
                <a:ext uri="{FF2B5EF4-FFF2-40B4-BE49-F238E27FC236}">
                  <a16:creationId xmlns:a16="http://schemas.microsoft.com/office/drawing/2014/main" id="{334F1CE5-088F-D5F4-9D14-39410D17007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0353" y="3179270"/>
              <a:ext cx="440394" cy="293596"/>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2" descr="シンプルな草のイラスト1">
              <a:extLst>
                <a:ext uri="{FF2B5EF4-FFF2-40B4-BE49-F238E27FC236}">
                  <a16:creationId xmlns:a16="http://schemas.microsoft.com/office/drawing/2014/main" id="{F4203AED-EB34-30AD-04A3-6FCB96FC36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8455" y="3368932"/>
              <a:ext cx="440394" cy="293596"/>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2" descr="シンプルな草のイラスト1">
              <a:extLst>
                <a:ext uri="{FF2B5EF4-FFF2-40B4-BE49-F238E27FC236}">
                  <a16:creationId xmlns:a16="http://schemas.microsoft.com/office/drawing/2014/main" id="{0C671DCD-5AC9-1526-B981-16A2C21A65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9539" y="3484358"/>
              <a:ext cx="440394" cy="293596"/>
            </a:xfrm>
            <a:prstGeom prst="rect">
              <a:avLst/>
            </a:prstGeom>
            <a:noFill/>
            <a:extLst>
              <a:ext uri="{909E8E84-426E-40DD-AFC4-6F175D3DCCD1}">
                <a14:hiddenFill xmlns:a14="http://schemas.microsoft.com/office/drawing/2010/main">
                  <a:solidFill>
                    <a:srgbClr val="FFFFFF"/>
                  </a:solidFill>
                </a14:hiddenFill>
              </a:ext>
            </a:extLst>
          </p:spPr>
        </p:pic>
        <p:sp>
          <p:nvSpPr>
            <p:cNvPr id="123" name="テキスト ボックス 122">
              <a:extLst>
                <a:ext uri="{FF2B5EF4-FFF2-40B4-BE49-F238E27FC236}">
                  <a16:creationId xmlns:a16="http://schemas.microsoft.com/office/drawing/2014/main" id="{99DDB95E-51B1-583C-E34E-0FDBFBF0ECBC}"/>
                </a:ext>
              </a:extLst>
            </p:cNvPr>
            <p:cNvSpPr txBox="1"/>
            <p:nvPr/>
          </p:nvSpPr>
          <p:spPr>
            <a:xfrm>
              <a:off x="5413626" y="3248884"/>
              <a:ext cx="969480" cy="256827"/>
            </a:xfrm>
            <a:prstGeom prst="rect">
              <a:avLst/>
            </a:prstGeom>
            <a:noFill/>
          </p:spPr>
          <p:txBody>
            <a:bodyPr wrap="square" rtlCol="0">
              <a:spAutoFit/>
            </a:bodyPr>
            <a:lstStyle/>
            <a:p>
              <a:pPr algn="ctr"/>
              <a:r>
                <a:rPr kumimoji="1" lang="ja-JP" altLang="en-US" sz="1292" dirty="0">
                  <a:latin typeface="+mj-ea"/>
                  <a:ea typeface="+mj-ea"/>
                </a:rPr>
                <a:t>進入路</a:t>
              </a:r>
            </a:p>
          </p:txBody>
        </p:sp>
      </p:grpSp>
      <p:sp>
        <p:nvSpPr>
          <p:cNvPr id="74" name="矢印: 下 73">
            <a:extLst>
              <a:ext uri="{FF2B5EF4-FFF2-40B4-BE49-F238E27FC236}">
                <a16:creationId xmlns:a16="http://schemas.microsoft.com/office/drawing/2014/main" id="{B13321DA-A690-54AD-64DF-D9D87F0D8CCD}"/>
              </a:ext>
            </a:extLst>
          </p:cNvPr>
          <p:cNvSpPr/>
          <p:nvPr/>
        </p:nvSpPr>
        <p:spPr>
          <a:xfrm rot="941232">
            <a:off x="4271757" y="2993409"/>
            <a:ext cx="325334" cy="274083"/>
          </a:xfrm>
          <a:prstGeom prst="downArrow">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75" name="吹き出し: 四角形 74">
            <a:extLst>
              <a:ext uri="{FF2B5EF4-FFF2-40B4-BE49-F238E27FC236}">
                <a16:creationId xmlns:a16="http://schemas.microsoft.com/office/drawing/2014/main" id="{46B3C27E-8241-7236-7996-34B2C2E1E704}"/>
              </a:ext>
            </a:extLst>
          </p:cNvPr>
          <p:cNvSpPr/>
          <p:nvPr/>
        </p:nvSpPr>
        <p:spPr>
          <a:xfrm>
            <a:off x="4872982" y="3806040"/>
            <a:ext cx="1632499" cy="283945"/>
          </a:xfrm>
          <a:prstGeom prst="wedgeRectCallout">
            <a:avLst>
              <a:gd name="adj1" fmla="val -64832"/>
              <a:gd name="adj2" fmla="val -31468"/>
            </a:avLst>
          </a:prstGeom>
          <a:solidFill>
            <a:schemeClr val="bg1"/>
          </a:solidFill>
          <a:ln>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Ins="33231" rtlCol="0" anchor="ctr"/>
          <a:lstStyle/>
          <a:p>
            <a:pPr algn="ctr"/>
            <a:r>
              <a:rPr lang="ja-JP" altLang="en-US" sz="1015" b="1" dirty="0">
                <a:solidFill>
                  <a:schemeClr val="tx1"/>
                </a:solidFill>
                <a:latin typeface="+mj-ea"/>
                <a:ea typeface="+mj-ea"/>
              </a:rPr>
              <a:t>路肩（</a:t>
            </a:r>
            <a:r>
              <a:rPr lang="en-US" altLang="ja-JP" sz="1015" b="1" dirty="0">
                <a:solidFill>
                  <a:schemeClr val="tx1"/>
                </a:solidFill>
                <a:latin typeface="+mj-ea"/>
                <a:ea typeface="+mj-ea"/>
              </a:rPr>
              <a:t>10</a:t>
            </a:r>
            <a:r>
              <a:rPr lang="ja-JP" altLang="en-US" sz="1015" b="1" dirty="0">
                <a:solidFill>
                  <a:schemeClr val="tx1"/>
                </a:solidFill>
                <a:latin typeface="+mj-ea"/>
                <a:ea typeface="+mj-ea"/>
              </a:rPr>
              <a:t>～</a:t>
            </a:r>
            <a:r>
              <a:rPr lang="en-US" altLang="ja-JP" sz="1015" b="1" dirty="0">
                <a:solidFill>
                  <a:schemeClr val="tx1"/>
                </a:solidFill>
                <a:latin typeface="+mj-ea"/>
                <a:ea typeface="+mj-ea"/>
              </a:rPr>
              <a:t>16°</a:t>
            </a:r>
            <a:r>
              <a:rPr lang="ja-JP" altLang="en-US" sz="1015" b="1" dirty="0">
                <a:solidFill>
                  <a:schemeClr val="tx1"/>
                </a:solidFill>
                <a:latin typeface="+mj-ea"/>
                <a:ea typeface="+mj-ea"/>
              </a:rPr>
              <a:t>の傾斜）</a:t>
            </a:r>
            <a:endParaRPr kumimoji="1" lang="en-US" altLang="ja-JP" sz="1015" b="1" dirty="0">
              <a:solidFill>
                <a:schemeClr val="tx1"/>
              </a:solidFill>
              <a:latin typeface="+mj-ea"/>
              <a:ea typeface="+mj-ea"/>
            </a:endParaRPr>
          </a:p>
        </p:txBody>
      </p:sp>
      <p:sp>
        <p:nvSpPr>
          <p:cNvPr id="76" name="吹き出し: 四角形 75">
            <a:extLst>
              <a:ext uri="{FF2B5EF4-FFF2-40B4-BE49-F238E27FC236}">
                <a16:creationId xmlns:a16="http://schemas.microsoft.com/office/drawing/2014/main" id="{304A2C91-A572-52F5-EF61-097BC652626E}"/>
              </a:ext>
            </a:extLst>
          </p:cNvPr>
          <p:cNvSpPr/>
          <p:nvPr/>
        </p:nvSpPr>
        <p:spPr>
          <a:xfrm>
            <a:off x="2507245" y="2434736"/>
            <a:ext cx="1365496" cy="270188"/>
          </a:xfrm>
          <a:prstGeom prst="wedgeRectCallout">
            <a:avLst>
              <a:gd name="adj1" fmla="val 76136"/>
              <a:gd name="adj2" fmla="val 18946"/>
            </a:avLst>
          </a:prstGeom>
          <a:solidFill>
            <a:schemeClr val="bg1"/>
          </a:solidFill>
          <a:ln>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015" b="1" dirty="0">
                <a:solidFill>
                  <a:schemeClr val="tx1"/>
                </a:solidFill>
                <a:latin typeface="+mj-ea"/>
                <a:ea typeface="+mj-ea"/>
              </a:rPr>
              <a:t>① 行き過ぎて停止</a:t>
            </a:r>
            <a:endParaRPr kumimoji="1" lang="en-US" altLang="ja-JP" sz="1015" b="1" dirty="0">
              <a:solidFill>
                <a:schemeClr val="tx1"/>
              </a:solidFill>
              <a:latin typeface="+mj-ea"/>
              <a:ea typeface="+mj-ea"/>
            </a:endParaRPr>
          </a:p>
        </p:txBody>
      </p:sp>
      <p:sp>
        <p:nvSpPr>
          <p:cNvPr id="77" name="吹き出し: 四角形 76">
            <a:extLst>
              <a:ext uri="{FF2B5EF4-FFF2-40B4-BE49-F238E27FC236}">
                <a16:creationId xmlns:a16="http://schemas.microsoft.com/office/drawing/2014/main" id="{58642651-B769-CF3D-3CFB-40DEA159D198}"/>
              </a:ext>
            </a:extLst>
          </p:cNvPr>
          <p:cNvSpPr/>
          <p:nvPr/>
        </p:nvSpPr>
        <p:spPr>
          <a:xfrm>
            <a:off x="3236796" y="2800536"/>
            <a:ext cx="770697" cy="296616"/>
          </a:xfrm>
          <a:prstGeom prst="wedgeRectCallout">
            <a:avLst>
              <a:gd name="adj1" fmla="val 104466"/>
              <a:gd name="adj2" fmla="val 29502"/>
            </a:avLst>
          </a:prstGeom>
          <a:solidFill>
            <a:schemeClr val="bg1"/>
          </a:solidFill>
          <a:ln>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015" b="1" dirty="0">
                <a:solidFill>
                  <a:schemeClr val="tx1"/>
                </a:solidFill>
                <a:latin typeface="+mj-ea"/>
                <a:ea typeface="+mj-ea"/>
              </a:rPr>
              <a:t>② バック</a:t>
            </a:r>
            <a:endParaRPr kumimoji="1" lang="en-US" altLang="ja-JP" sz="1015" b="1" dirty="0">
              <a:solidFill>
                <a:schemeClr val="tx1"/>
              </a:solidFill>
              <a:latin typeface="+mj-ea"/>
              <a:ea typeface="+mj-ea"/>
            </a:endParaRPr>
          </a:p>
        </p:txBody>
      </p:sp>
      <p:grpSp>
        <p:nvGrpSpPr>
          <p:cNvPr id="79" name="グループ化 78">
            <a:extLst>
              <a:ext uri="{FF2B5EF4-FFF2-40B4-BE49-F238E27FC236}">
                <a16:creationId xmlns:a16="http://schemas.microsoft.com/office/drawing/2014/main" id="{DF661CFD-F453-6494-D0AD-50522403E86D}"/>
              </a:ext>
            </a:extLst>
          </p:cNvPr>
          <p:cNvGrpSpPr/>
          <p:nvPr/>
        </p:nvGrpSpPr>
        <p:grpSpPr>
          <a:xfrm>
            <a:off x="3853097" y="3349470"/>
            <a:ext cx="712778" cy="1029586"/>
            <a:chOff x="4161528" y="3531977"/>
            <a:chExt cx="609302" cy="880119"/>
          </a:xfrm>
        </p:grpSpPr>
        <p:sp>
          <p:nvSpPr>
            <p:cNvPr id="93" name="正方形/長方形 92">
              <a:extLst>
                <a:ext uri="{FF2B5EF4-FFF2-40B4-BE49-F238E27FC236}">
                  <a16:creationId xmlns:a16="http://schemas.microsoft.com/office/drawing/2014/main" id="{A061F02D-EAFF-2E83-24CA-B69125CA3448}"/>
                </a:ext>
              </a:extLst>
            </p:cNvPr>
            <p:cNvSpPr/>
            <p:nvPr/>
          </p:nvSpPr>
          <p:spPr>
            <a:xfrm rot="947293">
              <a:off x="4173651" y="3773290"/>
              <a:ext cx="517191" cy="638806"/>
            </a:xfrm>
            <a:prstGeom prst="rect">
              <a:avLst/>
            </a:prstGeom>
            <a:solidFill>
              <a:srgbClr val="FF3300"/>
            </a:solidFill>
            <a:ln>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94" name="正方形/長方形 93">
              <a:extLst>
                <a:ext uri="{FF2B5EF4-FFF2-40B4-BE49-F238E27FC236}">
                  <a16:creationId xmlns:a16="http://schemas.microsoft.com/office/drawing/2014/main" id="{2A998915-7E2C-09CF-1353-0D1138640D11}"/>
                </a:ext>
              </a:extLst>
            </p:cNvPr>
            <p:cNvSpPr/>
            <p:nvPr/>
          </p:nvSpPr>
          <p:spPr>
            <a:xfrm rot="947293">
              <a:off x="4348202" y="4053864"/>
              <a:ext cx="318099" cy="313813"/>
            </a:xfrm>
            <a:prstGeom prst="rect">
              <a:avLst/>
            </a:prstGeom>
            <a:solidFill>
              <a:schemeClr val="bg1"/>
            </a:solidFill>
            <a:ln>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95" name="四角形: 角を丸くする 94">
              <a:extLst>
                <a:ext uri="{FF2B5EF4-FFF2-40B4-BE49-F238E27FC236}">
                  <a16:creationId xmlns:a16="http://schemas.microsoft.com/office/drawing/2014/main" id="{38ECFF1C-492E-A92F-2836-D60EA8264A26}"/>
                </a:ext>
              </a:extLst>
            </p:cNvPr>
            <p:cNvSpPr/>
            <p:nvPr/>
          </p:nvSpPr>
          <p:spPr>
            <a:xfrm rot="947293">
              <a:off x="4161528" y="3991360"/>
              <a:ext cx="198812" cy="293706"/>
            </a:xfrm>
            <a:prstGeom prst="roundRect">
              <a:avLst/>
            </a:prstGeom>
            <a:solidFill>
              <a:srgbClr val="FF3300"/>
            </a:solidFill>
            <a:ln>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96" name="正方形/長方形 95">
              <a:extLst>
                <a:ext uri="{FF2B5EF4-FFF2-40B4-BE49-F238E27FC236}">
                  <a16:creationId xmlns:a16="http://schemas.microsoft.com/office/drawing/2014/main" id="{AD6C114F-D911-9F80-E7C9-B3CAADD0C60C}"/>
                </a:ext>
              </a:extLst>
            </p:cNvPr>
            <p:cNvSpPr/>
            <p:nvPr/>
          </p:nvSpPr>
          <p:spPr>
            <a:xfrm rot="947293">
              <a:off x="4269389" y="4095476"/>
              <a:ext cx="79525" cy="196133"/>
            </a:xfrm>
            <a:prstGeom prst="rect">
              <a:avLst/>
            </a:prstGeom>
            <a:solidFill>
              <a:schemeClr val="bg1"/>
            </a:solidFill>
            <a:ln>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97" name="四角形: 角を丸くする 96">
              <a:extLst>
                <a:ext uri="{FF2B5EF4-FFF2-40B4-BE49-F238E27FC236}">
                  <a16:creationId xmlns:a16="http://schemas.microsoft.com/office/drawing/2014/main" id="{00C2E893-351B-2A56-22F7-A583B5BD8D92}"/>
                </a:ext>
              </a:extLst>
            </p:cNvPr>
            <p:cNvSpPr/>
            <p:nvPr/>
          </p:nvSpPr>
          <p:spPr>
            <a:xfrm rot="17147293">
              <a:off x="4414120" y="3910892"/>
              <a:ext cx="196133" cy="59644"/>
            </a:xfrm>
            <a:prstGeom prst="roundRect">
              <a:avLst/>
            </a:prstGeom>
            <a:solidFill>
              <a:srgbClr val="B2B2B2"/>
            </a:solidFill>
            <a:ln w="9525">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98" name="四角形: 角を丸くする 97">
              <a:extLst>
                <a:ext uri="{FF2B5EF4-FFF2-40B4-BE49-F238E27FC236}">
                  <a16:creationId xmlns:a16="http://schemas.microsoft.com/office/drawing/2014/main" id="{9AE61EC1-2019-B616-D625-323CC26629F5}"/>
                </a:ext>
              </a:extLst>
            </p:cNvPr>
            <p:cNvSpPr/>
            <p:nvPr/>
          </p:nvSpPr>
          <p:spPr>
            <a:xfrm rot="947293">
              <a:off x="4575962" y="3852611"/>
              <a:ext cx="159049" cy="39227"/>
            </a:xfrm>
            <a:prstGeom prst="roundRect">
              <a:avLst/>
            </a:prstGeom>
            <a:solidFill>
              <a:srgbClr val="B2B2B2"/>
            </a:solidFill>
            <a:ln w="9525">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99" name="楕円 98">
              <a:extLst>
                <a:ext uri="{FF2B5EF4-FFF2-40B4-BE49-F238E27FC236}">
                  <a16:creationId xmlns:a16="http://schemas.microsoft.com/office/drawing/2014/main" id="{92B2728B-863F-FCFA-8693-11A5A76FA62D}"/>
                </a:ext>
              </a:extLst>
            </p:cNvPr>
            <p:cNvSpPr/>
            <p:nvPr/>
          </p:nvSpPr>
          <p:spPr>
            <a:xfrm rot="4009772">
              <a:off x="4504938" y="3915828"/>
              <a:ext cx="158500" cy="31810"/>
            </a:xfrm>
            <a:prstGeom prst="ellipse">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00" name="楕円 99">
              <a:extLst>
                <a:ext uri="{FF2B5EF4-FFF2-40B4-BE49-F238E27FC236}">
                  <a16:creationId xmlns:a16="http://schemas.microsoft.com/office/drawing/2014/main" id="{B4EDAF80-F230-91A3-105C-1ACA46F4B149}"/>
                </a:ext>
              </a:extLst>
            </p:cNvPr>
            <p:cNvSpPr/>
            <p:nvPr/>
          </p:nvSpPr>
          <p:spPr>
            <a:xfrm rot="7467319">
              <a:off x="4601366" y="3939599"/>
              <a:ext cx="158500" cy="31810"/>
            </a:xfrm>
            <a:prstGeom prst="ellipse">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01" name="楕円 100">
              <a:extLst>
                <a:ext uri="{FF2B5EF4-FFF2-40B4-BE49-F238E27FC236}">
                  <a16:creationId xmlns:a16="http://schemas.microsoft.com/office/drawing/2014/main" id="{506AB5FD-E64A-C174-70E3-FF14028DE681}"/>
                </a:ext>
              </a:extLst>
            </p:cNvPr>
            <p:cNvSpPr/>
            <p:nvPr/>
          </p:nvSpPr>
          <p:spPr>
            <a:xfrm rot="947293">
              <a:off x="4573703" y="3938409"/>
              <a:ext cx="119287" cy="1176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102" name="フリーフォーム: 図形 101">
              <a:extLst>
                <a:ext uri="{FF2B5EF4-FFF2-40B4-BE49-F238E27FC236}">
                  <a16:creationId xmlns:a16="http://schemas.microsoft.com/office/drawing/2014/main" id="{84A31D4F-B3B1-8C0D-22A0-60F41C6F56BA}"/>
                </a:ext>
              </a:extLst>
            </p:cNvPr>
            <p:cNvSpPr/>
            <p:nvPr/>
          </p:nvSpPr>
          <p:spPr>
            <a:xfrm rot="947293">
              <a:off x="4353095" y="3531977"/>
              <a:ext cx="417735" cy="235964"/>
            </a:xfrm>
            <a:custGeom>
              <a:avLst/>
              <a:gdLst>
                <a:gd name="connsiteX0" fmla="*/ 54591 w 1180531"/>
                <a:gd name="connsiteY0" fmla="*/ 723331 h 730155"/>
                <a:gd name="connsiteX1" fmla="*/ 1180531 w 1180531"/>
                <a:gd name="connsiteY1" fmla="*/ 723331 h 730155"/>
                <a:gd name="connsiteX2" fmla="*/ 1180531 w 1180531"/>
                <a:gd name="connsiteY2" fmla="*/ 0 h 730155"/>
                <a:gd name="connsiteX3" fmla="*/ 955343 w 1180531"/>
                <a:gd name="connsiteY3" fmla="*/ 655092 h 730155"/>
                <a:gd name="connsiteX4" fmla="*/ 702860 w 1180531"/>
                <a:gd name="connsiteY4" fmla="*/ 655092 h 730155"/>
                <a:gd name="connsiteX5" fmla="*/ 539087 w 1180531"/>
                <a:gd name="connsiteY5" fmla="*/ 13648 h 730155"/>
                <a:gd name="connsiteX6" fmla="*/ 409433 w 1180531"/>
                <a:gd name="connsiteY6" fmla="*/ 668740 h 730155"/>
                <a:gd name="connsiteX7" fmla="*/ 197893 w 1180531"/>
                <a:gd name="connsiteY7" fmla="*/ 668740 h 730155"/>
                <a:gd name="connsiteX8" fmla="*/ 6824 w 1180531"/>
                <a:gd name="connsiteY8" fmla="*/ 27295 h 730155"/>
                <a:gd name="connsiteX9" fmla="*/ 0 w 1180531"/>
                <a:gd name="connsiteY9" fmla="*/ 730155 h 730155"/>
                <a:gd name="connsiteX10" fmla="*/ 0 w 1180531"/>
                <a:gd name="connsiteY10" fmla="*/ 730155 h 730155"/>
                <a:gd name="connsiteX0" fmla="*/ 0 w 1194179"/>
                <a:gd name="connsiteY0" fmla="*/ 730155 h 730155"/>
                <a:gd name="connsiteX1" fmla="*/ 1194179 w 1194179"/>
                <a:gd name="connsiteY1" fmla="*/ 723331 h 730155"/>
                <a:gd name="connsiteX2" fmla="*/ 1194179 w 1194179"/>
                <a:gd name="connsiteY2" fmla="*/ 0 h 730155"/>
                <a:gd name="connsiteX3" fmla="*/ 968991 w 1194179"/>
                <a:gd name="connsiteY3" fmla="*/ 655092 h 730155"/>
                <a:gd name="connsiteX4" fmla="*/ 716508 w 1194179"/>
                <a:gd name="connsiteY4" fmla="*/ 655092 h 730155"/>
                <a:gd name="connsiteX5" fmla="*/ 552735 w 1194179"/>
                <a:gd name="connsiteY5" fmla="*/ 13648 h 730155"/>
                <a:gd name="connsiteX6" fmla="*/ 423081 w 1194179"/>
                <a:gd name="connsiteY6" fmla="*/ 668740 h 730155"/>
                <a:gd name="connsiteX7" fmla="*/ 211541 w 1194179"/>
                <a:gd name="connsiteY7" fmla="*/ 668740 h 730155"/>
                <a:gd name="connsiteX8" fmla="*/ 20472 w 1194179"/>
                <a:gd name="connsiteY8" fmla="*/ 27295 h 730155"/>
                <a:gd name="connsiteX9" fmla="*/ 13648 w 1194179"/>
                <a:gd name="connsiteY9" fmla="*/ 730155 h 730155"/>
                <a:gd name="connsiteX10" fmla="*/ 13648 w 1194179"/>
                <a:gd name="connsiteY10" fmla="*/ 730155 h 730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4179" h="730155">
                  <a:moveTo>
                    <a:pt x="0" y="730155"/>
                  </a:moveTo>
                  <a:lnTo>
                    <a:pt x="1194179" y="723331"/>
                  </a:lnTo>
                  <a:lnTo>
                    <a:pt x="1194179" y="0"/>
                  </a:lnTo>
                  <a:lnTo>
                    <a:pt x="968991" y="655092"/>
                  </a:lnTo>
                  <a:lnTo>
                    <a:pt x="716508" y="655092"/>
                  </a:lnTo>
                  <a:lnTo>
                    <a:pt x="552735" y="13648"/>
                  </a:lnTo>
                  <a:lnTo>
                    <a:pt x="423081" y="668740"/>
                  </a:lnTo>
                  <a:lnTo>
                    <a:pt x="211541" y="668740"/>
                  </a:lnTo>
                  <a:lnTo>
                    <a:pt x="20472" y="27295"/>
                  </a:lnTo>
                  <a:cubicBezTo>
                    <a:pt x="18197" y="261582"/>
                    <a:pt x="15923" y="495868"/>
                    <a:pt x="13648" y="730155"/>
                  </a:cubicBezTo>
                  <a:lnTo>
                    <a:pt x="13648" y="730155"/>
                  </a:lnTo>
                </a:path>
              </a:pathLst>
            </a:custGeom>
            <a:solidFill>
              <a:srgbClr val="B2B2B2"/>
            </a:solidFill>
            <a:ln>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103" name="楕円 102">
              <a:extLst>
                <a:ext uri="{FF2B5EF4-FFF2-40B4-BE49-F238E27FC236}">
                  <a16:creationId xmlns:a16="http://schemas.microsoft.com/office/drawing/2014/main" id="{CEBEE8D0-149D-64B6-E40E-2D7F192AFC4B}"/>
                </a:ext>
              </a:extLst>
            </p:cNvPr>
            <p:cNvSpPr>
              <a:spLocks noChangeAspect="1"/>
            </p:cNvSpPr>
            <p:nvPr/>
          </p:nvSpPr>
          <p:spPr>
            <a:xfrm rot="947293">
              <a:off x="4597381" y="3964289"/>
              <a:ext cx="71572" cy="706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grpSp>
      <p:grpSp>
        <p:nvGrpSpPr>
          <p:cNvPr id="80" name="グループ化 79">
            <a:extLst>
              <a:ext uri="{FF2B5EF4-FFF2-40B4-BE49-F238E27FC236}">
                <a16:creationId xmlns:a16="http://schemas.microsoft.com/office/drawing/2014/main" id="{DB24A048-87DC-C6EA-0FD7-337363ABAC49}"/>
              </a:ext>
            </a:extLst>
          </p:cNvPr>
          <p:cNvGrpSpPr/>
          <p:nvPr/>
        </p:nvGrpSpPr>
        <p:grpSpPr>
          <a:xfrm>
            <a:off x="4347537" y="1908815"/>
            <a:ext cx="775725" cy="1008858"/>
            <a:chOff x="4580345" y="2288623"/>
            <a:chExt cx="663111" cy="862400"/>
          </a:xfrm>
        </p:grpSpPr>
        <p:sp>
          <p:nvSpPr>
            <p:cNvPr id="82" name="正方形/長方形 81">
              <a:extLst>
                <a:ext uri="{FF2B5EF4-FFF2-40B4-BE49-F238E27FC236}">
                  <a16:creationId xmlns:a16="http://schemas.microsoft.com/office/drawing/2014/main" id="{B21DB545-683B-EFE5-AFC6-378352BBA6CC}"/>
                </a:ext>
              </a:extLst>
            </p:cNvPr>
            <p:cNvSpPr/>
            <p:nvPr/>
          </p:nvSpPr>
          <p:spPr>
            <a:xfrm rot="1340892">
              <a:off x="4596547" y="2512217"/>
              <a:ext cx="517191" cy="638806"/>
            </a:xfrm>
            <a:prstGeom prst="rect">
              <a:avLst/>
            </a:prstGeom>
            <a:solidFill>
              <a:srgbClr val="FF3300"/>
            </a:solidFill>
            <a:ln>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83" name="正方形/長方形 82">
              <a:extLst>
                <a:ext uri="{FF2B5EF4-FFF2-40B4-BE49-F238E27FC236}">
                  <a16:creationId xmlns:a16="http://schemas.microsoft.com/office/drawing/2014/main" id="{072F9566-105B-C394-D914-99C004B8E2FE}"/>
                </a:ext>
              </a:extLst>
            </p:cNvPr>
            <p:cNvSpPr/>
            <p:nvPr/>
          </p:nvSpPr>
          <p:spPr>
            <a:xfrm rot="1340892">
              <a:off x="4757117" y="2800586"/>
              <a:ext cx="318099" cy="313813"/>
            </a:xfrm>
            <a:prstGeom prst="rect">
              <a:avLst/>
            </a:prstGeom>
            <a:solidFill>
              <a:schemeClr val="bg1"/>
            </a:solidFill>
            <a:ln>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84" name="四角形: 角を丸くする 83">
              <a:extLst>
                <a:ext uri="{FF2B5EF4-FFF2-40B4-BE49-F238E27FC236}">
                  <a16:creationId xmlns:a16="http://schemas.microsoft.com/office/drawing/2014/main" id="{F52A67D4-B4A1-29B2-C32E-3BB226C6D41C}"/>
                </a:ext>
              </a:extLst>
            </p:cNvPr>
            <p:cNvSpPr/>
            <p:nvPr/>
          </p:nvSpPr>
          <p:spPr>
            <a:xfrm rot="1340892">
              <a:off x="4580345" y="2710418"/>
              <a:ext cx="198812" cy="293706"/>
            </a:xfrm>
            <a:prstGeom prst="roundRect">
              <a:avLst/>
            </a:prstGeom>
            <a:solidFill>
              <a:srgbClr val="FF3300"/>
            </a:solidFill>
            <a:ln>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85" name="正方形/長方形 84">
              <a:extLst>
                <a:ext uri="{FF2B5EF4-FFF2-40B4-BE49-F238E27FC236}">
                  <a16:creationId xmlns:a16="http://schemas.microsoft.com/office/drawing/2014/main" id="{F2BD61C9-20C4-5664-A108-E1AF6CD81713}"/>
                </a:ext>
              </a:extLst>
            </p:cNvPr>
            <p:cNvSpPr/>
            <p:nvPr/>
          </p:nvSpPr>
          <p:spPr>
            <a:xfrm rot="1340892">
              <a:off x="4681569" y="2819680"/>
              <a:ext cx="79525" cy="196133"/>
            </a:xfrm>
            <a:prstGeom prst="rect">
              <a:avLst/>
            </a:prstGeom>
            <a:solidFill>
              <a:schemeClr val="bg1"/>
            </a:solidFill>
            <a:ln>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86" name="四角形: 角を丸くする 85">
              <a:extLst>
                <a:ext uri="{FF2B5EF4-FFF2-40B4-BE49-F238E27FC236}">
                  <a16:creationId xmlns:a16="http://schemas.microsoft.com/office/drawing/2014/main" id="{9680B0FE-BC1C-20D5-C5C5-D10631BD3A1D}"/>
                </a:ext>
              </a:extLst>
            </p:cNvPr>
            <p:cNvSpPr/>
            <p:nvPr/>
          </p:nvSpPr>
          <p:spPr>
            <a:xfrm rot="17540892">
              <a:off x="4853856" y="2659947"/>
              <a:ext cx="196133" cy="59644"/>
            </a:xfrm>
            <a:prstGeom prst="roundRect">
              <a:avLst/>
            </a:prstGeom>
            <a:solidFill>
              <a:srgbClr val="B2B2B2"/>
            </a:solidFill>
            <a:ln w="9525">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87" name="四角形: 角を丸くする 86">
              <a:extLst>
                <a:ext uri="{FF2B5EF4-FFF2-40B4-BE49-F238E27FC236}">
                  <a16:creationId xmlns:a16="http://schemas.microsoft.com/office/drawing/2014/main" id="{A55CE463-D234-DBCA-0513-28104000363F}"/>
                </a:ext>
              </a:extLst>
            </p:cNvPr>
            <p:cNvSpPr/>
            <p:nvPr/>
          </p:nvSpPr>
          <p:spPr>
            <a:xfrm rot="1340892">
              <a:off x="5022583" y="2618485"/>
              <a:ext cx="159049" cy="39227"/>
            </a:xfrm>
            <a:prstGeom prst="roundRect">
              <a:avLst/>
            </a:prstGeom>
            <a:solidFill>
              <a:srgbClr val="B2B2B2"/>
            </a:solidFill>
            <a:ln w="9525">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88" name="楕円 87">
              <a:extLst>
                <a:ext uri="{FF2B5EF4-FFF2-40B4-BE49-F238E27FC236}">
                  <a16:creationId xmlns:a16="http://schemas.microsoft.com/office/drawing/2014/main" id="{3F128D63-2181-B885-2855-5DB689451963}"/>
                </a:ext>
              </a:extLst>
            </p:cNvPr>
            <p:cNvSpPr/>
            <p:nvPr/>
          </p:nvSpPr>
          <p:spPr>
            <a:xfrm rot="4403371">
              <a:off x="4945227" y="2673167"/>
              <a:ext cx="158500" cy="31810"/>
            </a:xfrm>
            <a:prstGeom prst="ellipse">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89" name="楕円 88">
              <a:extLst>
                <a:ext uri="{FF2B5EF4-FFF2-40B4-BE49-F238E27FC236}">
                  <a16:creationId xmlns:a16="http://schemas.microsoft.com/office/drawing/2014/main" id="{ED303186-1C1C-3798-B511-ED29F9055141}"/>
                </a:ext>
              </a:extLst>
            </p:cNvPr>
            <p:cNvSpPr/>
            <p:nvPr/>
          </p:nvSpPr>
          <p:spPr>
            <a:xfrm rot="7860918">
              <a:off x="5038308" y="2707798"/>
              <a:ext cx="158500" cy="31810"/>
            </a:xfrm>
            <a:prstGeom prst="ellipse">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90" name="楕円 89">
              <a:extLst>
                <a:ext uri="{FF2B5EF4-FFF2-40B4-BE49-F238E27FC236}">
                  <a16:creationId xmlns:a16="http://schemas.microsoft.com/office/drawing/2014/main" id="{6EBF5F02-5299-B5E3-3562-8F4C6E3D76A3}"/>
                </a:ext>
              </a:extLst>
            </p:cNvPr>
            <p:cNvSpPr/>
            <p:nvPr/>
          </p:nvSpPr>
          <p:spPr>
            <a:xfrm rot="1340892">
              <a:off x="5006187" y="2700935"/>
              <a:ext cx="119287" cy="1176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91" name="フリーフォーム: 図形 90">
              <a:extLst>
                <a:ext uri="{FF2B5EF4-FFF2-40B4-BE49-F238E27FC236}">
                  <a16:creationId xmlns:a16="http://schemas.microsoft.com/office/drawing/2014/main" id="{A8527C1D-27C1-9D54-8959-F8D87A498765}"/>
                </a:ext>
              </a:extLst>
            </p:cNvPr>
            <p:cNvSpPr/>
            <p:nvPr/>
          </p:nvSpPr>
          <p:spPr>
            <a:xfrm rot="1340892">
              <a:off x="4825721" y="2288623"/>
              <a:ext cx="417735" cy="235964"/>
            </a:xfrm>
            <a:custGeom>
              <a:avLst/>
              <a:gdLst>
                <a:gd name="connsiteX0" fmla="*/ 54591 w 1180531"/>
                <a:gd name="connsiteY0" fmla="*/ 723331 h 730155"/>
                <a:gd name="connsiteX1" fmla="*/ 1180531 w 1180531"/>
                <a:gd name="connsiteY1" fmla="*/ 723331 h 730155"/>
                <a:gd name="connsiteX2" fmla="*/ 1180531 w 1180531"/>
                <a:gd name="connsiteY2" fmla="*/ 0 h 730155"/>
                <a:gd name="connsiteX3" fmla="*/ 955343 w 1180531"/>
                <a:gd name="connsiteY3" fmla="*/ 655092 h 730155"/>
                <a:gd name="connsiteX4" fmla="*/ 702860 w 1180531"/>
                <a:gd name="connsiteY4" fmla="*/ 655092 h 730155"/>
                <a:gd name="connsiteX5" fmla="*/ 539087 w 1180531"/>
                <a:gd name="connsiteY5" fmla="*/ 13648 h 730155"/>
                <a:gd name="connsiteX6" fmla="*/ 409433 w 1180531"/>
                <a:gd name="connsiteY6" fmla="*/ 668740 h 730155"/>
                <a:gd name="connsiteX7" fmla="*/ 197893 w 1180531"/>
                <a:gd name="connsiteY7" fmla="*/ 668740 h 730155"/>
                <a:gd name="connsiteX8" fmla="*/ 6824 w 1180531"/>
                <a:gd name="connsiteY8" fmla="*/ 27295 h 730155"/>
                <a:gd name="connsiteX9" fmla="*/ 0 w 1180531"/>
                <a:gd name="connsiteY9" fmla="*/ 730155 h 730155"/>
                <a:gd name="connsiteX10" fmla="*/ 0 w 1180531"/>
                <a:gd name="connsiteY10" fmla="*/ 730155 h 730155"/>
                <a:gd name="connsiteX0" fmla="*/ 0 w 1194179"/>
                <a:gd name="connsiteY0" fmla="*/ 730155 h 730155"/>
                <a:gd name="connsiteX1" fmla="*/ 1194179 w 1194179"/>
                <a:gd name="connsiteY1" fmla="*/ 723331 h 730155"/>
                <a:gd name="connsiteX2" fmla="*/ 1194179 w 1194179"/>
                <a:gd name="connsiteY2" fmla="*/ 0 h 730155"/>
                <a:gd name="connsiteX3" fmla="*/ 968991 w 1194179"/>
                <a:gd name="connsiteY3" fmla="*/ 655092 h 730155"/>
                <a:gd name="connsiteX4" fmla="*/ 716508 w 1194179"/>
                <a:gd name="connsiteY4" fmla="*/ 655092 h 730155"/>
                <a:gd name="connsiteX5" fmla="*/ 552735 w 1194179"/>
                <a:gd name="connsiteY5" fmla="*/ 13648 h 730155"/>
                <a:gd name="connsiteX6" fmla="*/ 423081 w 1194179"/>
                <a:gd name="connsiteY6" fmla="*/ 668740 h 730155"/>
                <a:gd name="connsiteX7" fmla="*/ 211541 w 1194179"/>
                <a:gd name="connsiteY7" fmla="*/ 668740 h 730155"/>
                <a:gd name="connsiteX8" fmla="*/ 20472 w 1194179"/>
                <a:gd name="connsiteY8" fmla="*/ 27295 h 730155"/>
                <a:gd name="connsiteX9" fmla="*/ 13648 w 1194179"/>
                <a:gd name="connsiteY9" fmla="*/ 730155 h 730155"/>
                <a:gd name="connsiteX10" fmla="*/ 13648 w 1194179"/>
                <a:gd name="connsiteY10" fmla="*/ 730155 h 730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4179" h="730155">
                  <a:moveTo>
                    <a:pt x="0" y="730155"/>
                  </a:moveTo>
                  <a:lnTo>
                    <a:pt x="1194179" y="723331"/>
                  </a:lnTo>
                  <a:lnTo>
                    <a:pt x="1194179" y="0"/>
                  </a:lnTo>
                  <a:lnTo>
                    <a:pt x="968991" y="655092"/>
                  </a:lnTo>
                  <a:lnTo>
                    <a:pt x="716508" y="655092"/>
                  </a:lnTo>
                  <a:lnTo>
                    <a:pt x="552735" y="13648"/>
                  </a:lnTo>
                  <a:lnTo>
                    <a:pt x="423081" y="668740"/>
                  </a:lnTo>
                  <a:lnTo>
                    <a:pt x="211541" y="668740"/>
                  </a:lnTo>
                  <a:lnTo>
                    <a:pt x="20472" y="27295"/>
                  </a:lnTo>
                  <a:cubicBezTo>
                    <a:pt x="18197" y="261582"/>
                    <a:pt x="15923" y="495868"/>
                    <a:pt x="13648" y="730155"/>
                  </a:cubicBezTo>
                  <a:lnTo>
                    <a:pt x="13648" y="730155"/>
                  </a:lnTo>
                </a:path>
              </a:pathLst>
            </a:custGeom>
            <a:solidFill>
              <a:srgbClr val="B2B2B2"/>
            </a:solidFill>
            <a:ln>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92" name="楕円 91">
              <a:extLst>
                <a:ext uri="{FF2B5EF4-FFF2-40B4-BE49-F238E27FC236}">
                  <a16:creationId xmlns:a16="http://schemas.microsoft.com/office/drawing/2014/main" id="{69F30026-8DC9-6509-7709-551807D908E1}"/>
                </a:ext>
              </a:extLst>
            </p:cNvPr>
            <p:cNvSpPr>
              <a:spLocks noChangeAspect="1"/>
            </p:cNvSpPr>
            <p:nvPr/>
          </p:nvSpPr>
          <p:spPr>
            <a:xfrm rot="947293">
              <a:off x="5035261" y="2729796"/>
              <a:ext cx="71572" cy="706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grpSp>
      <p:pic>
        <p:nvPicPr>
          <p:cNvPr id="81" name="グラフィックス 80" descr="戻る 単色塗りつぶし">
            <a:extLst>
              <a:ext uri="{FF2B5EF4-FFF2-40B4-BE49-F238E27FC236}">
                <a16:creationId xmlns:a16="http://schemas.microsoft.com/office/drawing/2014/main" id="{7917C068-60A0-CA63-847F-C14FF01A89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3210238">
            <a:off x="4473808" y="4024616"/>
            <a:ext cx="481147" cy="481148"/>
          </a:xfrm>
          <a:prstGeom prst="rect">
            <a:avLst/>
          </a:prstGeom>
        </p:spPr>
      </p:pic>
      <p:sp>
        <p:nvSpPr>
          <p:cNvPr id="78" name="吹き出し: 四角形 77">
            <a:extLst>
              <a:ext uri="{FF2B5EF4-FFF2-40B4-BE49-F238E27FC236}">
                <a16:creationId xmlns:a16="http://schemas.microsoft.com/office/drawing/2014/main" id="{DAB95610-34C7-AB46-C0C9-FCDD001579B6}"/>
              </a:ext>
            </a:extLst>
          </p:cNvPr>
          <p:cNvSpPr/>
          <p:nvPr/>
        </p:nvSpPr>
        <p:spPr>
          <a:xfrm>
            <a:off x="2289008" y="3709837"/>
            <a:ext cx="1617281" cy="333080"/>
          </a:xfrm>
          <a:prstGeom prst="wedgeRectCallout">
            <a:avLst>
              <a:gd name="adj1" fmla="val 62448"/>
              <a:gd name="adj2" fmla="val -29463"/>
            </a:avLst>
          </a:prstGeom>
          <a:solidFill>
            <a:schemeClr val="bg1"/>
          </a:solidFill>
          <a:ln>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lIns="33231" rIns="33231" rtlCol="0" anchor="ctr"/>
          <a:lstStyle/>
          <a:p>
            <a:pPr marL="82064" indent="-82064" algn="ctr"/>
            <a:r>
              <a:rPr lang="ja-JP" altLang="en-US" sz="1015" b="1" dirty="0">
                <a:solidFill>
                  <a:schemeClr val="tx1"/>
                </a:solidFill>
                <a:latin typeface="+mj-ea"/>
                <a:ea typeface="+mj-ea"/>
              </a:rPr>
              <a:t>③</a:t>
            </a:r>
            <a:r>
              <a:rPr kumimoji="1" lang="ja-JP" altLang="en-US" sz="1015" b="1" dirty="0">
                <a:solidFill>
                  <a:schemeClr val="tx1"/>
                </a:solidFill>
                <a:latin typeface="+mj-ea"/>
                <a:ea typeface="+mj-ea"/>
              </a:rPr>
              <a:t> 路肩に寄り過ぎて転落</a:t>
            </a:r>
            <a:endParaRPr kumimoji="1" lang="en-US" altLang="ja-JP" sz="1015" b="1" dirty="0">
              <a:solidFill>
                <a:schemeClr val="tx1"/>
              </a:solidFill>
              <a:latin typeface="+mj-ea"/>
              <a:ea typeface="+mj-ea"/>
            </a:endParaRPr>
          </a:p>
        </p:txBody>
      </p:sp>
      <p:pic>
        <p:nvPicPr>
          <p:cNvPr id="1027" name="Picture 3">
            <a:extLst>
              <a:ext uri="{FF2B5EF4-FFF2-40B4-BE49-F238E27FC236}">
                <a16:creationId xmlns:a16="http://schemas.microsoft.com/office/drawing/2014/main" id="{A1D2BD07-7C2D-933F-90B6-2C54636BD80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02762" y="3653113"/>
            <a:ext cx="2518358" cy="1890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 name="テキスト ボックス 126">
            <a:extLst>
              <a:ext uri="{FF2B5EF4-FFF2-40B4-BE49-F238E27FC236}">
                <a16:creationId xmlns:a16="http://schemas.microsoft.com/office/drawing/2014/main" id="{D6709A6F-BCA3-2A7C-B77D-38A7CA9F46E0}"/>
              </a:ext>
            </a:extLst>
          </p:cNvPr>
          <p:cNvSpPr txBox="1"/>
          <p:nvPr/>
        </p:nvSpPr>
        <p:spPr>
          <a:xfrm>
            <a:off x="6684690" y="3476481"/>
            <a:ext cx="2323561" cy="291170"/>
          </a:xfrm>
          <a:prstGeom prst="rect">
            <a:avLst/>
          </a:prstGeom>
          <a:solidFill>
            <a:schemeClr val="bg1"/>
          </a:solidFill>
          <a:ln w="9525">
            <a:solidFill>
              <a:schemeClr val="tx1"/>
            </a:solidFill>
          </a:ln>
        </p:spPr>
        <p:txBody>
          <a:bodyPr wrap="square" rtlCol="0">
            <a:spAutoFit/>
          </a:bodyPr>
          <a:lstStyle/>
          <a:p>
            <a:pPr algn="ctr"/>
            <a:r>
              <a:rPr kumimoji="1" lang="ja-JP" altLang="en-US" sz="1292" dirty="0"/>
              <a:t>転落した実際のコンバイン</a:t>
            </a:r>
          </a:p>
        </p:txBody>
      </p:sp>
      <p:sp>
        <p:nvSpPr>
          <p:cNvPr id="3" name="スライド番号プレースホルダー 2">
            <a:extLst>
              <a:ext uri="{FF2B5EF4-FFF2-40B4-BE49-F238E27FC236}">
                <a16:creationId xmlns:a16="http://schemas.microsoft.com/office/drawing/2014/main" id="{DAAFA5BA-E1CF-A746-D81C-24F7E7341D2C}"/>
              </a:ext>
            </a:extLst>
          </p:cNvPr>
          <p:cNvSpPr>
            <a:spLocks noGrp="1"/>
          </p:cNvSpPr>
          <p:nvPr>
            <p:ph type="sldNum" sz="quarter" idx="12"/>
          </p:nvPr>
        </p:nvSpPr>
        <p:spPr/>
        <p:txBody>
          <a:bodyPr/>
          <a:lstStyle/>
          <a:p>
            <a:fld id="{08FA7DAE-B1A8-49FD-A74C-0F3ACDC12528}" type="slidenum">
              <a:rPr lang="ja-JP" altLang="en-US" smtClean="0"/>
              <a:pPr/>
              <a:t>20</a:t>
            </a:fld>
            <a:endParaRPr lang="ja-JP" altLang="en-US" dirty="0"/>
          </a:p>
        </p:txBody>
      </p:sp>
      <p:pic>
        <p:nvPicPr>
          <p:cNvPr id="2" name="図 1">
            <a:extLst>
              <a:ext uri="{FF2B5EF4-FFF2-40B4-BE49-F238E27FC236}">
                <a16:creationId xmlns:a16="http://schemas.microsoft.com/office/drawing/2014/main" id="{8D9F0DC8-670E-5DEF-99A8-637D7914BF93}"/>
              </a:ext>
            </a:extLst>
          </p:cNvPr>
          <p:cNvPicPr>
            <a:picLocks noChangeAspect="1"/>
          </p:cNvPicPr>
          <p:nvPr/>
        </p:nvPicPr>
        <p:blipFill rotWithShape="1">
          <a:blip r:embed="rId7">
            <a:extLst>
              <a:ext uri="{28A0092B-C50C-407E-A947-70E740481C1C}">
                <a14:useLocalDpi xmlns:a14="http://schemas.microsoft.com/office/drawing/2010/main" val="0"/>
              </a:ext>
            </a:extLst>
          </a:blip>
          <a:srcRect l="1818" t="20436" r="52828" b="30017"/>
          <a:stretch/>
        </p:blipFill>
        <p:spPr bwMode="auto">
          <a:xfrm>
            <a:off x="100492" y="2177935"/>
            <a:ext cx="2188058" cy="1795568"/>
          </a:xfrm>
          <a:prstGeom prst="rect">
            <a:avLst/>
          </a:prstGeom>
          <a:noFill/>
          <a:ln>
            <a:noFill/>
          </a:ln>
        </p:spPr>
      </p:pic>
      <p:sp>
        <p:nvSpPr>
          <p:cNvPr id="5" name="吹き出し: 四角形 4">
            <a:extLst>
              <a:ext uri="{FF2B5EF4-FFF2-40B4-BE49-F238E27FC236}">
                <a16:creationId xmlns:a16="http://schemas.microsoft.com/office/drawing/2014/main" id="{6BF9FBF2-69AF-D2A2-1048-98C156F62C4F}"/>
              </a:ext>
            </a:extLst>
          </p:cNvPr>
          <p:cNvSpPr/>
          <p:nvPr/>
        </p:nvSpPr>
        <p:spPr>
          <a:xfrm>
            <a:off x="6004946" y="2633547"/>
            <a:ext cx="2850768" cy="550000"/>
          </a:xfrm>
          <a:prstGeom prst="wedgeRectCallout">
            <a:avLst>
              <a:gd name="adj1" fmla="val -84848"/>
              <a:gd name="adj2" fmla="val 27274"/>
            </a:avLst>
          </a:prstGeom>
          <a:solidFill>
            <a:schemeClr val="bg1"/>
          </a:solidFill>
          <a:ln w="19050">
            <a:solidFill>
              <a:srgbClr val="FF11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62" dirty="0">
                <a:solidFill>
                  <a:sysClr val="windowText" lastClr="000000"/>
                </a:solidFill>
                <a:latin typeface="UD デジタル 教科書体 NK-R" panose="02020400000000000000" pitchFamily="18" charset="-128"/>
                <a:ea typeface="UD デジタル 教科書体 NK-R" panose="02020400000000000000" pitchFamily="18" charset="-128"/>
              </a:rPr>
              <a:t>進入路や路肩が草で覆われ、分かりにくかった</a:t>
            </a:r>
          </a:p>
        </p:txBody>
      </p:sp>
      <p:sp>
        <p:nvSpPr>
          <p:cNvPr id="6" name="吹き出し: 四角形 5">
            <a:extLst>
              <a:ext uri="{FF2B5EF4-FFF2-40B4-BE49-F238E27FC236}">
                <a16:creationId xmlns:a16="http://schemas.microsoft.com/office/drawing/2014/main" id="{318FFB12-D66A-D929-B799-627709F70353}"/>
              </a:ext>
            </a:extLst>
          </p:cNvPr>
          <p:cNvSpPr/>
          <p:nvPr/>
        </p:nvSpPr>
        <p:spPr>
          <a:xfrm>
            <a:off x="184984" y="4470947"/>
            <a:ext cx="2860686" cy="1066840"/>
          </a:xfrm>
          <a:prstGeom prst="wedgeRectCallout">
            <a:avLst>
              <a:gd name="adj1" fmla="val 65894"/>
              <a:gd name="adj2" fmla="val -58164"/>
            </a:avLst>
          </a:prstGeom>
          <a:solidFill>
            <a:schemeClr val="bg1"/>
          </a:solidFill>
          <a:ln w="19050">
            <a:solidFill>
              <a:srgbClr val="FF11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62" dirty="0">
                <a:solidFill>
                  <a:sysClr val="windowText" lastClr="000000"/>
                </a:solidFill>
                <a:latin typeface="UD デジタル 教科書体 NK-R" panose="02020400000000000000" pitchFamily="18" charset="-128"/>
                <a:ea typeface="UD デジタル 教科書体 NK-R" panose="02020400000000000000" pitchFamily="18" charset="-128"/>
              </a:rPr>
              <a:t>・農道が狭く、車体両側に</a:t>
            </a:r>
            <a:r>
              <a:rPr kumimoji="1" lang="en-US" altLang="ja-JP" sz="1662" dirty="0">
                <a:solidFill>
                  <a:sysClr val="windowText" lastClr="000000"/>
                </a:solidFill>
                <a:latin typeface="UD デジタル 教科書体 NK-R" panose="02020400000000000000" pitchFamily="18" charset="-128"/>
                <a:ea typeface="UD デジタル 教科書体 NK-R" panose="02020400000000000000" pitchFamily="18" charset="-128"/>
              </a:rPr>
              <a:t>15</a:t>
            </a:r>
          </a:p>
          <a:p>
            <a:r>
              <a:rPr kumimoji="1" lang="en-US" altLang="ja-JP" sz="1662" dirty="0">
                <a:solidFill>
                  <a:sysClr val="windowText" lastClr="000000"/>
                </a:solidFill>
                <a:latin typeface="UD デジタル 教科書体 NK-R" panose="02020400000000000000" pitchFamily="18" charset="-128"/>
                <a:ea typeface="UD デジタル 教科書体 NK-R" panose="02020400000000000000" pitchFamily="18" charset="-128"/>
              </a:rPr>
              <a:t> cm</a:t>
            </a:r>
            <a:r>
              <a:rPr kumimoji="1" lang="ja-JP" altLang="en-US" sz="1662" dirty="0">
                <a:solidFill>
                  <a:sysClr val="windowText" lastClr="000000"/>
                </a:solidFill>
                <a:latin typeface="UD デジタル 教科書体 NK-R" panose="02020400000000000000" pitchFamily="18" charset="-128"/>
                <a:ea typeface="UD デジタル 教科書体 NK-R" panose="02020400000000000000" pitchFamily="18" charset="-128"/>
              </a:rPr>
              <a:t>しか余裕がなかった</a:t>
            </a:r>
            <a:endParaRPr kumimoji="1" lang="en-US" altLang="ja-JP" sz="1662" dirty="0">
              <a:solidFill>
                <a:sysClr val="windowText" lastClr="000000"/>
              </a:solidFill>
              <a:latin typeface="UD デジタル 教科書体 NK-R" panose="02020400000000000000" pitchFamily="18" charset="-128"/>
              <a:ea typeface="UD デジタル 教科書体 NK-R" panose="02020400000000000000" pitchFamily="18" charset="-128"/>
            </a:endParaRPr>
          </a:p>
          <a:p>
            <a:r>
              <a:rPr kumimoji="1" lang="ja-JP" altLang="en-US" sz="1662" dirty="0">
                <a:solidFill>
                  <a:sysClr val="windowText" lastClr="000000"/>
                </a:solidFill>
                <a:latin typeface="UD デジタル 教科書体 NK-R" panose="02020400000000000000" pitchFamily="18" charset="-128"/>
                <a:ea typeface="UD デジタル 教科書体 NK-R" panose="02020400000000000000" pitchFamily="18" charset="-128"/>
              </a:rPr>
              <a:t>・路肩が定置に向かって</a:t>
            </a:r>
            <a:r>
              <a:rPr kumimoji="1" lang="en-US" altLang="ja-JP" sz="1662" dirty="0">
                <a:solidFill>
                  <a:sysClr val="windowText" lastClr="000000"/>
                </a:solidFill>
                <a:latin typeface="UD デジタル 教科書体 NK-R" panose="02020400000000000000" pitchFamily="18" charset="-128"/>
                <a:ea typeface="UD デジタル 教科書体 NK-R" panose="02020400000000000000" pitchFamily="18" charset="-128"/>
              </a:rPr>
              <a:t>10</a:t>
            </a:r>
            <a:r>
              <a:rPr kumimoji="1" lang="ja-JP" altLang="en-US" sz="1662" dirty="0">
                <a:solidFill>
                  <a:sysClr val="windowText" lastClr="000000"/>
                </a:solidFill>
                <a:latin typeface="UD デジタル 教科書体 NK-R" panose="02020400000000000000" pitchFamily="18" charset="-128"/>
                <a:ea typeface="UD デジタル 教科書体 NK-R" panose="02020400000000000000" pitchFamily="18" charset="-128"/>
              </a:rPr>
              <a:t>～</a:t>
            </a:r>
            <a:endParaRPr kumimoji="1" lang="en-US" altLang="ja-JP" sz="1662" dirty="0">
              <a:solidFill>
                <a:sysClr val="windowText" lastClr="000000"/>
              </a:solidFill>
              <a:latin typeface="UD デジタル 教科書体 NK-R" panose="02020400000000000000" pitchFamily="18" charset="-128"/>
              <a:ea typeface="UD デジタル 教科書体 NK-R" panose="02020400000000000000" pitchFamily="18" charset="-128"/>
            </a:endParaRPr>
          </a:p>
          <a:p>
            <a:r>
              <a:rPr kumimoji="1" lang="en-US" altLang="ja-JP" sz="1662" dirty="0">
                <a:solidFill>
                  <a:sysClr val="windowText" lastClr="000000"/>
                </a:solidFill>
                <a:latin typeface="UD デジタル 教科書体 NK-R" panose="02020400000000000000" pitchFamily="18" charset="-128"/>
                <a:ea typeface="UD デジタル 教科書体 NK-R" panose="02020400000000000000" pitchFamily="18" charset="-128"/>
              </a:rPr>
              <a:t> 16°</a:t>
            </a:r>
            <a:r>
              <a:rPr kumimoji="1" lang="ja-JP" altLang="en-US" sz="1662" dirty="0">
                <a:solidFill>
                  <a:sysClr val="windowText" lastClr="000000"/>
                </a:solidFill>
                <a:latin typeface="UD デジタル 教科書体 NK-R" panose="02020400000000000000" pitchFamily="18" charset="-128"/>
                <a:ea typeface="UD デジタル 教科書体 NK-R" panose="02020400000000000000" pitchFamily="18" charset="-128"/>
              </a:rPr>
              <a:t>傾斜していた</a:t>
            </a:r>
          </a:p>
        </p:txBody>
      </p:sp>
      <p:sp>
        <p:nvSpPr>
          <p:cNvPr id="8" name="吹き出し: 四角形 7">
            <a:extLst>
              <a:ext uri="{FF2B5EF4-FFF2-40B4-BE49-F238E27FC236}">
                <a16:creationId xmlns:a16="http://schemas.microsoft.com/office/drawing/2014/main" id="{4CA9F5D0-613F-7CEE-7CE6-924069D56C0C}"/>
              </a:ext>
            </a:extLst>
          </p:cNvPr>
          <p:cNvSpPr/>
          <p:nvPr/>
        </p:nvSpPr>
        <p:spPr>
          <a:xfrm>
            <a:off x="2348240" y="3183568"/>
            <a:ext cx="1473727" cy="353488"/>
          </a:xfrm>
          <a:prstGeom prst="wedgeRectCallout">
            <a:avLst>
              <a:gd name="adj1" fmla="val -62327"/>
              <a:gd name="adj2" fmla="val -15015"/>
            </a:avLst>
          </a:prstGeom>
          <a:solidFill>
            <a:schemeClr val="bg1"/>
          </a:solidFill>
          <a:ln w="19050">
            <a:solidFill>
              <a:srgbClr val="FF11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62" dirty="0">
                <a:solidFill>
                  <a:sysClr val="windowText" lastClr="000000"/>
                </a:solidFill>
                <a:latin typeface="UD デジタル 教科書体 NK-R" panose="02020400000000000000" pitchFamily="18" charset="-128"/>
                <a:ea typeface="UD デジタル 教科書体 NK-R" panose="02020400000000000000" pitchFamily="18" charset="-128"/>
              </a:rPr>
              <a:t>段差があった</a:t>
            </a:r>
          </a:p>
        </p:txBody>
      </p:sp>
      <p:sp>
        <p:nvSpPr>
          <p:cNvPr id="9" name="吹き出し: 四角形 8">
            <a:extLst>
              <a:ext uri="{FF2B5EF4-FFF2-40B4-BE49-F238E27FC236}">
                <a16:creationId xmlns:a16="http://schemas.microsoft.com/office/drawing/2014/main" id="{33988743-AB56-E3C7-E86A-89FF9B7A0B8B}"/>
              </a:ext>
            </a:extLst>
          </p:cNvPr>
          <p:cNvSpPr/>
          <p:nvPr/>
        </p:nvSpPr>
        <p:spPr>
          <a:xfrm>
            <a:off x="5759999" y="1868379"/>
            <a:ext cx="1980818" cy="361365"/>
          </a:xfrm>
          <a:prstGeom prst="wedgeRectCallout">
            <a:avLst>
              <a:gd name="adj1" fmla="val -85816"/>
              <a:gd name="adj2" fmla="val 35270"/>
            </a:avLst>
          </a:prstGeom>
          <a:solidFill>
            <a:schemeClr val="bg1"/>
          </a:solidFill>
          <a:ln w="19050">
            <a:solidFill>
              <a:srgbClr val="FF11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62" dirty="0">
                <a:solidFill>
                  <a:sysClr val="windowText" lastClr="000000"/>
                </a:solidFill>
                <a:latin typeface="UD デジタル 教科書体 NK-R" panose="02020400000000000000" pitchFamily="18" charset="-128"/>
                <a:ea typeface="UD デジタル 教科書体 NK-R" panose="02020400000000000000" pitchFamily="18" charset="-128"/>
              </a:rPr>
              <a:t>・後方の視界が悪い</a:t>
            </a:r>
          </a:p>
        </p:txBody>
      </p:sp>
      <p:sp>
        <p:nvSpPr>
          <p:cNvPr id="12" name="吹き出し: 四角形 11">
            <a:extLst>
              <a:ext uri="{FF2B5EF4-FFF2-40B4-BE49-F238E27FC236}">
                <a16:creationId xmlns:a16="http://schemas.microsoft.com/office/drawing/2014/main" id="{AF6319A2-7C9F-D228-7340-E1414334336D}"/>
              </a:ext>
            </a:extLst>
          </p:cNvPr>
          <p:cNvSpPr/>
          <p:nvPr/>
        </p:nvSpPr>
        <p:spPr>
          <a:xfrm>
            <a:off x="3350317" y="4684728"/>
            <a:ext cx="3232065" cy="847371"/>
          </a:xfrm>
          <a:prstGeom prst="wedgeRectCallout">
            <a:avLst>
              <a:gd name="adj1" fmla="val -18896"/>
              <a:gd name="adj2" fmla="val -70737"/>
            </a:avLst>
          </a:prstGeom>
          <a:solidFill>
            <a:schemeClr val="bg1"/>
          </a:solidFill>
          <a:ln w="19050">
            <a:solidFill>
              <a:srgbClr val="FF11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62" dirty="0">
                <a:solidFill>
                  <a:sysClr val="windowText" lastClr="000000"/>
                </a:solidFill>
                <a:latin typeface="UD デジタル 教科書体 NK-R" panose="02020400000000000000" pitchFamily="18" charset="-128"/>
                <a:ea typeface="UD デジタル 教科書体 NK-R" panose="02020400000000000000" pitchFamily="18" charset="-128"/>
              </a:rPr>
              <a:t>・定期的に草刈りをしていなかった</a:t>
            </a:r>
            <a:endParaRPr kumimoji="1" lang="en-US" altLang="ja-JP" sz="1662" dirty="0">
              <a:solidFill>
                <a:sysClr val="windowText" lastClr="000000"/>
              </a:solidFill>
              <a:latin typeface="UD デジタル 教科書体 NK-R" panose="02020400000000000000" pitchFamily="18" charset="-128"/>
              <a:ea typeface="UD デジタル 教科書体 NK-R" panose="02020400000000000000" pitchFamily="18" charset="-128"/>
            </a:endParaRPr>
          </a:p>
          <a:p>
            <a:r>
              <a:rPr kumimoji="1" lang="ja-JP" altLang="en-US" sz="1662" dirty="0">
                <a:solidFill>
                  <a:sysClr val="windowText" lastClr="000000"/>
                </a:solidFill>
                <a:latin typeface="UD デジタル 教科書体 NK-R" panose="02020400000000000000" pitchFamily="18" charset="-128"/>
                <a:ea typeface="UD デジタル 教科書体 NK-R" panose="02020400000000000000" pitchFamily="18" charset="-128"/>
              </a:rPr>
              <a:t>・仲間に作業場所等を伝えていなかった</a:t>
            </a:r>
          </a:p>
        </p:txBody>
      </p:sp>
      <p:sp>
        <p:nvSpPr>
          <p:cNvPr id="13" name="Rectangle 11">
            <a:extLst>
              <a:ext uri="{FF2B5EF4-FFF2-40B4-BE49-F238E27FC236}">
                <a16:creationId xmlns:a16="http://schemas.microsoft.com/office/drawing/2014/main" id="{D3CE024C-4020-2786-B424-BE4D7B32A9A0}"/>
              </a:ext>
            </a:extLst>
          </p:cNvPr>
          <p:cNvSpPr>
            <a:spLocks noChangeArrowheads="1"/>
          </p:cNvSpPr>
          <p:nvPr/>
        </p:nvSpPr>
        <p:spPr bwMode="auto">
          <a:xfrm>
            <a:off x="294318" y="5532099"/>
            <a:ext cx="8586351" cy="1237128"/>
          </a:xfrm>
          <a:prstGeom prst="rect">
            <a:avLst/>
          </a:prstGeom>
          <a:noFill/>
          <a:ln w="12700">
            <a:noFill/>
            <a:miter lim="800000"/>
            <a:headEnd type="none" w="sm" len="sm"/>
            <a:tailEnd type="none" w="sm" len="sm"/>
          </a:ln>
          <a:effectLst/>
        </p:spPr>
        <p:txBody>
          <a:bodyPr wrap="square" tIns="109662" bIns="109662">
            <a:spAutoFit/>
          </a:bodyPr>
          <a:lstStyle/>
          <a:p>
            <a:r>
              <a:rPr lang="ja-JP" altLang="en-US" sz="2200" dirty="0">
                <a:latin typeface="UD デジタル 教科書体 NK-R" panose="02020400000000000000" pitchFamily="18" charset="-128"/>
                <a:ea typeface="UD デジタル 教科書体 NK-R" panose="02020400000000000000" pitchFamily="18" charset="-128"/>
              </a:rPr>
              <a:t>・作業前に</a:t>
            </a:r>
            <a:r>
              <a:rPr lang="ja-JP" altLang="en-US" sz="2200" dirty="0">
                <a:solidFill>
                  <a:srgbClr val="FF0000"/>
                </a:solidFill>
                <a:latin typeface="UD デジタル 教科書体 NK-R" panose="02020400000000000000" pitchFamily="18" charset="-128"/>
                <a:ea typeface="UD デジタル 教科書体 NK-R" panose="02020400000000000000" pitchFamily="18" charset="-128"/>
              </a:rPr>
              <a:t>草を刈り</a:t>
            </a:r>
            <a:r>
              <a:rPr lang="ja-JP" altLang="en-US" sz="2200" dirty="0">
                <a:latin typeface="UD デジタル 教科書体 NK-R" panose="02020400000000000000" pitchFamily="18" charset="-128"/>
                <a:ea typeface="UD デジタル 教科書体 NK-R" panose="02020400000000000000" pitchFamily="18" charset="-128"/>
              </a:rPr>
              <a:t>、段差がある場所に目立つ色の</a:t>
            </a:r>
            <a:r>
              <a:rPr lang="ja-JP" altLang="en-US" sz="2200" dirty="0">
                <a:solidFill>
                  <a:srgbClr val="FF0000"/>
                </a:solidFill>
                <a:latin typeface="UD デジタル 教科書体 NK-R" panose="02020400000000000000" pitchFamily="18" charset="-128"/>
                <a:ea typeface="UD デジタル 教科書体 NK-R" panose="02020400000000000000" pitchFamily="18" charset="-128"/>
              </a:rPr>
              <a:t>ポール</a:t>
            </a:r>
            <a:r>
              <a:rPr lang="ja-JP" altLang="en-US" sz="2200" dirty="0">
                <a:latin typeface="UD デジタル 教科書体 NK-R" panose="02020400000000000000" pitchFamily="18" charset="-128"/>
                <a:ea typeface="UD デジタル 教科書体 NK-R" panose="02020400000000000000" pitchFamily="18" charset="-128"/>
              </a:rPr>
              <a:t>などを設ける</a:t>
            </a:r>
            <a:endParaRPr lang="en-US" altLang="ja-JP" sz="2200" dirty="0">
              <a:latin typeface="UD デジタル 教科書体 NK-R" panose="02020400000000000000" pitchFamily="18" charset="-128"/>
              <a:ea typeface="UD デジタル 教科書体 NK-R" panose="02020400000000000000" pitchFamily="18" charset="-128"/>
            </a:endParaRPr>
          </a:p>
          <a:p>
            <a:r>
              <a:rPr lang="ja-JP" altLang="en-US" sz="2200" dirty="0">
                <a:latin typeface="UD デジタル 教科書体 NK-R" panose="02020400000000000000" pitchFamily="18" charset="-128"/>
                <a:ea typeface="UD デジタル 教科書体 NK-R" panose="02020400000000000000" pitchFamily="18" charset="-128"/>
              </a:rPr>
              <a:t>・作業環境と農機の</a:t>
            </a:r>
            <a:r>
              <a:rPr lang="ja-JP" altLang="en-US" sz="2200" dirty="0">
                <a:solidFill>
                  <a:srgbClr val="FF0000"/>
                </a:solidFill>
                <a:latin typeface="UD デジタル 教科書体 NK-R" panose="02020400000000000000" pitchFamily="18" charset="-128"/>
                <a:ea typeface="UD デジタル 教科書体 NK-R" panose="02020400000000000000" pitchFamily="18" charset="-128"/>
              </a:rPr>
              <a:t>マッチング</a:t>
            </a:r>
            <a:r>
              <a:rPr lang="ja-JP" altLang="en-US" sz="2200" dirty="0">
                <a:latin typeface="UD デジタル 教科書体 NK-R" panose="02020400000000000000" pitchFamily="18" charset="-128"/>
                <a:ea typeface="UD デジタル 教科書体 NK-R" panose="02020400000000000000" pitchFamily="18" charset="-128"/>
              </a:rPr>
              <a:t>を考慮する</a:t>
            </a:r>
            <a:endParaRPr lang="en-US" altLang="ja-JP" sz="2200" dirty="0">
              <a:latin typeface="UD デジタル 教科書体 NK-R" panose="02020400000000000000" pitchFamily="18" charset="-128"/>
              <a:ea typeface="UD デジタル 教科書体 NK-R" panose="02020400000000000000" pitchFamily="18" charset="-128"/>
            </a:endParaRPr>
          </a:p>
          <a:p>
            <a:r>
              <a:rPr lang="ja-JP" altLang="en-US" sz="2200" dirty="0">
                <a:latin typeface="UD デジタル 教科書体 NK-R" panose="02020400000000000000" pitchFamily="18" charset="-128"/>
                <a:ea typeface="UD デジタル 教科書体 NK-R" panose="02020400000000000000" pitchFamily="18" charset="-128"/>
              </a:rPr>
              <a:t>・単独作業時は関係者に、</a:t>
            </a:r>
            <a:r>
              <a:rPr lang="ja-JP" altLang="en-US" sz="2200" dirty="0">
                <a:solidFill>
                  <a:srgbClr val="FF0000"/>
                </a:solidFill>
                <a:latin typeface="UD デジタル 教科書体 NK-R" panose="02020400000000000000" pitchFamily="18" charset="-128"/>
                <a:ea typeface="UD デジタル 教科書体 NK-R" panose="02020400000000000000" pitchFamily="18" charset="-128"/>
              </a:rPr>
              <a:t>いつ、どこで、何を、いつまで</a:t>
            </a:r>
            <a:r>
              <a:rPr lang="ja-JP" altLang="en-US" sz="2200" dirty="0">
                <a:latin typeface="UD デジタル 教科書体 NK-R" panose="02020400000000000000" pitchFamily="18" charset="-128"/>
                <a:ea typeface="UD デジタル 教科書体 NK-R" panose="02020400000000000000" pitchFamily="18" charset="-128"/>
              </a:rPr>
              <a:t>行うかを</a:t>
            </a:r>
            <a:r>
              <a:rPr lang="ja-JP" altLang="en-US" sz="2200" dirty="0">
                <a:solidFill>
                  <a:srgbClr val="FF0000"/>
                </a:solidFill>
                <a:latin typeface="UD デジタル 教科書体 NK-R" panose="02020400000000000000" pitchFamily="18" charset="-128"/>
                <a:ea typeface="UD デジタル 教科書体 NK-R" panose="02020400000000000000" pitchFamily="18" charset="-128"/>
              </a:rPr>
              <a:t>伝える</a:t>
            </a:r>
            <a:endParaRPr lang="en-US" altLang="ja-JP" sz="2200"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15" name="テキスト ボックス 14">
            <a:extLst>
              <a:ext uri="{FF2B5EF4-FFF2-40B4-BE49-F238E27FC236}">
                <a16:creationId xmlns:a16="http://schemas.microsoft.com/office/drawing/2014/main" id="{6B5B5963-43AD-3CCF-F2C8-94C27E80A884}"/>
              </a:ext>
            </a:extLst>
          </p:cNvPr>
          <p:cNvSpPr txBox="1"/>
          <p:nvPr/>
        </p:nvSpPr>
        <p:spPr>
          <a:xfrm>
            <a:off x="100492" y="104053"/>
            <a:ext cx="848164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C00000"/>
                </a:solidFill>
                <a:effectLst/>
                <a:uLnTx/>
                <a:uFillTx/>
                <a:latin typeface="HGS創英角ｺﾞｼｯｸUB" panose="020B0900000000000000" pitchFamily="50" charset="-128"/>
                <a:ea typeface="HGS創英角ｺﾞｼｯｸUB" panose="020B0900000000000000" pitchFamily="50" charset="-128"/>
                <a:cs typeface="+mn-cs"/>
              </a:rPr>
              <a:t>死亡例　</a:t>
            </a:r>
            <a:r>
              <a:rPr kumimoji="1" lang="ja-JP" altLang="en-US"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コンバインでは、このような事故が発生しています</a:t>
            </a:r>
            <a:endParaRPr kumimoji="1" lang="en-US" altLang="ja-JP"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16" name="角丸四角形 32">
            <a:extLst>
              <a:ext uri="{FF2B5EF4-FFF2-40B4-BE49-F238E27FC236}">
                <a16:creationId xmlns:a16="http://schemas.microsoft.com/office/drawing/2014/main" id="{65B81BCB-DCC8-9B3A-364D-71E93BAA9CF7}"/>
              </a:ext>
            </a:extLst>
          </p:cNvPr>
          <p:cNvSpPr/>
          <p:nvPr/>
        </p:nvSpPr>
        <p:spPr>
          <a:xfrm>
            <a:off x="7740817" y="1867517"/>
            <a:ext cx="760518" cy="309683"/>
          </a:xfrm>
          <a:prstGeom prst="roundRect">
            <a:avLst>
              <a:gd name="adj" fmla="val 50000"/>
            </a:avLst>
          </a:prstGeom>
          <a:ln w="28575">
            <a:solidFill>
              <a:srgbClr val="00B0F0"/>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b="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機械</a:t>
            </a:r>
          </a:p>
        </p:txBody>
      </p:sp>
      <p:sp>
        <p:nvSpPr>
          <p:cNvPr id="21" name="角丸四角形 32">
            <a:extLst>
              <a:ext uri="{FF2B5EF4-FFF2-40B4-BE49-F238E27FC236}">
                <a16:creationId xmlns:a16="http://schemas.microsoft.com/office/drawing/2014/main" id="{3D36F1B2-EBA8-3107-FCC5-87B2031B3B29}"/>
              </a:ext>
            </a:extLst>
          </p:cNvPr>
          <p:cNvSpPr/>
          <p:nvPr/>
        </p:nvSpPr>
        <p:spPr>
          <a:xfrm>
            <a:off x="4899577" y="4377988"/>
            <a:ext cx="1330513" cy="287767"/>
          </a:xfrm>
          <a:prstGeom prst="roundRect">
            <a:avLst>
              <a:gd name="adj" fmla="val 50000"/>
            </a:avLst>
          </a:prstGeom>
          <a:ln w="28575">
            <a:solidFill>
              <a:srgbClr val="8A0000"/>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b="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作業・管理</a:t>
            </a:r>
          </a:p>
        </p:txBody>
      </p:sp>
      <p:sp>
        <p:nvSpPr>
          <p:cNvPr id="25" name="角丸四角形 32">
            <a:extLst>
              <a:ext uri="{FF2B5EF4-FFF2-40B4-BE49-F238E27FC236}">
                <a16:creationId xmlns:a16="http://schemas.microsoft.com/office/drawing/2014/main" id="{906C6162-15EE-E6A9-D84A-289D319183BD}"/>
              </a:ext>
            </a:extLst>
          </p:cNvPr>
          <p:cNvSpPr/>
          <p:nvPr/>
        </p:nvSpPr>
        <p:spPr>
          <a:xfrm>
            <a:off x="366291" y="4153970"/>
            <a:ext cx="760518" cy="326441"/>
          </a:xfrm>
          <a:prstGeom prst="roundRect">
            <a:avLst>
              <a:gd name="adj" fmla="val 50000"/>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b="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環境</a:t>
            </a:r>
          </a:p>
        </p:txBody>
      </p:sp>
      <p:sp>
        <p:nvSpPr>
          <p:cNvPr id="26" name="角丸四角形 32">
            <a:extLst>
              <a:ext uri="{FF2B5EF4-FFF2-40B4-BE49-F238E27FC236}">
                <a16:creationId xmlns:a16="http://schemas.microsoft.com/office/drawing/2014/main" id="{850268DE-7E8C-AE0B-FCEA-C16EDBCF7836}"/>
              </a:ext>
            </a:extLst>
          </p:cNvPr>
          <p:cNvSpPr/>
          <p:nvPr/>
        </p:nvSpPr>
        <p:spPr>
          <a:xfrm>
            <a:off x="6209436" y="2342808"/>
            <a:ext cx="723200" cy="273613"/>
          </a:xfrm>
          <a:prstGeom prst="roundRect">
            <a:avLst>
              <a:gd name="adj" fmla="val 50000"/>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b="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環境</a:t>
            </a:r>
          </a:p>
        </p:txBody>
      </p:sp>
      <p:sp>
        <p:nvSpPr>
          <p:cNvPr id="27" name="角丸四角形 32">
            <a:extLst>
              <a:ext uri="{FF2B5EF4-FFF2-40B4-BE49-F238E27FC236}">
                <a16:creationId xmlns:a16="http://schemas.microsoft.com/office/drawing/2014/main" id="{04688AC6-D429-E621-1C6A-04A13B2B2DFD}"/>
              </a:ext>
            </a:extLst>
          </p:cNvPr>
          <p:cNvSpPr/>
          <p:nvPr/>
        </p:nvSpPr>
        <p:spPr>
          <a:xfrm>
            <a:off x="2437152" y="2900673"/>
            <a:ext cx="723200" cy="273613"/>
          </a:xfrm>
          <a:prstGeom prst="roundRect">
            <a:avLst>
              <a:gd name="adj" fmla="val 50000"/>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b="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環境</a:t>
            </a:r>
          </a:p>
        </p:txBody>
      </p:sp>
      <p:sp>
        <p:nvSpPr>
          <p:cNvPr id="7" name="角丸四角形 32">
            <a:extLst>
              <a:ext uri="{FF2B5EF4-FFF2-40B4-BE49-F238E27FC236}">
                <a16:creationId xmlns:a16="http://schemas.microsoft.com/office/drawing/2014/main" id="{A8629A3F-4CA1-984B-9B30-491D18D112A2}"/>
              </a:ext>
            </a:extLst>
          </p:cNvPr>
          <p:cNvSpPr/>
          <p:nvPr/>
        </p:nvSpPr>
        <p:spPr>
          <a:xfrm>
            <a:off x="1205063" y="4163146"/>
            <a:ext cx="760518" cy="309683"/>
          </a:xfrm>
          <a:prstGeom prst="roundRect">
            <a:avLst>
              <a:gd name="adj" fmla="val 50000"/>
            </a:avLst>
          </a:prstGeom>
          <a:ln w="28575">
            <a:solidFill>
              <a:srgbClr val="00B0F0"/>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b="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機械</a:t>
            </a:r>
          </a:p>
        </p:txBody>
      </p:sp>
    </p:spTree>
    <p:extLst>
      <p:ext uri="{BB962C8B-B14F-4D97-AF65-F5344CB8AC3E}">
        <p14:creationId xmlns:p14="http://schemas.microsoft.com/office/powerpoint/2010/main" val="249742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fade">
                                      <p:cBhvr>
                                        <p:cTn id="10" dur="500"/>
                                        <p:tgtEl>
                                          <p:spTgt spid="7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500"/>
                                        <p:tgtEl>
                                          <p:spTgt spid="7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7"/>
                                        </p:tgtEl>
                                        <p:attrNameLst>
                                          <p:attrName>style.visibility</p:attrName>
                                        </p:attrNameLst>
                                      </p:cBhvr>
                                      <p:to>
                                        <p:strVal val="visible"/>
                                      </p:to>
                                    </p:set>
                                    <p:animEffect transition="in" filter="fade">
                                      <p:cBhvr>
                                        <p:cTn id="18" dur="500"/>
                                        <p:tgtEl>
                                          <p:spTgt spid="7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9"/>
                                        </p:tgtEl>
                                        <p:attrNameLst>
                                          <p:attrName>style.visibility</p:attrName>
                                        </p:attrNameLst>
                                      </p:cBhvr>
                                      <p:to>
                                        <p:strVal val="visible"/>
                                      </p:to>
                                    </p:set>
                                    <p:animEffect transition="in" filter="fade">
                                      <p:cBhvr>
                                        <p:cTn id="23" dur="500"/>
                                        <p:tgtEl>
                                          <p:spTgt spid="7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8"/>
                                        </p:tgtEl>
                                        <p:attrNameLst>
                                          <p:attrName>style.visibility</p:attrName>
                                        </p:attrNameLst>
                                      </p:cBhvr>
                                      <p:to>
                                        <p:strVal val="visible"/>
                                      </p:to>
                                    </p:set>
                                    <p:animEffect transition="in" filter="fade">
                                      <p:cBhvr>
                                        <p:cTn id="26" dur="500"/>
                                        <p:tgtEl>
                                          <p:spTgt spid="78"/>
                                        </p:tgtEl>
                                      </p:cBhvr>
                                    </p:animEffect>
                                  </p:childTnLst>
                                </p:cTn>
                              </p:par>
                              <p:par>
                                <p:cTn id="27" presetID="10" presetClass="entr" presetSubtype="0" fill="hold"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500"/>
                                        <p:tgtEl>
                                          <p:spTgt spid="8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27"/>
                                        </p:tgtEl>
                                        <p:attrNameLst>
                                          <p:attrName>style.visibility</p:attrName>
                                        </p:attrNameLst>
                                      </p:cBhvr>
                                      <p:to>
                                        <p:strVal val="visible"/>
                                      </p:to>
                                    </p:set>
                                    <p:animEffect transition="in" filter="fade">
                                      <p:cBhvr>
                                        <p:cTn id="34" dur="500"/>
                                        <p:tgtEl>
                                          <p:spTgt spid="102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7"/>
                                        </p:tgtEl>
                                        <p:attrNameLst>
                                          <p:attrName>style.visibility</p:attrName>
                                        </p:attrNameLst>
                                      </p:cBhvr>
                                      <p:to>
                                        <p:strVal val="visible"/>
                                      </p:to>
                                    </p:set>
                                    <p:animEffect transition="in" filter="fade">
                                      <p:cBhvr>
                                        <p:cTn id="37" dur="500"/>
                                        <p:tgtEl>
                                          <p:spTgt spid="1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par>
                                <p:cTn id="43" presetID="10" presetClass="entr" presetSubtype="0" fill="hold"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fade">
                                      <p:cBhvr>
                                        <p:cTn id="54" dur="500"/>
                                        <p:tgtEl>
                                          <p:spTgt spid="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fade">
                                      <p:cBhvr>
                                        <p:cTn id="70" dur="500"/>
                                        <p:tgtEl>
                                          <p:spTgt spid="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fade">
                                      <p:cBhvr>
                                        <p:cTn id="73" dur="500"/>
                                        <p:tgtEl>
                                          <p:spTgt spid="7"/>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500"/>
                                        <p:tgtEl>
                                          <p:spTgt spid="12"/>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fade">
                                      <p:cBhvr>
                                        <p:cTn id="81" dur="500"/>
                                        <p:tgtEl>
                                          <p:spTgt spid="21"/>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fade">
                                      <p:cBhvr>
                                        <p:cTn id="8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6" grpId="0" animBg="1"/>
      <p:bldP spid="77" grpId="0" animBg="1"/>
      <p:bldP spid="78" grpId="0" animBg="1"/>
      <p:bldP spid="127" grpId="0" animBg="1"/>
      <p:bldP spid="5" grpId="0" animBg="1"/>
      <p:bldP spid="6" grpId="0" animBg="1"/>
      <p:bldP spid="8" grpId="0" animBg="1"/>
      <p:bldP spid="9" grpId="0" animBg="1"/>
      <p:bldP spid="12" grpId="0" animBg="1"/>
      <p:bldP spid="13" grpId="0"/>
      <p:bldP spid="16" grpId="0" animBg="1"/>
      <p:bldP spid="21" grpId="0" animBg="1"/>
      <p:bldP spid="25" grpId="0" animBg="1"/>
      <p:bldP spid="26" grpId="0" animBg="1"/>
      <p:bldP spid="27"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図 48">
            <a:extLst>
              <a:ext uri="{FF2B5EF4-FFF2-40B4-BE49-F238E27FC236}">
                <a16:creationId xmlns:a16="http://schemas.microsoft.com/office/drawing/2014/main" id="{31AE79D0-C346-444A-A742-956E24454F7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2099145" y="1898000"/>
            <a:ext cx="4350859" cy="3291734"/>
          </a:xfrm>
          <a:prstGeom prst="rect">
            <a:avLst/>
          </a:prstGeom>
          <a:noFill/>
          <a:ln>
            <a:noFill/>
          </a:ln>
        </p:spPr>
      </p:pic>
      <p:sp>
        <p:nvSpPr>
          <p:cNvPr id="27" name="調査例">
            <a:extLst>
              <a:ext uri="{FF2B5EF4-FFF2-40B4-BE49-F238E27FC236}">
                <a16:creationId xmlns:a16="http://schemas.microsoft.com/office/drawing/2014/main" id="{D96A2408-D578-408A-ABA8-CBFCF1BC22B1}"/>
              </a:ext>
            </a:extLst>
          </p:cNvPr>
          <p:cNvSpPr txBox="1"/>
          <p:nvPr/>
        </p:nvSpPr>
        <p:spPr>
          <a:xfrm>
            <a:off x="202758" y="682211"/>
            <a:ext cx="8738484" cy="1015663"/>
          </a:xfrm>
          <a:prstGeom prst="rect">
            <a:avLst/>
          </a:prstGeom>
          <a:noFill/>
        </p:spPr>
        <p:txBody>
          <a:bodyPr wrap="square" rIns="144000">
            <a:spAutoFit/>
          </a:bodyPr>
          <a:lstStyle/>
          <a:p>
            <a:pPr marL="180975" marR="0" lvl="0" indent="-180975"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事故の概要</a:t>
            </a:r>
            <a:r>
              <a:rPr kumimoji="0" lang="en-US" altLang="ja-JP" sz="20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背負式刈払機で水田畦畔を草刈作業中、ほ場進入口付近を刈っていたところ、脇にあった盛り土に刈刃があたり、キックバックを起こして左足に接触　⇒</a:t>
            </a:r>
            <a:r>
              <a:rPr kumimoji="0" lang="ja-JP" altLang="en-US" sz="20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小指関節粉砕骨折･切創</a:t>
            </a:r>
            <a:endParaRPr kumimoji="0" lang="en-US" altLang="ja-JP" sz="20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32" name="ポイント">
            <a:extLst>
              <a:ext uri="{FF2B5EF4-FFF2-40B4-BE49-F238E27FC236}">
                <a16:creationId xmlns:a16="http://schemas.microsoft.com/office/drawing/2014/main" id="{0BFF6EA2-B151-4FB5-988D-642BFE4046C6}"/>
              </a:ext>
            </a:extLst>
          </p:cNvPr>
          <p:cNvSpPr>
            <a:spLocks noChangeArrowheads="1"/>
          </p:cNvSpPr>
          <p:nvPr/>
        </p:nvSpPr>
        <p:spPr bwMode="auto">
          <a:xfrm>
            <a:off x="463061" y="5234229"/>
            <a:ext cx="8219764" cy="1117695"/>
          </a:xfrm>
          <a:prstGeom prst="wedgeRectCallout">
            <a:avLst>
              <a:gd name="adj1" fmla="val 6385"/>
              <a:gd name="adj2" fmla="val -33183"/>
            </a:avLst>
          </a:prstGeom>
          <a:noFill/>
          <a:ln w="28575">
            <a:noFill/>
            <a:headEnd/>
            <a:tailEnd/>
          </a:ln>
        </p:spPr>
        <p:style>
          <a:lnRef idx="2">
            <a:schemeClr val="accent6">
              <a:shade val="50000"/>
            </a:schemeClr>
          </a:lnRef>
          <a:fillRef idx="1">
            <a:schemeClr val="accent6"/>
          </a:fillRef>
          <a:effectRef idx="0">
            <a:schemeClr val="accent6"/>
          </a:effectRef>
          <a:fontRef idx="minor">
            <a:schemeClr val="lt1"/>
          </a:fontRef>
        </p:style>
        <p:txBody>
          <a:bodyPr lIns="74295" tIns="8890" rIns="74295" bIns="889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・現場に</a:t>
            </a:r>
            <a:r>
              <a:rPr kumimoji="0" lang="ja-JP" altLang="en-US" sz="2200" b="0"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適した機械</a:t>
            </a: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a:t>
            </a:r>
            <a:r>
              <a:rPr kumimoji="0" lang="ja-JP" altLang="en-US" sz="2200" b="0"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背負･肩掛、刃の種類等</a:t>
            </a: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）と</a:t>
            </a:r>
            <a:r>
              <a:rPr kumimoji="0" lang="ja-JP" altLang="en-US" sz="2200" b="0"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保護具</a:t>
            </a: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を使用する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・障害物を</a:t>
            </a:r>
            <a:r>
              <a:rPr kumimoji="0" lang="ja-JP" altLang="en-US" sz="2200" b="0"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事前確認</a:t>
            </a: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し、撤去できないものには</a:t>
            </a:r>
            <a:r>
              <a:rPr kumimoji="0" lang="ja-JP" altLang="en-US" sz="2200" b="0"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目印</a:t>
            </a: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をする</a:t>
            </a:r>
            <a:endParaRPr kumimoji="0" lang="en-US" altLang="ja-JP"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a:t>
            </a:r>
            <a:r>
              <a:rPr kumimoji="0" lang="ja-JP" altLang="en-US" sz="2200" b="0"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正しい作業方法の習得と徹底</a:t>
            </a: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a:t>
            </a:r>
            <a:r>
              <a:rPr kumimoji="0" lang="ja-JP" altLang="en-US" sz="2200" b="0"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刈刃左前方</a:t>
            </a:r>
            <a:r>
              <a:rPr kumimoji="0" lang="en-US" altLang="ja-JP" sz="2200" b="0"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1/3</a:t>
            </a:r>
            <a:r>
              <a:rPr kumimoji="0" lang="ja-JP" altLang="en-US" sz="2200" b="0"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で刈払</a:t>
            </a: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等）をする</a:t>
            </a:r>
            <a:endParaRPr kumimoji="0" lang="en-US" altLang="ja-JP"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p:txBody>
      </p:sp>
      <p:sp>
        <p:nvSpPr>
          <p:cNvPr id="54" name="吹き出し: 四角形 53">
            <a:extLst>
              <a:ext uri="{FF2B5EF4-FFF2-40B4-BE49-F238E27FC236}">
                <a16:creationId xmlns:a16="http://schemas.microsoft.com/office/drawing/2014/main" id="{F3FF890D-8A00-43FA-9B8F-1146D4272B46}"/>
              </a:ext>
            </a:extLst>
          </p:cNvPr>
          <p:cNvSpPr/>
          <p:nvPr/>
        </p:nvSpPr>
        <p:spPr>
          <a:xfrm>
            <a:off x="2146853" y="2085513"/>
            <a:ext cx="1355508" cy="531300"/>
          </a:xfrm>
          <a:prstGeom prst="wedgeRectCallout">
            <a:avLst>
              <a:gd name="adj1" fmla="val 44884"/>
              <a:gd name="adj2" fmla="val 92384"/>
            </a:avLst>
          </a:prstGeom>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フレキシブルシャフト</a:t>
            </a:r>
          </a:p>
        </p:txBody>
      </p:sp>
      <p:sp>
        <p:nvSpPr>
          <p:cNvPr id="55" name="吹き出し: 四角形 54">
            <a:extLst>
              <a:ext uri="{FF2B5EF4-FFF2-40B4-BE49-F238E27FC236}">
                <a16:creationId xmlns:a16="http://schemas.microsoft.com/office/drawing/2014/main" id="{53D23315-7614-4F81-AE6F-50A090731A6C}"/>
              </a:ext>
            </a:extLst>
          </p:cNvPr>
          <p:cNvSpPr/>
          <p:nvPr/>
        </p:nvSpPr>
        <p:spPr>
          <a:xfrm>
            <a:off x="2391065" y="3043010"/>
            <a:ext cx="1030830" cy="341907"/>
          </a:xfrm>
          <a:prstGeom prst="wedgeRectCallout">
            <a:avLst>
              <a:gd name="adj1" fmla="val 71881"/>
              <a:gd name="adj2" fmla="val -10090"/>
            </a:avLst>
          </a:prstGeom>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エンジン</a:t>
            </a:r>
          </a:p>
        </p:txBody>
      </p:sp>
      <p:sp>
        <p:nvSpPr>
          <p:cNvPr id="56" name="吹き出し: 四角形 55">
            <a:extLst>
              <a:ext uri="{FF2B5EF4-FFF2-40B4-BE49-F238E27FC236}">
                <a16:creationId xmlns:a16="http://schemas.microsoft.com/office/drawing/2014/main" id="{E13CDB9C-8A63-4886-96A6-7C09DCF5EF94}"/>
              </a:ext>
            </a:extLst>
          </p:cNvPr>
          <p:cNvSpPr/>
          <p:nvPr/>
        </p:nvSpPr>
        <p:spPr>
          <a:xfrm>
            <a:off x="5368457" y="3565780"/>
            <a:ext cx="722244" cy="341907"/>
          </a:xfrm>
          <a:prstGeom prst="wedgeRectCallout">
            <a:avLst>
              <a:gd name="adj1" fmla="val -103165"/>
              <a:gd name="adj2" fmla="val 59677"/>
            </a:avLst>
          </a:prstGeom>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主桿</a:t>
            </a:r>
          </a:p>
        </p:txBody>
      </p:sp>
      <p:sp>
        <p:nvSpPr>
          <p:cNvPr id="4" name="スライド番号プレースホルダー 3">
            <a:extLst>
              <a:ext uri="{FF2B5EF4-FFF2-40B4-BE49-F238E27FC236}">
                <a16:creationId xmlns:a16="http://schemas.microsoft.com/office/drawing/2014/main" id="{26F3B18A-09E2-49E7-B3BF-A4492F97880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DA0E17-1C9E-4849-95CE-BCC8B3B85E09}" type="slidenum">
              <a:rPr kumimoji="1"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cxnSp>
        <p:nvCxnSpPr>
          <p:cNvPr id="6" name="直線コネクタ 5">
            <a:extLst>
              <a:ext uri="{FF2B5EF4-FFF2-40B4-BE49-F238E27FC236}">
                <a16:creationId xmlns:a16="http://schemas.microsoft.com/office/drawing/2014/main" id="{E2953B36-778F-AD15-A0A1-D04DAA5184D5}"/>
              </a:ext>
            </a:extLst>
          </p:cNvPr>
          <p:cNvCxnSpPr/>
          <p:nvPr/>
        </p:nvCxnSpPr>
        <p:spPr>
          <a:xfrm>
            <a:off x="342101" y="621236"/>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815AC89B-593C-ED30-D20F-3CC02686EF7B}"/>
              </a:ext>
            </a:extLst>
          </p:cNvPr>
          <p:cNvSpPr txBox="1"/>
          <p:nvPr/>
        </p:nvSpPr>
        <p:spPr>
          <a:xfrm>
            <a:off x="918039" y="136163"/>
            <a:ext cx="748671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刈払機では、このような事故が発生しています</a:t>
            </a:r>
            <a:r>
              <a:rPr kumimoji="1" lang="en-US" altLang="ja-JP"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(1)</a:t>
            </a:r>
            <a:endParaRPr kumimoji="1" lang="ja-JP" altLang="en-US"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endParaRPr>
          </a:p>
        </p:txBody>
      </p:sp>
      <p:grpSp>
        <p:nvGrpSpPr>
          <p:cNvPr id="2" name="グループ化 1">
            <a:extLst>
              <a:ext uri="{FF2B5EF4-FFF2-40B4-BE49-F238E27FC236}">
                <a16:creationId xmlns:a16="http://schemas.microsoft.com/office/drawing/2014/main" id="{316A188C-90C0-D75B-F0F0-164D165BFD9E}"/>
              </a:ext>
            </a:extLst>
          </p:cNvPr>
          <p:cNvGrpSpPr/>
          <p:nvPr/>
        </p:nvGrpSpPr>
        <p:grpSpPr>
          <a:xfrm>
            <a:off x="4957337" y="1570523"/>
            <a:ext cx="3447413" cy="1029979"/>
            <a:chOff x="-692788" y="4574743"/>
            <a:chExt cx="3447413" cy="1029979"/>
          </a:xfrm>
        </p:grpSpPr>
        <p:sp>
          <p:nvSpPr>
            <p:cNvPr id="5" name="四角形吹き出し 26">
              <a:extLst>
                <a:ext uri="{FF2B5EF4-FFF2-40B4-BE49-F238E27FC236}">
                  <a16:creationId xmlns:a16="http://schemas.microsoft.com/office/drawing/2014/main" id="{B888B6B3-E050-AF57-C6F3-794BCD6F071F}"/>
                </a:ext>
              </a:extLst>
            </p:cNvPr>
            <p:cNvSpPr/>
            <p:nvPr/>
          </p:nvSpPr>
          <p:spPr bwMode="auto">
            <a:xfrm>
              <a:off x="-692788" y="4916466"/>
              <a:ext cx="3387252" cy="688256"/>
            </a:xfrm>
            <a:prstGeom prst="wedgeRectCallout">
              <a:avLst>
                <a:gd name="adj1" fmla="val -31282"/>
                <a:gd name="adj2" fmla="val 145013"/>
              </a:avLst>
            </a:prstGeom>
            <a:ln w="19050">
              <a:solidFill>
                <a:srgbClr val="FF0000"/>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square" lIns="36000" tIns="36000" rIns="36000" bIns="36000" numCol="1" rtlCol="0"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背負式で主桿の自由度が高くキックバックのリスク大</a:t>
              </a:r>
              <a:endParaRPr kumimoji="0" lang="en-US" altLang="ja-JP"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8" name="角丸四角形 32">
              <a:extLst>
                <a:ext uri="{FF2B5EF4-FFF2-40B4-BE49-F238E27FC236}">
                  <a16:creationId xmlns:a16="http://schemas.microsoft.com/office/drawing/2014/main" id="{9D4861CC-2A91-54C5-4487-08255C88FA31}"/>
                </a:ext>
              </a:extLst>
            </p:cNvPr>
            <p:cNvSpPr/>
            <p:nvPr/>
          </p:nvSpPr>
          <p:spPr>
            <a:xfrm>
              <a:off x="1926625" y="4574743"/>
              <a:ext cx="828000" cy="360000"/>
            </a:xfrm>
            <a:prstGeom prst="roundRect">
              <a:avLst>
                <a:gd name="adj" fmla="val 50000"/>
              </a:avLst>
            </a:prstGeom>
            <a:ln w="28575">
              <a:solidFill>
                <a:srgbClr val="00B0F0"/>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機械</a:t>
              </a:r>
            </a:p>
          </p:txBody>
        </p:sp>
      </p:grpSp>
      <p:grpSp>
        <p:nvGrpSpPr>
          <p:cNvPr id="9" name="グループ化 8">
            <a:extLst>
              <a:ext uri="{FF2B5EF4-FFF2-40B4-BE49-F238E27FC236}">
                <a16:creationId xmlns:a16="http://schemas.microsoft.com/office/drawing/2014/main" id="{30D9F819-D1DB-81C5-B296-D1178C0757B0}"/>
              </a:ext>
            </a:extLst>
          </p:cNvPr>
          <p:cNvGrpSpPr/>
          <p:nvPr/>
        </p:nvGrpSpPr>
        <p:grpSpPr>
          <a:xfrm>
            <a:off x="6344830" y="3199296"/>
            <a:ext cx="1645920" cy="732968"/>
            <a:chOff x="1507836" y="4865434"/>
            <a:chExt cx="1645920" cy="732968"/>
          </a:xfrm>
        </p:grpSpPr>
        <p:sp>
          <p:nvSpPr>
            <p:cNvPr id="10" name="四角形吹き出し 26">
              <a:extLst>
                <a:ext uri="{FF2B5EF4-FFF2-40B4-BE49-F238E27FC236}">
                  <a16:creationId xmlns:a16="http://schemas.microsoft.com/office/drawing/2014/main" id="{71067351-C3C4-672E-A3D5-0CFFDC309109}"/>
                </a:ext>
              </a:extLst>
            </p:cNvPr>
            <p:cNvSpPr/>
            <p:nvPr/>
          </p:nvSpPr>
          <p:spPr bwMode="auto">
            <a:xfrm>
              <a:off x="1507836" y="5217922"/>
              <a:ext cx="1645920" cy="380480"/>
            </a:xfrm>
            <a:prstGeom prst="wedgeRectCallout">
              <a:avLst>
                <a:gd name="adj1" fmla="val -48270"/>
                <a:gd name="adj2" fmla="val 83090"/>
              </a:avLst>
            </a:prstGeom>
            <a:ln w="19050">
              <a:solidFill>
                <a:srgbClr val="FF0000"/>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square" lIns="36000" tIns="36000" rIns="36000" bIns="36000" numCol="1" rtlCol="0"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盛り土を放置</a:t>
              </a:r>
            </a:p>
          </p:txBody>
        </p:sp>
        <p:sp>
          <p:nvSpPr>
            <p:cNvPr id="11" name="角丸四角形 32">
              <a:extLst>
                <a:ext uri="{FF2B5EF4-FFF2-40B4-BE49-F238E27FC236}">
                  <a16:creationId xmlns:a16="http://schemas.microsoft.com/office/drawing/2014/main" id="{9FC42D29-ED2F-8BF6-DF64-300A5054D0A0}"/>
                </a:ext>
              </a:extLst>
            </p:cNvPr>
            <p:cNvSpPr/>
            <p:nvPr/>
          </p:nvSpPr>
          <p:spPr>
            <a:xfrm>
              <a:off x="2317041" y="4865434"/>
              <a:ext cx="828000" cy="360000"/>
            </a:xfrm>
            <a:prstGeom prst="roundRect">
              <a:avLst>
                <a:gd name="adj" fmla="val 50000"/>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環境</a:t>
              </a:r>
            </a:p>
          </p:txBody>
        </p:sp>
      </p:grpSp>
      <p:grpSp>
        <p:nvGrpSpPr>
          <p:cNvPr id="12" name="グループ化 11">
            <a:extLst>
              <a:ext uri="{FF2B5EF4-FFF2-40B4-BE49-F238E27FC236}">
                <a16:creationId xmlns:a16="http://schemas.microsoft.com/office/drawing/2014/main" id="{8D5EF093-A3B6-5D44-84AA-852E294E31D0}"/>
              </a:ext>
            </a:extLst>
          </p:cNvPr>
          <p:cNvGrpSpPr/>
          <p:nvPr/>
        </p:nvGrpSpPr>
        <p:grpSpPr>
          <a:xfrm>
            <a:off x="342101" y="3408001"/>
            <a:ext cx="7228501" cy="1474968"/>
            <a:chOff x="302374" y="3772893"/>
            <a:chExt cx="7228501" cy="1474968"/>
          </a:xfrm>
        </p:grpSpPr>
        <p:grpSp>
          <p:nvGrpSpPr>
            <p:cNvPr id="13" name="グループ化 12">
              <a:extLst>
                <a:ext uri="{FF2B5EF4-FFF2-40B4-BE49-F238E27FC236}">
                  <a16:creationId xmlns:a16="http://schemas.microsoft.com/office/drawing/2014/main" id="{AFE84881-3572-AA98-1302-EC7EA231BE39}"/>
                </a:ext>
              </a:extLst>
            </p:cNvPr>
            <p:cNvGrpSpPr/>
            <p:nvPr/>
          </p:nvGrpSpPr>
          <p:grpSpPr>
            <a:xfrm>
              <a:off x="5852160" y="4500274"/>
              <a:ext cx="1678715" cy="747587"/>
              <a:chOff x="3322321" y="2253699"/>
              <a:chExt cx="1678715" cy="747587"/>
            </a:xfrm>
          </p:grpSpPr>
          <p:sp>
            <p:nvSpPr>
              <p:cNvPr id="21" name="四角形吹き出し 26">
                <a:extLst>
                  <a:ext uri="{FF2B5EF4-FFF2-40B4-BE49-F238E27FC236}">
                    <a16:creationId xmlns:a16="http://schemas.microsoft.com/office/drawing/2014/main" id="{E378BE4E-8718-CA2E-D248-A1792E575D53}"/>
                  </a:ext>
                </a:extLst>
              </p:cNvPr>
              <p:cNvSpPr/>
              <p:nvPr/>
            </p:nvSpPr>
            <p:spPr bwMode="auto">
              <a:xfrm>
                <a:off x="3322321" y="2589192"/>
                <a:ext cx="1678715" cy="412094"/>
              </a:xfrm>
              <a:prstGeom prst="wedgeRectCallout">
                <a:avLst>
                  <a:gd name="adj1" fmla="val -63478"/>
                  <a:gd name="adj2" fmla="val 40752"/>
                </a:avLst>
              </a:prstGeom>
              <a:ln w="19050">
                <a:solidFill>
                  <a:srgbClr val="FF0000"/>
                </a:solidFill>
                <a:headEnd type="none" w="sm" len="sm"/>
                <a:tailEnd type="none" w="sm" len="sm"/>
              </a:ln>
            </p:spPr>
            <p:style>
              <a:lnRef idx="2">
                <a:schemeClr val="accent4"/>
              </a:lnRef>
              <a:fillRef idx="1">
                <a:schemeClr val="lt1"/>
              </a:fillRef>
              <a:effectRef idx="0">
                <a:schemeClr val="accent4"/>
              </a:effectRef>
              <a:fontRef idx="minor">
                <a:schemeClr val="dk1"/>
              </a:fontRef>
            </p:style>
            <p:txBody>
              <a:bodyPr vert="horz" wrap="square" lIns="36000" tIns="36000" rIns="36000" bIns="36000" numCol="1" rtlCol="0" anchor="ctr" anchorCtr="0" compatLnSpc="1">
                <a:prstTxWarp prst="textNoShape">
                  <a:avLst/>
                </a:prstTxWarp>
              </a:bodyPr>
              <a:lstStyle/>
              <a:p>
                <a:pPr marL="0" marR="0" lvl="0" indent="0" algn="l" defTabSz="457200" rtl="0" eaLnBrk="0" fontAlgn="base" latinLnBrk="0" hangingPunct="0">
                  <a:lnSpc>
                    <a:spcPts val="2400"/>
                  </a:lnSpc>
                  <a:spcBef>
                    <a:spcPct val="0"/>
                  </a:spcBef>
                  <a:spcAft>
                    <a:spcPct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anose="020B0604020202020204" pitchFamily="34" charset="0"/>
                  </a:rPr>
                  <a:t>危険な往復刈</a:t>
                </a:r>
              </a:p>
            </p:txBody>
          </p:sp>
          <p:sp>
            <p:nvSpPr>
              <p:cNvPr id="22" name="角丸四角形 32">
                <a:extLst>
                  <a:ext uri="{FF2B5EF4-FFF2-40B4-BE49-F238E27FC236}">
                    <a16:creationId xmlns:a16="http://schemas.microsoft.com/office/drawing/2014/main" id="{7C7B483A-4930-C06D-C4BB-1A4ADDAD22F6}"/>
                  </a:ext>
                </a:extLst>
              </p:cNvPr>
              <p:cNvSpPr/>
              <p:nvPr/>
            </p:nvSpPr>
            <p:spPr>
              <a:xfrm>
                <a:off x="3466438" y="2253699"/>
                <a:ext cx="1534598" cy="360000"/>
              </a:xfrm>
              <a:prstGeom prst="roundRect">
                <a:avLst>
                  <a:gd name="adj" fmla="val 50000"/>
                </a:avLst>
              </a:prstGeom>
              <a:ln w="28575">
                <a:solidFill>
                  <a:srgbClr val="8A0000"/>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作業・管理</a:t>
                </a:r>
              </a:p>
            </p:txBody>
          </p:sp>
        </p:grpSp>
        <p:grpSp>
          <p:nvGrpSpPr>
            <p:cNvPr id="15" name="グループ化 14">
              <a:extLst>
                <a:ext uri="{FF2B5EF4-FFF2-40B4-BE49-F238E27FC236}">
                  <a16:creationId xmlns:a16="http://schemas.microsoft.com/office/drawing/2014/main" id="{F26C577A-A99D-2D3C-D186-94B0DB25C17F}"/>
                </a:ext>
              </a:extLst>
            </p:cNvPr>
            <p:cNvGrpSpPr/>
            <p:nvPr/>
          </p:nvGrpSpPr>
          <p:grpSpPr>
            <a:xfrm>
              <a:off x="302374" y="3772893"/>
              <a:ext cx="2345529" cy="746591"/>
              <a:chOff x="6273804" y="4106848"/>
              <a:chExt cx="2345529" cy="746591"/>
            </a:xfrm>
          </p:grpSpPr>
          <p:sp>
            <p:nvSpPr>
              <p:cNvPr id="16" name="四角形吹き出し 26">
                <a:extLst>
                  <a:ext uri="{FF2B5EF4-FFF2-40B4-BE49-F238E27FC236}">
                    <a16:creationId xmlns:a16="http://schemas.microsoft.com/office/drawing/2014/main" id="{7C4A8B60-D62C-3641-95B4-52568A26CACA}"/>
                  </a:ext>
                </a:extLst>
              </p:cNvPr>
              <p:cNvSpPr/>
              <p:nvPr/>
            </p:nvSpPr>
            <p:spPr bwMode="auto">
              <a:xfrm>
                <a:off x="6273804" y="4472959"/>
                <a:ext cx="2144699" cy="380480"/>
              </a:xfrm>
              <a:prstGeom prst="wedgeRectCallout">
                <a:avLst>
                  <a:gd name="adj1" fmla="val 112554"/>
                  <a:gd name="adj2" fmla="val -67148"/>
                </a:avLst>
              </a:prstGeom>
              <a:ln w="19050">
                <a:solidFill>
                  <a:srgbClr val="FF0000"/>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square" lIns="36000" tIns="36000" rIns="36000" bIns="36000" numCol="1" rtlCol="0"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強風と寒さで疲労</a:t>
                </a:r>
              </a:p>
            </p:txBody>
          </p:sp>
          <p:sp>
            <p:nvSpPr>
              <p:cNvPr id="18" name="角丸四角形 32">
                <a:extLst>
                  <a:ext uri="{FF2B5EF4-FFF2-40B4-BE49-F238E27FC236}">
                    <a16:creationId xmlns:a16="http://schemas.microsoft.com/office/drawing/2014/main" id="{D863D5AA-1D9F-7847-AF54-485DBB4BA12E}"/>
                  </a:ext>
                </a:extLst>
              </p:cNvPr>
              <p:cNvSpPr/>
              <p:nvPr/>
            </p:nvSpPr>
            <p:spPr>
              <a:xfrm>
                <a:off x="7166864" y="4106848"/>
                <a:ext cx="1452469" cy="360000"/>
              </a:xfrm>
              <a:prstGeom prst="roundRect">
                <a:avLst>
                  <a:gd name="adj" fmla="val 50000"/>
                </a:avLst>
              </a:prstGeom>
              <a:ln w="28575">
                <a:solidFill>
                  <a:srgbClr val="8A0000"/>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作業・管理</a:t>
                </a:r>
              </a:p>
            </p:txBody>
          </p:sp>
        </p:grpSp>
      </p:grpSp>
      <p:grpSp>
        <p:nvGrpSpPr>
          <p:cNvPr id="23" name="グループ化 22">
            <a:extLst>
              <a:ext uri="{FF2B5EF4-FFF2-40B4-BE49-F238E27FC236}">
                <a16:creationId xmlns:a16="http://schemas.microsoft.com/office/drawing/2014/main" id="{04835F1D-4CF9-4E07-F119-9857D28F780A}"/>
              </a:ext>
            </a:extLst>
          </p:cNvPr>
          <p:cNvGrpSpPr/>
          <p:nvPr/>
        </p:nvGrpSpPr>
        <p:grpSpPr>
          <a:xfrm>
            <a:off x="1718400" y="4301540"/>
            <a:ext cx="1783961" cy="738382"/>
            <a:chOff x="3217075" y="2262904"/>
            <a:chExt cx="1783961" cy="738382"/>
          </a:xfrm>
        </p:grpSpPr>
        <p:sp>
          <p:nvSpPr>
            <p:cNvPr id="24" name="四角形吹き出し 26">
              <a:extLst>
                <a:ext uri="{FF2B5EF4-FFF2-40B4-BE49-F238E27FC236}">
                  <a16:creationId xmlns:a16="http://schemas.microsoft.com/office/drawing/2014/main" id="{A86A812B-CE8D-3B8D-62E7-066AA53CF744}"/>
                </a:ext>
              </a:extLst>
            </p:cNvPr>
            <p:cNvSpPr/>
            <p:nvPr/>
          </p:nvSpPr>
          <p:spPr bwMode="auto">
            <a:xfrm>
              <a:off x="3322321" y="2589192"/>
              <a:ext cx="1678715" cy="412094"/>
            </a:xfrm>
            <a:prstGeom prst="wedgeRectCallout">
              <a:avLst>
                <a:gd name="adj1" fmla="val 87143"/>
                <a:gd name="adj2" fmla="val 7951"/>
              </a:avLst>
            </a:prstGeom>
            <a:ln w="19050">
              <a:solidFill>
                <a:srgbClr val="FF0000"/>
              </a:solidFill>
              <a:headEnd type="none" w="sm" len="sm"/>
              <a:tailEnd type="none" w="sm" len="sm"/>
            </a:ln>
          </p:spPr>
          <p:style>
            <a:lnRef idx="2">
              <a:schemeClr val="accent4"/>
            </a:lnRef>
            <a:fillRef idx="1">
              <a:schemeClr val="lt1"/>
            </a:fillRef>
            <a:effectRef idx="0">
              <a:schemeClr val="accent4"/>
            </a:effectRef>
            <a:fontRef idx="minor">
              <a:schemeClr val="dk1"/>
            </a:fontRef>
          </p:style>
          <p:txBody>
            <a:bodyPr vert="horz" wrap="square" lIns="36000" tIns="36000" rIns="36000" bIns="36000" numCol="1" rtlCol="0" anchor="ctr" anchorCtr="0" compatLnSpc="1">
              <a:prstTxWarp prst="textNoShape">
                <a:avLst/>
              </a:prstTxWarp>
            </a:bodyPr>
            <a:lstStyle/>
            <a:p>
              <a:pPr marL="0" marR="0" lvl="0" indent="0" algn="l" defTabSz="457200" rtl="0" eaLnBrk="0" fontAlgn="base" latinLnBrk="0" hangingPunct="0">
                <a:lnSpc>
                  <a:spcPts val="2400"/>
                </a:lnSpc>
                <a:spcBef>
                  <a:spcPct val="0"/>
                </a:spcBef>
                <a:spcAft>
                  <a:spcPct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anose="020B0604020202020204" pitchFamily="34" charset="0"/>
                </a:rPr>
                <a:t>安全靴不使用</a:t>
              </a:r>
            </a:p>
          </p:txBody>
        </p:sp>
        <p:sp>
          <p:nvSpPr>
            <p:cNvPr id="25" name="角丸四角形 32">
              <a:extLst>
                <a:ext uri="{FF2B5EF4-FFF2-40B4-BE49-F238E27FC236}">
                  <a16:creationId xmlns:a16="http://schemas.microsoft.com/office/drawing/2014/main" id="{5F1F7504-57F1-5080-304D-E995302912C2}"/>
                </a:ext>
              </a:extLst>
            </p:cNvPr>
            <p:cNvSpPr/>
            <p:nvPr/>
          </p:nvSpPr>
          <p:spPr>
            <a:xfrm>
              <a:off x="3217075" y="2262904"/>
              <a:ext cx="1533713" cy="360000"/>
            </a:xfrm>
            <a:prstGeom prst="roundRect">
              <a:avLst>
                <a:gd name="adj" fmla="val 50000"/>
              </a:avLst>
            </a:prstGeom>
            <a:ln w="28575">
              <a:solidFill>
                <a:srgbClr val="8A0000"/>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作業・管理</a:t>
              </a:r>
            </a:p>
          </p:txBody>
        </p:sp>
      </p:grpSp>
      <p:sp>
        <p:nvSpPr>
          <p:cNvPr id="26" name="角丸四角形 32">
            <a:extLst>
              <a:ext uri="{FF2B5EF4-FFF2-40B4-BE49-F238E27FC236}">
                <a16:creationId xmlns:a16="http://schemas.microsoft.com/office/drawing/2014/main" id="{E1D2F2A3-B7BF-8A67-978D-003C6C0E9D12}"/>
              </a:ext>
            </a:extLst>
          </p:cNvPr>
          <p:cNvSpPr/>
          <p:nvPr/>
        </p:nvSpPr>
        <p:spPr>
          <a:xfrm>
            <a:off x="408666" y="3385753"/>
            <a:ext cx="828000" cy="360000"/>
          </a:xfrm>
          <a:prstGeom prst="roundRect">
            <a:avLst>
              <a:gd name="adj" fmla="val 50000"/>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環境</a:t>
            </a:r>
          </a:p>
        </p:txBody>
      </p:sp>
    </p:spTree>
    <p:extLst>
      <p:ext uri="{BB962C8B-B14F-4D97-AF65-F5344CB8AC3E}">
        <p14:creationId xmlns:p14="http://schemas.microsoft.com/office/powerpoint/2010/main" val="365884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9C038B8E-8B46-3CF5-DB20-6ABFD43049C1}"/>
              </a:ext>
            </a:extLst>
          </p:cNvPr>
          <p:cNvGrpSpPr/>
          <p:nvPr/>
        </p:nvGrpSpPr>
        <p:grpSpPr>
          <a:xfrm>
            <a:off x="1060119" y="1991663"/>
            <a:ext cx="4231719" cy="3054062"/>
            <a:chOff x="4716016" y="980728"/>
            <a:chExt cx="4133304" cy="3096344"/>
          </a:xfrm>
        </p:grpSpPr>
        <p:pic>
          <p:nvPicPr>
            <p:cNvPr id="14" name="Picture 4" descr="右手前の縁石から落ちた刈刃が足に移動してきた (NXPowerLite)">
              <a:extLst>
                <a:ext uri="{FF2B5EF4-FFF2-40B4-BE49-F238E27FC236}">
                  <a16:creationId xmlns:a16="http://schemas.microsoft.com/office/drawing/2014/main" id="{C19D2500-1704-A980-0743-E147D1FC720B}"/>
                </a:ext>
              </a:extLst>
            </p:cNvPr>
            <p:cNvPicPr>
              <a:picLocks noChangeAspect="1" noChangeArrowheads="1"/>
            </p:cNvPicPr>
            <p:nvPr/>
          </p:nvPicPr>
          <p:blipFill>
            <a:blip r:embed="rId3" cstate="print"/>
            <a:srcRect/>
            <a:stretch>
              <a:fillRect/>
            </a:stretch>
          </p:blipFill>
          <p:spPr bwMode="auto">
            <a:xfrm>
              <a:off x="4716016" y="980728"/>
              <a:ext cx="4133304" cy="3096344"/>
            </a:xfrm>
            <a:prstGeom prst="rect">
              <a:avLst/>
            </a:prstGeom>
            <a:noFill/>
            <a:ln w="9525">
              <a:noFill/>
              <a:miter lim="800000"/>
              <a:headEnd/>
              <a:tailEnd/>
            </a:ln>
          </p:spPr>
        </p:pic>
        <p:sp>
          <p:nvSpPr>
            <p:cNvPr id="17" name="環状矢印 15">
              <a:extLst>
                <a:ext uri="{FF2B5EF4-FFF2-40B4-BE49-F238E27FC236}">
                  <a16:creationId xmlns:a16="http://schemas.microsoft.com/office/drawing/2014/main" id="{8DDA3500-2652-8BD7-13B2-4BE35559F237}"/>
                </a:ext>
              </a:extLst>
            </p:cNvPr>
            <p:cNvSpPr/>
            <p:nvPr/>
          </p:nvSpPr>
          <p:spPr bwMode="auto">
            <a:xfrm rot="1441957" flipH="1">
              <a:off x="6608691" y="1309841"/>
              <a:ext cx="1500346" cy="1480739"/>
            </a:xfrm>
            <a:prstGeom prst="circularArrow">
              <a:avLst>
                <a:gd name="adj1" fmla="val 8771"/>
                <a:gd name="adj2" fmla="val 1205926"/>
                <a:gd name="adj3" fmla="val 20466259"/>
                <a:gd name="adj4" fmla="val 15643789"/>
                <a:gd name="adj5" fmla="val 13829"/>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endParaRPr>
            </a:p>
          </p:txBody>
        </p:sp>
      </p:grpSp>
      <p:sp>
        <p:nvSpPr>
          <p:cNvPr id="27" name="調査例">
            <a:extLst>
              <a:ext uri="{FF2B5EF4-FFF2-40B4-BE49-F238E27FC236}">
                <a16:creationId xmlns:a16="http://schemas.microsoft.com/office/drawing/2014/main" id="{D96A2408-D578-408A-ABA8-CBFCF1BC22B1}"/>
              </a:ext>
            </a:extLst>
          </p:cNvPr>
          <p:cNvSpPr txBox="1"/>
          <p:nvPr/>
        </p:nvSpPr>
        <p:spPr>
          <a:xfrm>
            <a:off x="150223" y="667346"/>
            <a:ext cx="8738484" cy="1323439"/>
          </a:xfrm>
          <a:prstGeom prst="rect">
            <a:avLst/>
          </a:prstGeom>
          <a:noFill/>
        </p:spPr>
        <p:txBody>
          <a:bodyPr wrap="square" rIns="144000">
            <a:spAutoFit/>
          </a:bodyPr>
          <a:lstStyle/>
          <a:p>
            <a:pPr marL="180975" marR="0" lvl="0" indent="-180975"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事故の概要</a:t>
            </a:r>
            <a:r>
              <a:rPr kumimoji="0" lang="en-US" altLang="ja-JP" sz="20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道路に面した畦畔の草刈り作業中、空き缶などを拾うため、作業を中断し、エンジンを切らずに道路の縁石に刈払機を置いたところ、エンジンの振動で刈払機が縁石から落ち、回転する刈刃が歩道上を走り、左脚足首に</a:t>
            </a: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接触　⇒</a:t>
            </a:r>
            <a:r>
              <a:rPr kumimoji="0" lang="ja-JP" altLang="en-US" sz="20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左足首付近の切創、通院２週間、松葉杖１０日間</a:t>
            </a:r>
            <a:endParaRPr kumimoji="0" lang="en-US" altLang="ja-JP" sz="20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32" name="ポイント">
            <a:extLst>
              <a:ext uri="{FF2B5EF4-FFF2-40B4-BE49-F238E27FC236}">
                <a16:creationId xmlns:a16="http://schemas.microsoft.com/office/drawing/2014/main" id="{0BFF6EA2-B151-4FB5-988D-642BFE4046C6}"/>
              </a:ext>
            </a:extLst>
          </p:cNvPr>
          <p:cNvSpPr>
            <a:spLocks noChangeArrowheads="1"/>
          </p:cNvSpPr>
          <p:nvPr/>
        </p:nvSpPr>
        <p:spPr bwMode="auto">
          <a:xfrm>
            <a:off x="443923" y="5083746"/>
            <a:ext cx="8256154" cy="1682387"/>
          </a:xfrm>
          <a:prstGeom prst="wedgeRectCallout">
            <a:avLst>
              <a:gd name="adj1" fmla="val 6385"/>
              <a:gd name="adj2" fmla="val -33183"/>
            </a:avLst>
          </a:prstGeom>
          <a:noFill/>
          <a:ln w="28575">
            <a:noFill/>
            <a:headEnd/>
            <a:tailEnd/>
          </a:ln>
        </p:spPr>
        <p:style>
          <a:lnRef idx="2">
            <a:schemeClr val="accent6">
              <a:shade val="50000"/>
            </a:schemeClr>
          </a:lnRef>
          <a:fillRef idx="1">
            <a:schemeClr val="accent6"/>
          </a:fillRef>
          <a:effectRef idx="0">
            <a:schemeClr val="accent6"/>
          </a:effectRef>
          <a:fontRef idx="minor">
            <a:schemeClr val="lt1"/>
          </a:fontRef>
        </p:style>
        <p:txBody>
          <a:bodyPr lIns="74295" tIns="8890" rIns="74295" bIns="889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a:t>
            </a:r>
            <a:r>
              <a:rPr kumimoji="0" lang="ja-JP" altLang="en-US" sz="2200" b="0"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正しい作業方法の習得と徹底</a:t>
            </a: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a:t>
            </a:r>
            <a:r>
              <a:rPr kumimoji="0" lang="ja-JP" altLang="en-US" sz="2200" b="0"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機械を体から離すときはエンジンストップ</a:t>
            </a: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）をする</a:t>
            </a:r>
            <a:endParaRPr kumimoji="0" lang="en-US" altLang="ja-JP"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・安全性の高い機械（トリガー式スロットル）を使用し、機械を正常に（</a:t>
            </a:r>
            <a:r>
              <a:rPr kumimoji="0" lang="ja-JP" altLang="en-US" sz="2200" b="0"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飛散物防護カバー</a:t>
            </a: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）、保護具（</a:t>
            </a:r>
            <a:r>
              <a:rPr kumimoji="0" lang="ja-JP" altLang="en-US" sz="2200" b="0"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安全靴</a:t>
            </a: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）を使用する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・障害物を</a:t>
            </a:r>
            <a:r>
              <a:rPr kumimoji="0" lang="ja-JP" altLang="en-US" sz="2200" b="0"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事前確認</a:t>
            </a: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し、ゴミを撤去しておく</a:t>
            </a:r>
            <a:endParaRPr kumimoji="0" lang="en-US" altLang="ja-JP"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p:txBody>
      </p:sp>
      <p:sp>
        <p:nvSpPr>
          <p:cNvPr id="4" name="スライド番号プレースホルダー 3">
            <a:extLst>
              <a:ext uri="{FF2B5EF4-FFF2-40B4-BE49-F238E27FC236}">
                <a16:creationId xmlns:a16="http://schemas.microsoft.com/office/drawing/2014/main" id="{26F3B18A-09E2-49E7-B3BF-A4492F97880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DA0E17-1C9E-4849-95CE-BCC8B3B85E09}" type="slidenum">
              <a:rPr kumimoji="1"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cxnSp>
        <p:nvCxnSpPr>
          <p:cNvPr id="6" name="直線コネクタ 5">
            <a:extLst>
              <a:ext uri="{FF2B5EF4-FFF2-40B4-BE49-F238E27FC236}">
                <a16:creationId xmlns:a16="http://schemas.microsoft.com/office/drawing/2014/main" id="{E2953B36-778F-AD15-A0A1-D04DAA5184D5}"/>
              </a:ext>
            </a:extLst>
          </p:cNvPr>
          <p:cNvCxnSpPr/>
          <p:nvPr/>
        </p:nvCxnSpPr>
        <p:spPr>
          <a:xfrm>
            <a:off x="342101" y="621236"/>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815AC89B-593C-ED30-D20F-3CC02686EF7B}"/>
              </a:ext>
            </a:extLst>
          </p:cNvPr>
          <p:cNvSpPr txBox="1"/>
          <p:nvPr/>
        </p:nvSpPr>
        <p:spPr>
          <a:xfrm>
            <a:off x="918039" y="136163"/>
            <a:ext cx="748671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刈払機では、このような事故が発生しています</a:t>
            </a:r>
            <a:r>
              <a:rPr kumimoji="1" lang="en-US" altLang="ja-JP"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(2)</a:t>
            </a:r>
            <a:endParaRPr kumimoji="1" lang="ja-JP" altLang="en-US"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endParaRPr>
          </a:p>
        </p:txBody>
      </p:sp>
      <p:grpSp>
        <p:nvGrpSpPr>
          <p:cNvPr id="2" name="グループ化 1">
            <a:extLst>
              <a:ext uri="{FF2B5EF4-FFF2-40B4-BE49-F238E27FC236}">
                <a16:creationId xmlns:a16="http://schemas.microsoft.com/office/drawing/2014/main" id="{316A188C-90C0-D75B-F0F0-164D165BFD9E}"/>
              </a:ext>
            </a:extLst>
          </p:cNvPr>
          <p:cNvGrpSpPr/>
          <p:nvPr/>
        </p:nvGrpSpPr>
        <p:grpSpPr>
          <a:xfrm>
            <a:off x="3803663" y="2501537"/>
            <a:ext cx="3149796" cy="1086277"/>
            <a:chOff x="-692788" y="4518445"/>
            <a:chExt cx="3149796" cy="1086277"/>
          </a:xfrm>
        </p:grpSpPr>
        <p:sp>
          <p:nvSpPr>
            <p:cNvPr id="5" name="四角形吹き出し 26">
              <a:extLst>
                <a:ext uri="{FF2B5EF4-FFF2-40B4-BE49-F238E27FC236}">
                  <a16:creationId xmlns:a16="http://schemas.microsoft.com/office/drawing/2014/main" id="{B888B6B3-E050-AF57-C6F3-794BCD6F071F}"/>
                </a:ext>
              </a:extLst>
            </p:cNvPr>
            <p:cNvSpPr/>
            <p:nvPr/>
          </p:nvSpPr>
          <p:spPr bwMode="auto">
            <a:xfrm>
              <a:off x="-692788" y="4916466"/>
              <a:ext cx="3149796" cy="688256"/>
            </a:xfrm>
            <a:prstGeom prst="wedgeRectCallout">
              <a:avLst>
                <a:gd name="adj1" fmla="val -71130"/>
                <a:gd name="adj2" fmla="val -28892"/>
              </a:avLst>
            </a:prstGeom>
            <a:ln w="19050">
              <a:solidFill>
                <a:srgbClr val="FF0000"/>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square" lIns="36000" tIns="36000" rIns="36000" bIns="36000" numCol="1" rtlCol="0"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・飛散物防護カバー取り外し</a:t>
              </a:r>
              <a:endParaRPr kumimoji="0" lang="en-US" altLang="ja-JP"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・固定式スロットル</a:t>
              </a:r>
              <a:endParaRPr kumimoji="0" lang="en-US" altLang="ja-JP"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8" name="角丸四角形 32">
              <a:extLst>
                <a:ext uri="{FF2B5EF4-FFF2-40B4-BE49-F238E27FC236}">
                  <a16:creationId xmlns:a16="http://schemas.microsoft.com/office/drawing/2014/main" id="{9D4861CC-2A91-54C5-4487-08255C88FA31}"/>
                </a:ext>
              </a:extLst>
            </p:cNvPr>
            <p:cNvSpPr/>
            <p:nvPr/>
          </p:nvSpPr>
          <p:spPr>
            <a:xfrm>
              <a:off x="1319669" y="4518445"/>
              <a:ext cx="828000" cy="360000"/>
            </a:xfrm>
            <a:prstGeom prst="roundRect">
              <a:avLst>
                <a:gd name="adj" fmla="val 50000"/>
              </a:avLst>
            </a:prstGeom>
            <a:ln w="28575">
              <a:solidFill>
                <a:srgbClr val="00B0F0"/>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機械</a:t>
              </a:r>
            </a:p>
          </p:txBody>
        </p:sp>
      </p:grpSp>
      <p:grpSp>
        <p:nvGrpSpPr>
          <p:cNvPr id="9" name="グループ化 8">
            <a:extLst>
              <a:ext uri="{FF2B5EF4-FFF2-40B4-BE49-F238E27FC236}">
                <a16:creationId xmlns:a16="http://schemas.microsoft.com/office/drawing/2014/main" id="{30D9F819-D1DB-81C5-B296-D1178C0757B0}"/>
              </a:ext>
            </a:extLst>
          </p:cNvPr>
          <p:cNvGrpSpPr/>
          <p:nvPr/>
        </p:nvGrpSpPr>
        <p:grpSpPr>
          <a:xfrm>
            <a:off x="90039" y="3862254"/>
            <a:ext cx="2468226" cy="1073930"/>
            <a:chOff x="1339895" y="4968515"/>
            <a:chExt cx="2468226" cy="1073930"/>
          </a:xfrm>
        </p:grpSpPr>
        <p:sp>
          <p:nvSpPr>
            <p:cNvPr id="10" name="四角形吹き出し 26">
              <a:extLst>
                <a:ext uri="{FF2B5EF4-FFF2-40B4-BE49-F238E27FC236}">
                  <a16:creationId xmlns:a16="http://schemas.microsoft.com/office/drawing/2014/main" id="{71067351-C3C4-672E-A3D5-0CFFDC309109}"/>
                </a:ext>
              </a:extLst>
            </p:cNvPr>
            <p:cNvSpPr/>
            <p:nvPr/>
          </p:nvSpPr>
          <p:spPr bwMode="auto">
            <a:xfrm>
              <a:off x="1400079" y="5354189"/>
              <a:ext cx="2408042" cy="688256"/>
            </a:xfrm>
            <a:prstGeom prst="wedgeRectCallout">
              <a:avLst>
                <a:gd name="adj1" fmla="val 29691"/>
                <a:gd name="adj2" fmla="val -77443"/>
              </a:avLst>
            </a:prstGeom>
            <a:ln w="19050">
              <a:solidFill>
                <a:srgbClr val="FF0000"/>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square" lIns="36000" tIns="36000" rIns="36000" bIns="36000" numCol="1" rtlCol="0"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ゴミを事前に処理していない</a:t>
              </a:r>
            </a:p>
          </p:txBody>
        </p:sp>
        <p:sp>
          <p:nvSpPr>
            <p:cNvPr id="11" name="角丸四角形 32">
              <a:extLst>
                <a:ext uri="{FF2B5EF4-FFF2-40B4-BE49-F238E27FC236}">
                  <a16:creationId xmlns:a16="http://schemas.microsoft.com/office/drawing/2014/main" id="{9FC42D29-ED2F-8BF6-DF64-300A5054D0A0}"/>
                </a:ext>
              </a:extLst>
            </p:cNvPr>
            <p:cNvSpPr/>
            <p:nvPr/>
          </p:nvSpPr>
          <p:spPr>
            <a:xfrm>
              <a:off x="1339895" y="4968515"/>
              <a:ext cx="828000" cy="360000"/>
            </a:xfrm>
            <a:prstGeom prst="roundRect">
              <a:avLst>
                <a:gd name="adj" fmla="val 50000"/>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環境</a:t>
              </a:r>
            </a:p>
          </p:txBody>
        </p:sp>
      </p:grpSp>
      <p:grpSp>
        <p:nvGrpSpPr>
          <p:cNvPr id="13" name="グループ化 12">
            <a:extLst>
              <a:ext uri="{FF2B5EF4-FFF2-40B4-BE49-F238E27FC236}">
                <a16:creationId xmlns:a16="http://schemas.microsoft.com/office/drawing/2014/main" id="{AFE84881-3572-AA98-1302-EC7EA231BE39}"/>
              </a:ext>
            </a:extLst>
          </p:cNvPr>
          <p:cNvGrpSpPr/>
          <p:nvPr/>
        </p:nvGrpSpPr>
        <p:grpSpPr>
          <a:xfrm>
            <a:off x="5224713" y="3983025"/>
            <a:ext cx="3472116" cy="826225"/>
            <a:chOff x="3322322" y="2294241"/>
            <a:chExt cx="3472116" cy="729111"/>
          </a:xfrm>
        </p:grpSpPr>
        <p:sp>
          <p:nvSpPr>
            <p:cNvPr id="21" name="四角形吹き出し 26">
              <a:extLst>
                <a:ext uri="{FF2B5EF4-FFF2-40B4-BE49-F238E27FC236}">
                  <a16:creationId xmlns:a16="http://schemas.microsoft.com/office/drawing/2014/main" id="{E378BE4E-8718-CA2E-D248-A1792E575D53}"/>
                </a:ext>
              </a:extLst>
            </p:cNvPr>
            <p:cNvSpPr/>
            <p:nvPr/>
          </p:nvSpPr>
          <p:spPr bwMode="auto">
            <a:xfrm>
              <a:off x="3322322" y="2640023"/>
              <a:ext cx="3472116" cy="383329"/>
            </a:xfrm>
            <a:prstGeom prst="wedgeRectCallout">
              <a:avLst>
                <a:gd name="adj1" fmla="val -81767"/>
                <a:gd name="adj2" fmla="val -37850"/>
              </a:avLst>
            </a:prstGeom>
            <a:ln w="19050">
              <a:solidFill>
                <a:srgbClr val="FF0000"/>
              </a:solidFill>
              <a:headEnd type="none" w="sm" len="sm"/>
              <a:tailEnd type="none" w="sm" len="sm"/>
            </a:ln>
          </p:spPr>
          <p:style>
            <a:lnRef idx="2">
              <a:schemeClr val="accent4"/>
            </a:lnRef>
            <a:fillRef idx="1">
              <a:schemeClr val="lt1"/>
            </a:fillRef>
            <a:effectRef idx="0">
              <a:schemeClr val="accent4"/>
            </a:effectRef>
            <a:fontRef idx="minor">
              <a:schemeClr val="dk1"/>
            </a:fontRef>
          </p:style>
          <p:txBody>
            <a:bodyPr vert="horz" wrap="square" lIns="36000" tIns="36000" rIns="36000" bIns="36000" numCol="1" rtlCol="0" anchor="ctr" anchorCtr="0" compatLnSpc="1">
              <a:prstTxWarp prst="textNoShape">
                <a:avLst/>
              </a:prstTxWarp>
            </a:bodyPr>
            <a:lstStyle/>
            <a:p>
              <a:pPr marL="0" marR="0" lvl="0" indent="0" algn="l" defTabSz="457200" rtl="0" eaLnBrk="0" fontAlgn="base" latinLnBrk="0" hangingPunct="0">
                <a:lnSpc>
                  <a:spcPts val="2400"/>
                </a:lnSpc>
                <a:spcBef>
                  <a:spcPct val="0"/>
                </a:spcBef>
                <a:spcAft>
                  <a:spcPct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anose="020B0604020202020204" pitchFamily="34" charset="0"/>
                </a:rPr>
                <a:t>エンジンを止めずに体から離す</a:t>
              </a:r>
            </a:p>
          </p:txBody>
        </p:sp>
        <p:sp>
          <p:nvSpPr>
            <p:cNvPr id="22" name="角丸四角形 32">
              <a:extLst>
                <a:ext uri="{FF2B5EF4-FFF2-40B4-BE49-F238E27FC236}">
                  <a16:creationId xmlns:a16="http://schemas.microsoft.com/office/drawing/2014/main" id="{7C7B483A-4930-C06D-C4BB-1A4ADDAD22F6}"/>
                </a:ext>
              </a:extLst>
            </p:cNvPr>
            <p:cNvSpPr/>
            <p:nvPr/>
          </p:nvSpPr>
          <p:spPr>
            <a:xfrm>
              <a:off x="4127658" y="2294241"/>
              <a:ext cx="1600985" cy="329136"/>
            </a:xfrm>
            <a:prstGeom prst="roundRect">
              <a:avLst>
                <a:gd name="adj" fmla="val 50000"/>
              </a:avLst>
            </a:prstGeom>
            <a:ln w="28575">
              <a:solidFill>
                <a:srgbClr val="8A0000"/>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作業・管理</a:t>
              </a:r>
            </a:p>
          </p:txBody>
        </p:sp>
      </p:grpSp>
      <p:grpSp>
        <p:nvGrpSpPr>
          <p:cNvPr id="23" name="グループ化 22">
            <a:extLst>
              <a:ext uri="{FF2B5EF4-FFF2-40B4-BE49-F238E27FC236}">
                <a16:creationId xmlns:a16="http://schemas.microsoft.com/office/drawing/2014/main" id="{04835F1D-4CF9-4E07-F119-9857D28F780A}"/>
              </a:ext>
            </a:extLst>
          </p:cNvPr>
          <p:cNvGrpSpPr/>
          <p:nvPr/>
        </p:nvGrpSpPr>
        <p:grpSpPr>
          <a:xfrm>
            <a:off x="190102" y="2452109"/>
            <a:ext cx="1753282" cy="718888"/>
            <a:chOff x="3247754" y="2282398"/>
            <a:chExt cx="1753282" cy="718888"/>
          </a:xfrm>
        </p:grpSpPr>
        <p:sp>
          <p:nvSpPr>
            <p:cNvPr id="24" name="四角形吹き出し 26">
              <a:extLst>
                <a:ext uri="{FF2B5EF4-FFF2-40B4-BE49-F238E27FC236}">
                  <a16:creationId xmlns:a16="http://schemas.microsoft.com/office/drawing/2014/main" id="{A86A812B-CE8D-3B8D-62E7-066AA53CF744}"/>
                </a:ext>
              </a:extLst>
            </p:cNvPr>
            <p:cNvSpPr/>
            <p:nvPr/>
          </p:nvSpPr>
          <p:spPr bwMode="auto">
            <a:xfrm>
              <a:off x="3322321" y="2589192"/>
              <a:ext cx="1678715" cy="412094"/>
            </a:xfrm>
            <a:prstGeom prst="wedgeRectCallout">
              <a:avLst>
                <a:gd name="adj1" fmla="val 87143"/>
                <a:gd name="adj2" fmla="val 7951"/>
              </a:avLst>
            </a:prstGeom>
            <a:ln w="19050">
              <a:solidFill>
                <a:srgbClr val="FF0000"/>
              </a:solidFill>
              <a:headEnd type="none" w="sm" len="sm"/>
              <a:tailEnd type="none" w="sm" len="sm"/>
            </a:ln>
          </p:spPr>
          <p:style>
            <a:lnRef idx="2">
              <a:schemeClr val="accent4"/>
            </a:lnRef>
            <a:fillRef idx="1">
              <a:schemeClr val="lt1"/>
            </a:fillRef>
            <a:effectRef idx="0">
              <a:schemeClr val="accent4"/>
            </a:effectRef>
            <a:fontRef idx="minor">
              <a:schemeClr val="dk1"/>
            </a:fontRef>
          </p:style>
          <p:txBody>
            <a:bodyPr vert="horz" wrap="square" lIns="36000" tIns="36000" rIns="36000" bIns="36000" numCol="1" rtlCol="0" anchor="ctr" anchorCtr="0" compatLnSpc="1">
              <a:prstTxWarp prst="textNoShape">
                <a:avLst/>
              </a:prstTxWarp>
            </a:bodyPr>
            <a:lstStyle/>
            <a:p>
              <a:pPr marL="0" marR="0" lvl="0" indent="0" algn="l" defTabSz="457200" rtl="0" eaLnBrk="0" fontAlgn="base" latinLnBrk="0" hangingPunct="0">
                <a:lnSpc>
                  <a:spcPts val="2400"/>
                </a:lnSpc>
                <a:spcBef>
                  <a:spcPct val="0"/>
                </a:spcBef>
                <a:spcAft>
                  <a:spcPct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anose="020B0604020202020204" pitchFamily="34" charset="0"/>
                </a:rPr>
                <a:t>安全靴不使用</a:t>
              </a:r>
            </a:p>
          </p:txBody>
        </p:sp>
        <p:sp>
          <p:nvSpPr>
            <p:cNvPr id="25" name="角丸四角形 32">
              <a:extLst>
                <a:ext uri="{FF2B5EF4-FFF2-40B4-BE49-F238E27FC236}">
                  <a16:creationId xmlns:a16="http://schemas.microsoft.com/office/drawing/2014/main" id="{5F1F7504-57F1-5080-304D-E995302912C2}"/>
                </a:ext>
              </a:extLst>
            </p:cNvPr>
            <p:cNvSpPr/>
            <p:nvPr/>
          </p:nvSpPr>
          <p:spPr>
            <a:xfrm>
              <a:off x="3247754" y="2282398"/>
              <a:ext cx="1494860" cy="326288"/>
            </a:xfrm>
            <a:prstGeom prst="roundRect">
              <a:avLst>
                <a:gd name="adj" fmla="val 50000"/>
              </a:avLst>
            </a:prstGeom>
            <a:ln w="28575">
              <a:solidFill>
                <a:srgbClr val="8A0000"/>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作業・管理</a:t>
              </a:r>
            </a:p>
          </p:txBody>
        </p:sp>
      </p:grpSp>
      <p:pic>
        <p:nvPicPr>
          <p:cNvPr id="12" name="Picture 5" descr="事故で切った足首 (NXPowerLite)">
            <a:extLst>
              <a:ext uri="{FF2B5EF4-FFF2-40B4-BE49-F238E27FC236}">
                <a16:creationId xmlns:a16="http://schemas.microsoft.com/office/drawing/2014/main" id="{D450FC76-BB56-BEF5-4882-FF24CCE29E94}"/>
              </a:ext>
            </a:extLst>
          </p:cNvPr>
          <p:cNvPicPr>
            <a:picLocks noChangeAspect="1" noChangeArrowheads="1"/>
          </p:cNvPicPr>
          <p:nvPr/>
        </p:nvPicPr>
        <p:blipFill rotWithShape="1">
          <a:blip r:embed="rId4" cstate="print"/>
          <a:srcRect l="15446" r="10750"/>
          <a:stretch/>
        </p:blipFill>
        <p:spPr bwMode="auto">
          <a:xfrm>
            <a:off x="7026824" y="1925440"/>
            <a:ext cx="1831922" cy="1861603"/>
          </a:xfrm>
          <a:prstGeom prst="rect">
            <a:avLst/>
          </a:prstGeom>
          <a:noFill/>
          <a:ln w="9525">
            <a:noFill/>
            <a:miter lim="800000"/>
            <a:headEnd/>
            <a:tailEnd/>
          </a:ln>
        </p:spPr>
      </p:pic>
      <p:sp>
        <p:nvSpPr>
          <p:cNvPr id="15" name="角丸四角形 32">
            <a:extLst>
              <a:ext uri="{FF2B5EF4-FFF2-40B4-BE49-F238E27FC236}">
                <a16:creationId xmlns:a16="http://schemas.microsoft.com/office/drawing/2014/main" id="{3F404570-C0AA-2CB1-F2F1-C7E6978289B3}"/>
              </a:ext>
            </a:extLst>
          </p:cNvPr>
          <p:cNvSpPr/>
          <p:nvPr/>
        </p:nvSpPr>
        <p:spPr>
          <a:xfrm>
            <a:off x="928313" y="3878589"/>
            <a:ext cx="1494860" cy="326288"/>
          </a:xfrm>
          <a:prstGeom prst="roundRect">
            <a:avLst>
              <a:gd name="adj" fmla="val 50000"/>
            </a:avLst>
          </a:prstGeom>
          <a:ln w="28575">
            <a:solidFill>
              <a:srgbClr val="8A0000"/>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作業・管理</a:t>
            </a:r>
          </a:p>
        </p:txBody>
      </p:sp>
    </p:spTree>
    <p:extLst>
      <p:ext uri="{BB962C8B-B14F-4D97-AF65-F5344CB8AC3E}">
        <p14:creationId xmlns:p14="http://schemas.microsoft.com/office/powerpoint/2010/main" val="95809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グループ化 20">
            <a:extLst>
              <a:ext uri="{FF2B5EF4-FFF2-40B4-BE49-F238E27FC236}">
                <a16:creationId xmlns:a16="http://schemas.microsoft.com/office/drawing/2014/main" id="{F99B80AA-0957-45D2-A9AA-73B2FF0A0394}"/>
              </a:ext>
            </a:extLst>
          </p:cNvPr>
          <p:cNvGrpSpPr>
            <a:grpSpLocks noChangeAspect="1"/>
          </p:cNvGrpSpPr>
          <p:nvPr/>
        </p:nvGrpSpPr>
        <p:grpSpPr>
          <a:xfrm>
            <a:off x="1348304" y="2258982"/>
            <a:ext cx="4344653" cy="2832548"/>
            <a:chOff x="1607204" y="2453098"/>
            <a:chExt cx="5113984" cy="3334122"/>
          </a:xfrm>
        </p:grpSpPr>
        <p:pic>
          <p:nvPicPr>
            <p:cNvPr id="4" name="図 3">
              <a:extLst>
                <a:ext uri="{FF2B5EF4-FFF2-40B4-BE49-F238E27FC236}">
                  <a16:creationId xmlns:a16="http://schemas.microsoft.com/office/drawing/2014/main" id="{BE2FB122-8449-4A22-AC25-E1B1CA5B726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3255"/>
            <a:stretch/>
          </p:blipFill>
          <p:spPr>
            <a:xfrm>
              <a:off x="1607204" y="2453098"/>
              <a:ext cx="5113984" cy="3334122"/>
            </a:xfrm>
            <a:prstGeom prst="rect">
              <a:avLst/>
            </a:prstGeom>
          </p:spPr>
        </p:pic>
        <p:cxnSp>
          <p:nvCxnSpPr>
            <p:cNvPr id="12" name="直線矢印コネクタ 11">
              <a:extLst>
                <a:ext uri="{FF2B5EF4-FFF2-40B4-BE49-F238E27FC236}">
                  <a16:creationId xmlns:a16="http://schemas.microsoft.com/office/drawing/2014/main" id="{A4FDCDCA-B252-420D-8278-77BB7A34740D}"/>
                </a:ext>
              </a:extLst>
            </p:cNvPr>
            <p:cNvCxnSpPr/>
            <p:nvPr/>
          </p:nvCxnSpPr>
          <p:spPr>
            <a:xfrm>
              <a:off x="5682463" y="4083774"/>
              <a:ext cx="0" cy="762745"/>
            </a:xfrm>
            <a:prstGeom prst="straightConnector1">
              <a:avLst/>
            </a:prstGeom>
            <a:ln w="28575">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C74EC43A-25DC-4B08-8744-169A8F5BC5D9}"/>
                </a:ext>
              </a:extLst>
            </p:cNvPr>
            <p:cNvCxnSpPr>
              <a:cxnSpLocks/>
            </p:cNvCxnSpPr>
            <p:nvPr/>
          </p:nvCxnSpPr>
          <p:spPr>
            <a:xfrm flipV="1">
              <a:off x="5469284" y="4000501"/>
              <a:ext cx="407641" cy="12911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AC71DF68-2816-4A68-91B8-40FDF568C808}"/>
                </a:ext>
              </a:extLst>
            </p:cNvPr>
            <p:cNvCxnSpPr>
              <a:cxnSpLocks/>
            </p:cNvCxnSpPr>
            <p:nvPr/>
          </p:nvCxnSpPr>
          <p:spPr>
            <a:xfrm flipV="1">
              <a:off x="5524500" y="4734402"/>
              <a:ext cx="344410" cy="2500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19FB1B07-7BC9-4849-9A33-5C4CBC611A00}"/>
                </a:ext>
              </a:extLst>
            </p:cNvPr>
            <p:cNvSpPr txBox="1"/>
            <p:nvPr/>
          </p:nvSpPr>
          <p:spPr>
            <a:xfrm>
              <a:off x="4327567" y="4295803"/>
              <a:ext cx="1238932" cy="4347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約</a:t>
              </a:r>
              <a:r>
                <a:rPr kumimoji="1" lang="en-US" altLang="ja-JP" sz="1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1.1</a:t>
              </a:r>
              <a:r>
                <a:rPr kumimoji="1" lang="ja-JP" altLang="en-US" sz="1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ｍ</a:t>
              </a:r>
            </a:p>
          </p:txBody>
        </p:sp>
      </p:grpSp>
      <p:sp>
        <p:nvSpPr>
          <p:cNvPr id="27" name="調査例">
            <a:extLst>
              <a:ext uri="{FF2B5EF4-FFF2-40B4-BE49-F238E27FC236}">
                <a16:creationId xmlns:a16="http://schemas.microsoft.com/office/drawing/2014/main" id="{D96A2408-D578-408A-ABA8-CBFCF1BC22B1}"/>
              </a:ext>
            </a:extLst>
          </p:cNvPr>
          <p:cNvSpPr txBox="1"/>
          <p:nvPr/>
        </p:nvSpPr>
        <p:spPr>
          <a:xfrm>
            <a:off x="238538" y="714397"/>
            <a:ext cx="8666923" cy="1015663"/>
          </a:xfrm>
          <a:prstGeom prst="rect">
            <a:avLst/>
          </a:prstGeom>
          <a:noFill/>
        </p:spPr>
        <p:txBody>
          <a:bodyPr wrap="square" rIns="144000">
            <a:spAutoFit/>
          </a:bodyPr>
          <a:lstStyle/>
          <a:p>
            <a:pPr marL="180975" marR="0" lvl="0" indent="-180975"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事故の概要</a:t>
            </a:r>
            <a:r>
              <a:rPr kumimoji="0" lang="en-US" altLang="ja-JP" sz="20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雨の中、トラック荷台にコンテナを積み込むため荷台上で作業していたところ、濡れた荷台で足が滑り、砂利敷の地面に転落</a:t>
            </a:r>
            <a:endParaRPr kumimoji="0" lang="en-US" altLang="ja-JP"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180975" marR="0" lvl="0" indent="-180975"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0" lang="ja-JP" altLang="en-US" sz="20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肋骨骨折、外傷性肺気胸</a:t>
            </a:r>
            <a:endParaRPr kumimoji="0" lang="en-US" altLang="ja-JP" sz="20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32" name="ポイント">
            <a:extLst>
              <a:ext uri="{FF2B5EF4-FFF2-40B4-BE49-F238E27FC236}">
                <a16:creationId xmlns:a16="http://schemas.microsoft.com/office/drawing/2014/main" id="{0BFF6EA2-B151-4FB5-988D-642BFE4046C6}"/>
              </a:ext>
            </a:extLst>
          </p:cNvPr>
          <p:cNvSpPr>
            <a:spLocks noChangeArrowheads="1"/>
          </p:cNvSpPr>
          <p:nvPr/>
        </p:nvSpPr>
        <p:spPr bwMode="auto">
          <a:xfrm>
            <a:off x="380590" y="5167221"/>
            <a:ext cx="7975537" cy="1046674"/>
          </a:xfrm>
          <a:prstGeom prst="wedgeRectCallout">
            <a:avLst>
              <a:gd name="adj1" fmla="val 6385"/>
              <a:gd name="adj2" fmla="val -33183"/>
            </a:avLst>
          </a:prstGeom>
          <a:noFill/>
          <a:ln w="28575">
            <a:noFill/>
            <a:headEnd/>
            <a:tailEnd/>
          </a:ln>
        </p:spPr>
        <p:style>
          <a:lnRef idx="2">
            <a:schemeClr val="accent6">
              <a:shade val="50000"/>
            </a:schemeClr>
          </a:lnRef>
          <a:fillRef idx="1">
            <a:schemeClr val="accent6"/>
          </a:fillRef>
          <a:effectRef idx="0">
            <a:schemeClr val="accent6"/>
          </a:effectRef>
          <a:fontRef idx="minor">
            <a:schemeClr val="lt1"/>
          </a:fontRef>
        </p:style>
        <p:txBody>
          <a:bodyPr lIns="74295" tIns="8890" rIns="74295" bIns="889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a:t>
            </a:r>
            <a:r>
              <a:rPr kumimoji="0" lang="ja-JP" altLang="en-US" sz="2200" b="0"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荷台程度の高さからの転落でも重大事故</a:t>
            </a: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になることを認識する</a:t>
            </a:r>
            <a:endParaRPr kumimoji="0" lang="en-US" altLang="ja-JP"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・悪天候時は</a:t>
            </a:r>
            <a:r>
              <a:rPr kumimoji="0" lang="ja-JP" altLang="en-US" sz="2200" b="0"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スケジュールの組み直し、場所の変更等</a:t>
            </a: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の検討を</a:t>
            </a:r>
            <a:endParaRPr kumimoji="0" lang="en-US" altLang="ja-JP"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a:t>
            </a:r>
            <a:r>
              <a:rPr kumimoji="0" lang="ja-JP" altLang="en-US" sz="2200" b="0"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負傷時は</a:t>
            </a: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安易に自己判断せず</a:t>
            </a:r>
            <a:r>
              <a:rPr kumimoji="0" lang="ja-JP" altLang="en-US" sz="2200" b="0"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直ちに受診する</a:t>
            </a: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（重症化回避）</a:t>
            </a:r>
            <a:endParaRPr kumimoji="0" lang="en-US" altLang="ja-JP"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p:txBody>
      </p:sp>
      <p:grpSp>
        <p:nvGrpSpPr>
          <p:cNvPr id="39" name="グループ化 38">
            <a:extLst>
              <a:ext uri="{FF2B5EF4-FFF2-40B4-BE49-F238E27FC236}">
                <a16:creationId xmlns:a16="http://schemas.microsoft.com/office/drawing/2014/main" id="{F4809C58-B2ED-40F2-8B9B-6445B46E7B7C}"/>
              </a:ext>
            </a:extLst>
          </p:cNvPr>
          <p:cNvGrpSpPr>
            <a:grpSpLocks noChangeAspect="1"/>
          </p:cNvGrpSpPr>
          <p:nvPr/>
        </p:nvGrpSpPr>
        <p:grpSpPr>
          <a:xfrm>
            <a:off x="5597319" y="1427982"/>
            <a:ext cx="3155182" cy="2238382"/>
            <a:chOff x="6215931" y="2000975"/>
            <a:chExt cx="1861248" cy="1320426"/>
          </a:xfrm>
        </p:grpSpPr>
        <p:grpSp>
          <p:nvGrpSpPr>
            <p:cNvPr id="37" name="グループ化 36">
              <a:extLst>
                <a:ext uri="{FF2B5EF4-FFF2-40B4-BE49-F238E27FC236}">
                  <a16:creationId xmlns:a16="http://schemas.microsoft.com/office/drawing/2014/main" id="{13CBB6E8-B8E5-45B2-A432-8978FAA7B050}"/>
                </a:ext>
              </a:extLst>
            </p:cNvPr>
            <p:cNvGrpSpPr/>
            <p:nvPr/>
          </p:nvGrpSpPr>
          <p:grpSpPr>
            <a:xfrm>
              <a:off x="6215931" y="2000975"/>
              <a:ext cx="1861248" cy="1320426"/>
              <a:chOff x="6927322" y="2166361"/>
              <a:chExt cx="1711853" cy="1262639"/>
            </a:xfrm>
          </p:grpSpPr>
          <p:pic>
            <p:nvPicPr>
              <p:cNvPr id="20" name="図 19">
                <a:extLst>
                  <a:ext uri="{FF2B5EF4-FFF2-40B4-BE49-F238E27FC236}">
                    <a16:creationId xmlns:a16="http://schemas.microsoft.com/office/drawing/2014/main" id="{F09A8CE5-08EA-4F37-A96E-43E0991D925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72344" y="2207910"/>
                <a:ext cx="1610748" cy="1180040"/>
              </a:xfrm>
              <a:prstGeom prst="rect">
                <a:avLst/>
              </a:prstGeom>
            </p:spPr>
          </p:pic>
          <p:sp>
            <p:nvSpPr>
              <p:cNvPr id="23" name="吹き出し: 四角形 22">
                <a:extLst>
                  <a:ext uri="{FF2B5EF4-FFF2-40B4-BE49-F238E27FC236}">
                    <a16:creationId xmlns:a16="http://schemas.microsoft.com/office/drawing/2014/main" id="{C3A10B3E-C369-4DD3-B145-DE288688B010}"/>
                  </a:ext>
                </a:extLst>
              </p:cNvPr>
              <p:cNvSpPr/>
              <p:nvPr/>
            </p:nvSpPr>
            <p:spPr>
              <a:xfrm>
                <a:off x="6927322" y="2166361"/>
                <a:ext cx="1711853" cy="1262639"/>
              </a:xfrm>
              <a:prstGeom prst="wedgeRectCallout">
                <a:avLst>
                  <a:gd name="adj1" fmla="val -68958"/>
                  <a:gd name="adj2" fmla="val 34150"/>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38" name="正方形/長方形 37">
              <a:extLst>
                <a:ext uri="{FF2B5EF4-FFF2-40B4-BE49-F238E27FC236}">
                  <a16:creationId xmlns:a16="http://schemas.microsoft.com/office/drawing/2014/main" id="{D8C8BE99-BFC5-47C1-9519-2C0A7C03368B}"/>
                </a:ext>
              </a:extLst>
            </p:cNvPr>
            <p:cNvSpPr/>
            <p:nvPr/>
          </p:nvSpPr>
          <p:spPr>
            <a:xfrm>
              <a:off x="6341993" y="2561226"/>
              <a:ext cx="686705" cy="22546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荷台表面</a:t>
              </a:r>
            </a:p>
          </p:txBody>
        </p:sp>
      </p:grpSp>
      <p:sp>
        <p:nvSpPr>
          <p:cNvPr id="8" name="スライド番号プレースホルダー 7">
            <a:extLst>
              <a:ext uri="{FF2B5EF4-FFF2-40B4-BE49-F238E27FC236}">
                <a16:creationId xmlns:a16="http://schemas.microsoft.com/office/drawing/2014/main" id="{66F884DC-51B2-4872-AA79-E76D50CB18E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DA0E17-1C9E-4849-95CE-BCC8B3B85E09}" type="slidenum">
              <a:rPr kumimoji="1"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cxnSp>
        <p:nvCxnSpPr>
          <p:cNvPr id="6" name="直線コネクタ 5">
            <a:extLst>
              <a:ext uri="{FF2B5EF4-FFF2-40B4-BE49-F238E27FC236}">
                <a16:creationId xmlns:a16="http://schemas.microsoft.com/office/drawing/2014/main" id="{6F2B133C-2B64-CEE0-1E08-0A929690A2DF}"/>
              </a:ext>
            </a:extLst>
          </p:cNvPr>
          <p:cNvCxnSpPr/>
          <p:nvPr/>
        </p:nvCxnSpPr>
        <p:spPr>
          <a:xfrm>
            <a:off x="342101" y="621236"/>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CE421092-7E5A-E286-9345-3813E5D4CD4C}"/>
              </a:ext>
            </a:extLst>
          </p:cNvPr>
          <p:cNvSpPr txBox="1"/>
          <p:nvPr/>
        </p:nvSpPr>
        <p:spPr>
          <a:xfrm>
            <a:off x="682518" y="145235"/>
            <a:ext cx="737168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トラックでは、このような事故が発生しています</a:t>
            </a:r>
          </a:p>
        </p:txBody>
      </p:sp>
      <p:sp>
        <p:nvSpPr>
          <p:cNvPr id="10" name="ポイント">
            <a:extLst>
              <a:ext uri="{FF2B5EF4-FFF2-40B4-BE49-F238E27FC236}">
                <a16:creationId xmlns:a16="http://schemas.microsoft.com/office/drawing/2014/main" id="{CEBE6FD8-8C82-CD0C-1CB5-78A5A067CABB}"/>
              </a:ext>
            </a:extLst>
          </p:cNvPr>
          <p:cNvSpPr>
            <a:spLocks noChangeArrowheads="1"/>
          </p:cNvSpPr>
          <p:nvPr/>
        </p:nvSpPr>
        <p:spPr bwMode="auto">
          <a:xfrm>
            <a:off x="342101" y="6190536"/>
            <a:ext cx="7975537" cy="539036"/>
          </a:xfrm>
          <a:prstGeom prst="wedgeRectCallout">
            <a:avLst>
              <a:gd name="adj1" fmla="val 6385"/>
              <a:gd name="adj2" fmla="val -33183"/>
            </a:avLst>
          </a:prstGeom>
          <a:noFill/>
          <a:ln w="28575">
            <a:noFill/>
            <a:headEnd/>
            <a:tailEnd/>
          </a:ln>
        </p:spPr>
        <p:style>
          <a:lnRef idx="2">
            <a:schemeClr val="accent6">
              <a:shade val="50000"/>
            </a:schemeClr>
          </a:lnRef>
          <a:fillRef idx="1">
            <a:schemeClr val="accent6"/>
          </a:fillRef>
          <a:effectRef idx="0">
            <a:schemeClr val="accent6"/>
          </a:effectRef>
          <a:fontRef idx="minor">
            <a:schemeClr val="lt1"/>
          </a:fontRef>
        </p:style>
        <p:txBody>
          <a:bodyPr lIns="74295" tIns="8890" rIns="74295" bIns="889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Arial" pitchFamily="34" charset="0"/>
              </a:rPr>
              <a:t>１メートルは一命取る（労働安全関係者の間で言われている）</a:t>
            </a:r>
            <a:endParaRPr kumimoji="0" lang="en-US" altLang="ja-JP" sz="22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Arial" pitchFamily="34" charset="0"/>
            </a:endParaRPr>
          </a:p>
        </p:txBody>
      </p:sp>
      <p:grpSp>
        <p:nvGrpSpPr>
          <p:cNvPr id="2" name="グループ化 1">
            <a:extLst>
              <a:ext uri="{FF2B5EF4-FFF2-40B4-BE49-F238E27FC236}">
                <a16:creationId xmlns:a16="http://schemas.microsoft.com/office/drawing/2014/main" id="{14D9D543-FB91-EB66-B3ED-DEF993FD7E90}"/>
              </a:ext>
            </a:extLst>
          </p:cNvPr>
          <p:cNvGrpSpPr/>
          <p:nvPr/>
        </p:nvGrpSpPr>
        <p:grpSpPr>
          <a:xfrm>
            <a:off x="6186853" y="3987778"/>
            <a:ext cx="2509976" cy="1021366"/>
            <a:chOff x="5932102" y="2270020"/>
            <a:chExt cx="2509976" cy="1021366"/>
          </a:xfrm>
        </p:grpSpPr>
        <p:sp>
          <p:nvSpPr>
            <p:cNvPr id="5" name="四角形吹き出し 26">
              <a:extLst>
                <a:ext uri="{FF2B5EF4-FFF2-40B4-BE49-F238E27FC236}">
                  <a16:creationId xmlns:a16="http://schemas.microsoft.com/office/drawing/2014/main" id="{86944380-C892-5EA4-640E-DD10601CFB9B}"/>
                </a:ext>
              </a:extLst>
            </p:cNvPr>
            <p:cNvSpPr/>
            <p:nvPr/>
          </p:nvSpPr>
          <p:spPr bwMode="auto">
            <a:xfrm>
              <a:off x="5932102" y="2603130"/>
              <a:ext cx="2393345" cy="688256"/>
            </a:xfrm>
            <a:prstGeom prst="wedgeRectCallout">
              <a:avLst>
                <a:gd name="adj1" fmla="val 8454"/>
                <a:gd name="adj2" fmla="val -25378"/>
              </a:avLst>
            </a:prstGeom>
            <a:ln w="19050">
              <a:solidFill>
                <a:srgbClr val="FF0000"/>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square" lIns="36000" tIns="36000" rIns="36000" bIns="36000" numCol="1" rtlCol="0"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痛みを我慢して作業</a:t>
              </a:r>
              <a:endParaRPr kumimoji="0" lang="en-US" altLang="ja-JP"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翌日受診⇒骨折判明</a:t>
              </a:r>
              <a:endParaRPr kumimoji="0" lang="en-US" altLang="ja-JP"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9" name="角丸四角形 32">
              <a:extLst>
                <a:ext uri="{FF2B5EF4-FFF2-40B4-BE49-F238E27FC236}">
                  <a16:creationId xmlns:a16="http://schemas.microsoft.com/office/drawing/2014/main" id="{38CCE9EB-3956-E59E-B1FB-1C0CC1069023}"/>
                </a:ext>
              </a:extLst>
            </p:cNvPr>
            <p:cNvSpPr/>
            <p:nvPr/>
          </p:nvSpPr>
          <p:spPr>
            <a:xfrm>
              <a:off x="7614078" y="2270020"/>
              <a:ext cx="828000" cy="348938"/>
            </a:xfrm>
            <a:prstGeom prst="roundRect">
              <a:avLst>
                <a:gd name="adj" fmla="val 50000"/>
              </a:avLst>
            </a:prstGeom>
            <a:ln w="28575">
              <a:solidFill>
                <a:srgbClr val="8A0000"/>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作業</a:t>
              </a:r>
            </a:p>
          </p:txBody>
        </p:sp>
      </p:grpSp>
      <p:grpSp>
        <p:nvGrpSpPr>
          <p:cNvPr id="11" name="グループ化 10">
            <a:extLst>
              <a:ext uri="{FF2B5EF4-FFF2-40B4-BE49-F238E27FC236}">
                <a16:creationId xmlns:a16="http://schemas.microsoft.com/office/drawing/2014/main" id="{3BDA1302-F4D6-B761-164A-D2A4212B02C5}"/>
              </a:ext>
            </a:extLst>
          </p:cNvPr>
          <p:cNvGrpSpPr/>
          <p:nvPr/>
        </p:nvGrpSpPr>
        <p:grpSpPr>
          <a:xfrm>
            <a:off x="759597" y="1501639"/>
            <a:ext cx="5799656" cy="3517248"/>
            <a:chOff x="268518" y="1975461"/>
            <a:chExt cx="5799656" cy="3517248"/>
          </a:xfrm>
        </p:grpSpPr>
        <p:grpSp>
          <p:nvGrpSpPr>
            <p:cNvPr id="13" name="グループ化 12">
              <a:extLst>
                <a:ext uri="{FF2B5EF4-FFF2-40B4-BE49-F238E27FC236}">
                  <a16:creationId xmlns:a16="http://schemas.microsoft.com/office/drawing/2014/main" id="{344973F6-6980-021C-B08C-C6EDB0F9061D}"/>
                </a:ext>
              </a:extLst>
            </p:cNvPr>
            <p:cNvGrpSpPr/>
            <p:nvPr/>
          </p:nvGrpSpPr>
          <p:grpSpPr>
            <a:xfrm>
              <a:off x="3834938" y="1975461"/>
              <a:ext cx="2233236" cy="701162"/>
              <a:chOff x="-769895" y="4749672"/>
              <a:chExt cx="2233236" cy="701162"/>
            </a:xfrm>
          </p:grpSpPr>
          <p:sp>
            <p:nvSpPr>
              <p:cNvPr id="25" name="四角形吹き出し 26">
                <a:extLst>
                  <a:ext uri="{FF2B5EF4-FFF2-40B4-BE49-F238E27FC236}">
                    <a16:creationId xmlns:a16="http://schemas.microsoft.com/office/drawing/2014/main" id="{C9DE6B29-F7D7-DABD-28F3-EBC9F5C65B43}"/>
                  </a:ext>
                </a:extLst>
              </p:cNvPr>
              <p:cNvSpPr/>
              <p:nvPr/>
            </p:nvSpPr>
            <p:spPr bwMode="auto">
              <a:xfrm>
                <a:off x="-692788" y="5070354"/>
                <a:ext cx="2156129" cy="380480"/>
              </a:xfrm>
              <a:prstGeom prst="wedgeRectCallout">
                <a:avLst>
                  <a:gd name="adj1" fmla="val 48297"/>
                  <a:gd name="adj2" fmla="val 99956"/>
                </a:avLst>
              </a:prstGeom>
              <a:ln w="19050">
                <a:solidFill>
                  <a:srgbClr val="FF0000"/>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square" lIns="36000" tIns="36000" rIns="36000" bIns="36000" numCol="1" rtlCol="0"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鉄板で滑りやすい</a:t>
                </a:r>
                <a:endParaRPr kumimoji="0" lang="en-US" altLang="ja-JP"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26" name="角丸四角形 32">
                <a:extLst>
                  <a:ext uri="{FF2B5EF4-FFF2-40B4-BE49-F238E27FC236}">
                    <a16:creationId xmlns:a16="http://schemas.microsoft.com/office/drawing/2014/main" id="{334B6E5D-E9F6-B0E4-5E56-8F4F1209B0AB}"/>
                  </a:ext>
                </a:extLst>
              </p:cNvPr>
              <p:cNvSpPr/>
              <p:nvPr/>
            </p:nvSpPr>
            <p:spPr>
              <a:xfrm>
                <a:off x="-769895" y="4749672"/>
                <a:ext cx="828000" cy="360000"/>
              </a:xfrm>
              <a:prstGeom prst="roundRect">
                <a:avLst>
                  <a:gd name="adj" fmla="val 50000"/>
                </a:avLst>
              </a:prstGeom>
              <a:ln w="28575">
                <a:solidFill>
                  <a:srgbClr val="00B0F0"/>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機械</a:t>
                </a:r>
              </a:p>
            </p:txBody>
          </p:sp>
        </p:grpSp>
        <p:grpSp>
          <p:nvGrpSpPr>
            <p:cNvPr id="15" name="グループ化 14">
              <a:extLst>
                <a:ext uri="{FF2B5EF4-FFF2-40B4-BE49-F238E27FC236}">
                  <a16:creationId xmlns:a16="http://schemas.microsoft.com/office/drawing/2014/main" id="{811695C0-4361-08C8-985B-FD20673F0BF4}"/>
                </a:ext>
              </a:extLst>
            </p:cNvPr>
            <p:cNvGrpSpPr/>
            <p:nvPr/>
          </p:nvGrpSpPr>
          <p:grpSpPr>
            <a:xfrm>
              <a:off x="1412143" y="4810538"/>
              <a:ext cx="2526406" cy="682171"/>
              <a:chOff x="-1063065" y="4768663"/>
              <a:chExt cx="2526406" cy="682171"/>
            </a:xfrm>
          </p:grpSpPr>
          <p:sp>
            <p:nvSpPr>
              <p:cNvPr id="22" name="四角形吹き出し 26">
                <a:extLst>
                  <a:ext uri="{FF2B5EF4-FFF2-40B4-BE49-F238E27FC236}">
                    <a16:creationId xmlns:a16="http://schemas.microsoft.com/office/drawing/2014/main" id="{ACD80CBE-7DCB-8505-9057-C10FB51A97EA}"/>
                  </a:ext>
                </a:extLst>
              </p:cNvPr>
              <p:cNvSpPr/>
              <p:nvPr/>
            </p:nvSpPr>
            <p:spPr bwMode="auto">
              <a:xfrm>
                <a:off x="-964460" y="5070354"/>
                <a:ext cx="2427801" cy="380480"/>
              </a:xfrm>
              <a:prstGeom prst="wedgeRectCallout">
                <a:avLst>
                  <a:gd name="adj1" fmla="val 42014"/>
                  <a:gd name="adj2" fmla="val -157090"/>
                </a:avLst>
              </a:prstGeom>
              <a:ln w="19050">
                <a:solidFill>
                  <a:srgbClr val="FF0000"/>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square" lIns="36000" tIns="36000" rIns="36000" bIns="36000" numCol="1" rtlCol="0"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重傷化に十分な高さ</a:t>
                </a:r>
                <a:endParaRPr kumimoji="0" lang="en-US" altLang="ja-JP"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24" name="角丸四角形 32">
                <a:extLst>
                  <a:ext uri="{FF2B5EF4-FFF2-40B4-BE49-F238E27FC236}">
                    <a16:creationId xmlns:a16="http://schemas.microsoft.com/office/drawing/2014/main" id="{680CB3CA-F41C-099B-EBD6-E80EE3C0ADB8}"/>
                  </a:ext>
                </a:extLst>
              </p:cNvPr>
              <p:cNvSpPr/>
              <p:nvPr/>
            </p:nvSpPr>
            <p:spPr>
              <a:xfrm>
                <a:off x="-1063065" y="4768663"/>
                <a:ext cx="828000" cy="348959"/>
              </a:xfrm>
              <a:prstGeom prst="roundRect">
                <a:avLst>
                  <a:gd name="adj" fmla="val 50000"/>
                </a:avLst>
              </a:prstGeom>
              <a:ln w="28575">
                <a:solidFill>
                  <a:srgbClr val="00B0F0"/>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機械</a:t>
                </a:r>
              </a:p>
            </p:txBody>
          </p:sp>
        </p:grpSp>
        <p:grpSp>
          <p:nvGrpSpPr>
            <p:cNvPr id="16" name="グループ化 15">
              <a:extLst>
                <a:ext uri="{FF2B5EF4-FFF2-40B4-BE49-F238E27FC236}">
                  <a16:creationId xmlns:a16="http://schemas.microsoft.com/office/drawing/2014/main" id="{9A182133-B47F-8B16-87A7-A2D8A35961A2}"/>
                </a:ext>
              </a:extLst>
            </p:cNvPr>
            <p:cNvGrpSpPr/>
            <p:nvPr/>
          </p:nvGrpSpPr>
          <p:grpSpPr>
            <a:xfrm>
              <a:off x="268518" y="2252432"/>
              <a:ext cx="1759066" cy="1029980"/>
              <a:chOff x="869905" y="4841579"/>
              <a:chExt cx="1759066" cy="1029980"/>
            </a:xfrm>
          </p:grpSpPr>
          <p:sp>
            <p:nvSpPr>
              <p:cNvPr id="17" name="四角形吹き出し 26">
                <a:extLst>
                  <a:ext uri="{FF2B5EF4-FFF2-40B4-BE49-F238E27FC236}">
                    <a16:creationId xmlns:a16="http://schemas.microsoft.com/office/drawing/2014/main" id="{FFA850E8-47E4-1DF7-340A-D4C8EC3A5DBD}"/>
                  </a:ext>
                </a:extLst>
              </p:cNvPr>
              <p:cNvSpPr/>
              <p:nvPr/>
            </p:nvSpPr>
            <p:spPr bwMode="auto">
              <a:xfrm>
                <a:off x="961351" y="5183303"/>
                <a:ext cx="1667620" cy="688256"/>
              </a:xfrm>
              <a:prstGeom prst="wedgeRectCallout">
                <a:avLst>
                  <a:gd name="adj1" fmla="val 74807"/>
                  <a:gd name="adj2" fmla="val -7022"/>
                </a:avLst>
              </a:prstGeom>
              <a:ln w="19050">
                <a:solidFill>
                  <a:srgbClr val="FF0000"/>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square" lIns="36000" tIns="36000" rIns="36000" bIns="36000" numCol="1" rtlCol="0"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雨の中で作業</a:t>
                </a:r>
                <a:endParaRPr kumimoji="0" lang="en-US" altLang="ja-JP"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（屋外）</a:t>
                </a:r>
              </a:p>
            </p:txBody>
          </p:sp>
          <p:sp>
            <p:nvSpPr>
              <p:cNvPr id="18" name="角丸四角形 32">
                <a:extLst>
                  <a:ext uri="{FF2B5EF4-FFF2-40B4-BE49-F238E27FC236}">
                    <a16:creationId xmlns:a16="http://schemas.microsoft.com/office/drawing/2014/main" id="{BFA97DD7-551B-EC50-58E9-4DA3C4AF7EB2}"/>
                  </a:ext>
                </a:extLst>
              </p:cNvPr>
              <p:cNvSpPr/>
              <p:nvPr/>
            </p:nvSpPr>
            <p:spPr>
              <a:xfrm>
                <a:off x="869905" y="4841579"/>
                <a:ext cx="828000" cy="360000"/>
              </a:xfrm>
              <a:prstGeom prst="roundRect">
                <a:avLst>
                  <a:gd name="adj" fmla="val 50000"/>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環境</a:t>
                </a:r>
              </a:p>
            </p:txBody>
          </p:sp>
        </p:grpSp>
      </p:grpSp>
    </p:spTree>
    <p:extLst>
      <p:ext uri="{BB962C8B-B14F-4D97-AF65-F5344CB8AC3E}">
        <p14:creationId xmlns:p14="http://schemas.microsoft.com/office/powerpoint/2010/main" val="168992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CD33D8C7-D87E-48FF-A0E1-56E665E02AFC}"/>
              </a:ext>
            </a:extLst>
          </p:cNvPr>
          <p:cNvSpPr txBox="1"/>
          <p:nvPr/>
        </p:nvSpPr>
        <p:spPr>
          <a:xfrm>
            <a:off x="868822" y="-34812"/>
            <a:ext cx="635657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a:t>
            </a:r>
            <a:r>
              <a:rPr kumimoji="1" lang="ja-JP" altLang="en-US" sz="2800" b="0" i="0" u="none" strike="noStrike" kern="1200" cap="none" spc="0" normalizeH="0" baseline="0" noProof="0" dirty="0">
                <a:ln>
                  <a:noFill/>
                </a:ln>
                <a:solidFill>
                  <a:srgbClr val="4472C4">
                    <a:lumMod val="50000"/>
                  </a:srgbClr>
                </a:solidFill>
                <a:effectLst/>
                <a:uLnTx/>
                <a:uFillTx/>
                <a:latin typeface="HGP創英角ｺﾞｼｯｸUB" panose="020B0900000000000000" pitchFamily="50" charset="-128"/>
                <a:ea typeface="HGP創英角ｺﾞｼｯｸUB" panose="020B0900000000000000" pitchFamily="50" charset="-128"/>
                <a:cs typeface="+mn-cs"/>
              </a:rPr>
              <a:t>その他農作業事故の実例　ＨＰ検索方法</a:t>
            </a:r>
          </a:p>
        </p:txBody>
      </p:sp>
      <p:sp>
        <p:nvSpPr>
          <p:cNvPr id="4" name="スライド番号プレースホルダー 3">
            <a:extLst>
              <a:ext uri="{FF2B5EF4-FFF2-40B4-BE49-F238E27FC236}">
                <a16:creationId xmlns:a16="http://schemas.microsoft.com/office/drawing/2014/main" id="{42E74BBB-40F7-41B6-B90A-F38979D83C0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DA0E17-1C9E-4849-95CE-BCC8B3B85E09}" type="slidenum">
              <a:rPr kumimoji="1"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cxnSp>
        <p:nvCxnSpPr>
          <p:cNvPr id="10" name="直線コネクタ 9">
            <a:extLst>
              <a:ext uri="{FF2B5EF4-FFF2-40B4-BE49-F238E27FC236}">
                <a16:creationId xmlns:a16="http://schemas.microsoft.com/office/drawing/2014/main" id="{B7017292-0EAA-EFE3-55A0-8888EEC36233}"/>
              </a:ext>
            </a:extLst>
          </p:cNvPr>
          <p:cNvCxnSpPr/>
          <p:nvPr/>
        </p:nvCxnSpPr>
        <p:spPr>
          <a:xfrm>
            <a:off x="261714" y="488408"/>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B4CD4233-A257-C9F7-B13F-E40B38B0C77E}"/>
              </a:ext>
            </a:extLst>
          </p:cNvPr>
          <p:cNvSpPr txBox="1"/>
          <p:nvPr/>
        </p:nvSpPr>
        <p:spPr>
          <a:xfrm>
            <a:off x="261712" y="2533711"/>
            <a:ext cx="7961381" cy="236988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4472C4">
                    <a:lumMod val="50000"/>
                  </a:srgbClr>
                </a:solidFill>
                <a:effectLst/>
                <a:uLnTx/>
                <a:uFillTx/>
                <a:latin typeface="HGP創英角ｺﾞｼｯｸUB" panose="020B0900000000000000" pitchFamily="50" charset="-128"/>
                <a:ea typeface="HGP創英角ｺﾞｼｯｸUB" panose="020B0900000000000000" pitchFamily="50" charset="-128"/>
                <a:cs typeface="+mn-cs"/>
              </a:rPr>
              <a:t>２．「農作業安全リスクカルテ」→検索</a:t>
            </a:r>
            <a:endParaRPr kumimoji="1" lang="en-US" altLang="ja-JP" sz="2400" b="1" i="0" u="none" strike="noStrike" kern="1200" cap="none" spc="0" normalizeH="0" baseline="0" noProof="0" dirty="0">
              <a:ln>
                <a:noFill/>
              </a:ln>
              <a:solidFill>
                <a:srgbClr val="4472C4">
                  <a:lumMod val="50000"/>
                </a:srgbClr>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4472C4">
                    <a:lumMod val="50000"/>
                  </a:srgbClr>
                </a:solidFill>
                <a:effectLst/>
                <a:uLnTx/>
                <a:uFillTx/>
                <a:latin typeface="HGP創英角ｺﾞｼｯｸUB" panose="020B0900000000000000" pitchFamily="50" charset="-128"/>
                <a:ea typeface="HGP創英角ｺﾞｼｯｸUB" panose="020B0900000000000000" pitchFamily="50" charset="-128"/>
                <a:cs typeface="+mn-cs"/>
              </a:rPr>
              <a:t>　素材集：事故事例をカード状に記載</a:t>
            </a:r>
            <a:endParaRPr kumimoji="1" lang="en-US" altLang="ja-JP" sz="2000" b="1" i="0" u="none" strike="noStrike" kern="1200" cap="none" spc="0" normalizeH="0" baseline="0" noProof="0" dirty="0">
              <a:ln>
                <a:noFill/>
              </a:ln>
              <a:solidFill>
                <a:srgbClr val="4472C4">
                  <a:lumMod val="50000"/>
                </a:srgbClr>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800" b="1" i="0" u="none" strike="noStrike" kern="1200" cap="none" spc="0" normalizeH="0" baseline="0" noProof="0" dirty="0">
              <a:ln>
                <a:noFill/>
              </a:ln>
              <a:solidFill>
                <a:srgbClr val="4472C4">
                  <a:lumMod val="50000"/>
                </a:srgbClr>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800" b="1" i="0" u="none" strike="noStrike" kern="1200" cap="none" spc="0" normalizeH="0" baseline="0" noProof="0" dirty="0">
              <a:ln>
                <a:noFill/>
              </a:ln>
              <a:solidFill>
                <a:srgbClr val="4472C4">
                  <a:lumMod val="50000"/>
                </a:srgbClr>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800" b="1" i="0" u="none" strike="noStrike" kern="1200" cap="none" spc="0" normalizeH="0" baseline="0" noProof="0" dirty="0">
              <a:ln>
                <a:noFill/>
              </a:ln>
              <a:solidFill>
                <a:srgbClr val="4472C4">
                  <a:lumMod val="50000"/>
                </a:srgbClr>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4472C4">
                    <a:lumMod val="50000"/>
                  </a:srgbClr>
                </a:solidFill>
                <a:effectLst/>
                <a:uLnTx/>
                <a:uFillTx/>
                <a:latin typeface="HGP創英角ｺﾞｼｯｸUB" panose="020B0900000000000000" pitchFamily="50" charset="-128"/>
                <a:ea typeface="HGP創英角ｺﾞｼｯｸUB" panose="020B0900000000000000" pitchFamily="50" charset="-128"/>
                <a:cs typeface="+mn-cs"/>
              </a:rPr>
              <a:t>　解説書の２．典型的な事故事例：文章・図で事故事例を記述</a:t>
            </a:r>
            <a:endParaRPr kumimoji="1" lang="en-US" altLang="ja-JP" sz="2000" b="1" i="0" u="none" strike="noStrike" kern="1200" cap="none" spc="0" normalizeH="0" baseline="0" noProof="0" dirty="0">
              <a:ln>
                <a:noFill/>
              </a:ln>
              <a:solidFill>
                <a:srgbClr val="4472C4">
                  <a:lumMod val="50000"/>
                </a:srgbClr>
              </a:solidFill>
              <a:effectLst/>
              <a:uLnTx/>
              <a:uFillTx/>
              <a:latin typeface="HGP創英角ｺﾞｼｯｸUB" panose="020B0900000000000000" pitchFamily="50" charset="-128"/>
              <a:ea typeface="HGP創英角ｺﾞｼｯｸUB" panose="020B0900000000000000" pitchFamily="50" charset="-128"/>
              <a:cs typeface="+mn-cs"/>
            </a:endParaRPr>
          </a:p>
        </p:txBody>
      </p:sp>
      <p:pic>
        <p:nvPicPr>
          <p:cNvPr id="7" name="図 6">
            <a:extLst>
              <a:ext uri="{FF2B5EF4-FFF2-40B4-BE49-F238E27FC236}">
                <a16:creationId xmlns:a16="http://schemas.microsoft.com/office/drawing/2014/main" id="{EFFEA3DB-AD1C-1328-5419-71D4AF7AAB49}"/>
              </a:ext>
            </a:extLst>
          </p:cNvPr>
          <p:cNvPicPr>
            <a:picLocks noChangeAspect="1"/>
          </p:cNvPicPr>
          <p:nvPr/>
        </p:nvPicPr>
        <p:blipFill>
          <a:blip r:embed="rId3"/>
          <a:stretch>
            <a:fillRect/>
          </a:stretch>
        </p:blipFill>
        <p:spPr>
          <a:xfrm>
            <a:off x="5697135" y="542829"/>
            <a:ext cx="2685574" cy="2150348"/>
          </a:xfrm>
          <a:prstGeom prst="rect">
            <a:avLst/>
          </a:prstGeom>
        </p:spPr>
      </p:pic>
      <p:sp>
        <p:nvSpPr>
          <p:cNvPr id="9" name="テキスト ボックス 8">
            <a:extLst>
              <a:ext uri="{FF2B5EF4-FFF2-40B4-BE49-F238E27FC236}">
                <a16:creationId xmlns:a16="http://schemas.microsoft.com/office/drawing/2014/main" id="{ECFD921A-D065-210D-0189-080FBDB49055}"/>
              </a:ext>
            </a:extLst>
          </p:cNvPr>
          <p:cNvSpPr txBox="1"/>
          <p:nvPr/>
        </p:nvSpPr>
        <p:spPr>
          <a:xfrm>
            <a:off x="261714" y="697414"/>
            <a:ext cx="5141697"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423C32"/>
                </a:solidFill>
                <a:effectLst/>
                <a:uLnTx/>
                <a:uFillTx/>
                <a:latin typeface="HGP創英角ｺﾞｼｯｸUB" panose="020B0900000000000000" pitchFamily="50" charset="-128"/>
                <a:ea typeface="HGP創英角ｺﾞｼｯｸUB" panose="020B0900000000000000" pitchFamily="50" charset="-128"/>
                <a:cs typeface="+mn-cs"/>
              </a:rPr>
              <a:t>１．「農作業安全情報センター」→検索</a:t>
            </a:r>
            <a:endParaRPr kumimoji="1" lang="en-US" altLang="ja-JP" sz="2400" b="1" i="0" u="none" strike="noStrike" kern="1200" cap="none" spc="0" normalizeH="0" baseline="0" noProof="0" dirty="0">
              <a:ln>
                <a:noFill/>
              </a:ln>
              <a:solidFill>
                <a:srgbClr val="423C32"/>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000" b="1" i="0" u="none" strike="noStrike" kern="1200" cap="none" spc="0" normalizeH="0" baseline="0" noProof="0" dirty="0">
              <a:ln>
                <a:noFill/>
              </a:ln>
              <a:solidFill>
                <a:srgbClr val="423C32"/>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423C32"/>
                </a:solidFill>
                <a:effectLst/>
                <a:uLnTx/>
                <a:uFillTx/>
                <a:latin typeface="HGP創英角ｺﾞｼｯｸUB" panose="020B0900000000000000" pitchFamily="50" charset="-128"/>
                <a:ea typeface="HGP創英角ｺﾞｼｯｸUB" panose="020B0900000000000000" pitchFamily="50" charset="-128"/>
                <a:cs typeface="+mn-cs"/>
              </a:rPr>
              <a:t>農研機構の右ページを開き「農作業事故について知りたい」をクリック。多数事例あり。</a:t>
            </a:r>
            <a:endParaRPr kumimoji="1" lang="en-US" altLang="ja-JP" sz="2800" b="1" i="0" u="none" strike="noStrike" kern="1200" cap="none" spc="0" normalizeH="0" baseline="0" noProof="0" dirty="0">
              <a:ln>
                <a:noFill/>
              </a:ln>
              <a:solidFill>
                <a:srgbClr val="423C32"/>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14" name="矢印: 下 13">
            <a:extLst>
              <a:ext uri="{FF2B5EF4-FFF2-40B4-BE49-F238E27FC236}">
                <a16:creationId xmlns:a16="http://schemas.microsoft.com/office/drawing/2014/main" id="{D0C92AA1-FDE0-A040-E8BC-D0F18DE6C948}"/>
              </a:ext>
            </a:extLst>
          </p:cNvPr>
          <p:cNvSpPr/>
          <p:nvPr/>
        </p:nvSpPr>
        <p:spPr>
          <a:xfrm rot="16200000">
            <a:off x="4438944" y="1191360"/>
            <a:ext cx="609014" cy="2200108"/>
          </a:xfrm>
          <a:prstGeom prst="downArrow">
            <a:avLst/>
          </a:prstGeom>
          <a:solidFill>
            <a:srgbClr val="423C32"/>
          </a:solidFill>
          <a:ln w="38100">
            <a:solidFill>
              <a:srgbClr val="423C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E1E32245-D683-2089-F1EF-25B39FA156AC}"/>
              </a:ext>
            </a:extLst>
          </p:cNvPr>
          <p:cNvSpPr txBox="1"/>
          <p:nvPr/>
        </p:nvSpPr>
        <p:spPr>
          <a:xfrm>
            <a:off x="3663793" y="2112439"/>
            <a:ext cx="1858646" cy="369332"/>
          </a:xfrm>
          <a:prstGeom prst="rect">
            <a:avLst/>
          </a:prstGeom>
          <a:noFill/>
          <a:ln w="38100">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lumMod val="95000"/>
                  </a:prstClr>
                </a:solidFill>
                <a:effectLst/>
                <a:uLnTx/>
                <a:uFillTx/>
                <a:latin typeface="HGS創英角ｺﾞｼｯｸUB" panose="020B0900000000000000" pitchFamily="50" charset="-128"/>
                <a:ea typeface="HGS創英角ｺﾞｼｯｸUB" panose="020B0900000000000000" pitchFamily="50" charset="-128"/>
                <a:cs typeface="+mn-cs"/>
              </a:rPr>
              <a:t>ここをクリック</a:t>
            </a:r>
          </a:p>
        </p:txBody>
      </p:sp>
      <p:pic>
        <p:nvPicPr>
          <p:cNvPr id="18" name="図 17">
            <a:extLst>
              <a:ext uri="{FF2B5EF4-FFF2-40B4-BE49-F238E27FC236}">
                <a16:creationId xmlns:a16="http://schemas.microsoft.com/office/drawing/2014/main" id="{4DC77BAB-8B28-0C81-473B-868E91FEC227}"/>
              </a:ext>
            </a:extLst>
          </p:cNvPr>
          <p:cNvPicPr>
            <a:picLocks noChangeAspect="1"/>
          </p:cNvPicPr>
          <p:nvPr/>
        </p:nvPicPr>
        <p:blipFill>
          <a:blip r:embed="rId4"/>
          <a:stretch>
            <a:fillRect/>
          </a:stretch>
        </p:blipFill>
        <p:spPr>
          <a:xfrm>
            <a:off x="704461" y="3240755"/>
            <a:ext cx="1701940" cy="1276455"/>
          </a:xfrm>
          <a:prstGeom prst="rect">
            <a:avLst/>
          </a:prstGeom>
        </p:spPr>
      </p:pic>
      <p:pic>
        <p:nvPicPr>
          <p:cNvPr id="20" name="図 19">
            <a:extLst>
              <a:ext uri="{FF2B5EF4-FFF2-40B4-BE49-F238E27FC236}">
                <a16:creationId xmlns:a16="http://schemas.microsoft.com/office/drawing/2014/main" id="{E4F44F0F-F260-40E3-C84A-B0B46D2461D3}"/>
              </a:ext>
            </a:extLst>
          </p:cNvPr>
          <p:cNvPicPr>
            <a:picLocks noChangeAspect="1"/>
          </p:cNvPicPr>
          <p:nvPr/>
        </p:nvPicPr>
        <p:blipFill>
          <a:blip r:embed="rId5"/>
          <a:stretch>
            <a:fillRect/>
          </a:stretch>
        </p:blipFill>
        <p:spPr>
          <a:xfrm>
            <a:off x="2867102" y="3240755"/>
            <a:ext cx="1701940" cy="1276455"/>
          </a:xfrm>
          <a:prstGeom prst="rect">
            <a:avLst/>
          </a:prstGeom>
        </p:spPr>
      </p:pic>
      <p:pic>
        <p:nvPicPr>
          <p:cNvPr id="22" name="図 21">
            <a:extLst>
              <a:ext uri="{FF2B5EF4-FFF2-40B4-BE49-F238E27FC236}">
                <a16:creationId xmlns:a16="http://schemas.microsoft.com/office/drawing/2014/main" id="{2B4E37BD-5B4B-7907-E2FE-091BBDBB812D}"/>
              </a:ext>
            </a:extLst>
          </p:cNvPr>
          <p:cNvPicPr>
            <a:picLocks noChangeAspect="1"/>
          </p:cNvPicPr>
          <p:nvPr/>
        </p:nvPicPr>
        <p:blipFill>
          <a:blip r:embed="rId6"/>
          <a:stretch>
            <a:fillRect/>
          </a:stretch>
        </p:blipFill>
        <p:spPr>
          <a:xfrm>
            <a:off x="5150644" y="3240755"/>
            <a:ext cx="1701940" cy="1276455"/>
          </a:xfrm>
          <a:prstGeom prst="rect">
            <a:avLst/>
          </a:prstGeom>
        </p:spPr>
      </p:pic>
      <p:sp>
        <p:nvSpPr>
          <p:cNvPr id="2" name="テキスト ボックス 1">
            <a:extLst>
              <a:ext uri="{FF2B5EF4-FFF2-40B4-BE49-F238E27FC236}">
                <a16:creationId xmlns:a16="http://schemas.microsoft.com/office/drawing/2014/main" id="{1180E9E1-EC20-0A18-A1DB-8D1C5203B834}"/>
              </a:ext>
            </a:extLst>
          </p:cNvPr>
          <p:cNvSpPr txBox="1"/>
          <p:nvPr/>
        </p:nvSpPr>
        <p:spPr>
          <a:xfrm>
            <a:off x="261712" y="4903591"/>
            <a:ext cx="7961381"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70AD47">
                    <a:lumMod val="50000"/>
                  </a:srgbClr>
                </a:solidFill>
                <a:effectLst/>
                <a:uLnTx/>
                <a:uFillTx/>
                <a:latin typeface="HGP創英角ｺﾞｼｯｸUB" panose="020B0900000000000000" pitchFamily="50" charset="-128"/>
                <a:ea typeface="HGP創英角ｺﾞｼｯｸUB" panose="020B0900000000000000" pitchFamily="50" charset="-128"/>
                <a:cs typeface="+mn-cs"/>
              </a:rPr>
              <a:t>３．「農作業安全指導マニュアル」→検索</a:t>
            </a:r>
            <a:endParaRPr kumimoji="1" lang="en-US" altLang="ja-JP" sz="2400" b="1" i="0" u="none" strike="noStrike" kern="1200" cap="none" spc="0" normalizeH="0" baseline="0" noProof="0" dirty="0">
              <a:ln>
                <a:noFill/>
              </a:ln>
              <a:solidFill>
                <a:srgbClr val="70AD47">
                  <a:lumMod val="50000"/>
                </a:srgbClr>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70AD47">
                    <a:lumMod val="50000"/>
                  </a:srgbClr>
                </a:solidFill>
                <a:effectLst/>
                <a:uLnTx/>
                <a:uFillTx/>
                <a:latin typeface="HGP創英角ｺﾞｼｯｸUB" panose="020B0900000000000000" pitchFamily="50" charset="-128"/>
                <a:ea typeface="HGP創英角ｺﾞｼｯｸUB" panose="020B0900000000000000" pitchFamily="50" charset="-128"/>
                <a:cs typeface="+mn-cs"/>
              </a:rPr>
              <a:t>　</a:t>
            </a:r>
            <a:r>
              <a:rPr kumimoji="1" lang="en-US" altLang="ja-JP" sz="2000" b="1" i="0" u="none" strike="noStrike" kern="1200" cap="none" spc="0" normalizeH="0" baseline="0" noProof="0" dirty="0">
                <a:ln>
                  <a:noFill/>
                </a:ln>
                <a:solidFill>
                  <a:srgbClr val="70AD47">
                    <a:lumMod val="50000"/>
                  </a:srgbClr>
                </a:solidFill>
                <a:effectLst/>
                <a:uLnTx/>
                <a:uFillTx/>
                <a:latin typeface="HGP創英角ｺﾞｼｯｸUB" panose="020B0900000000000000" pitchFamily="50" charset="-128"/>
                <a:ea typeface="HGP創英角ｺﾞｼｯｸUB" panose="020B0900000000000000" pitchFamily="50" charset="-128"/>
                <a:cs typeface="+mn-cs"/>
              </a:rPr>
              <a:t>p.78</a:t>
            </a:r>
            <a:r>
              <a:rPr kumimoji="1" lang="ja-JP" altLang="en-US" sz="2000" b="1" i="0" u="none" strike="noStrike" kern="1200" cap="none" spc="0" normalizeH="0" baseline="0" noProof="0" dirty="0">
                <a:ln>
                  <a:noFill/>
                </a:ln>
                <a:solidFill>
                  <a:srgbClr val="70AD47">
                    <a:lumMod val="50000"/>
                  </a:srgbClr>
                </a:solidFill>
                <a:effectLst/>
                <a:uLnTx/>
                <a:uFillTx/>
                <a:latin typeface="HGP創英角ｺﾞｼｯｸUB" panose="020B0900000000000000" pitchFamily="50" charset="-128"/>
                <a:ea typeface="HGP創英角ｺﾞｼｯｸUB" panose="020B0900000000000000" pitchFamily="50" charset="-128"/>
                <a:cs typeface="+mn-cs"/>
              </a:rPr>
              <a:t>～</a:t>
            </a:r>
            <a:r>
              <a:rPr kumimoji="1" lang="en-US" altLang="ja-JP" sz="2000" b="1" i="0" u="none" strike="noStrike" kern="1200" cap="none" spc="0" normalizeH="0" baseline="0" noProof="0" dirty="0">
                <a:ln>
                  <a:noFill/>
                </a:ln>
                <a:solidFill>
                  <a:srgbClr val="70AD47">
                    <a:lumMod val="50000"/>
                  </a:srgbClr>
                </a:solidFill>
                <a:effectLst/>
                <a:uLnTx/>
                <a:uFillTx/>
                <a:latin typeface="HGP創英角ｺﾞｼｯｸUB" panose="020B0900000000000000" pitchFamily="50" charset="-128"/>
                <a:ea typeface="HGP創英角ｺﾞｼｯｸUB" panose="020B0900000000000000" pitchFamily="50" charset="-128"/>
                <a:cs typeface="+mn-cs"/>
              </a:rPr>
              <a:t>p.105</a:t>
            </a:r>
            <a:r>
              <a:rPr kumimoji="1" lang="ja-JP" altLang="en-US" sz="2000" b="1" i="0" u="none" strike="noStrike" kern="1200" cap="none" spc="0" normalizeH="0" baseline="0" noProof="0" dirty="0">
                <a:ln>
                  <a:noFill/>
                </a:ln>
                <a:solidFill>
                  <a:srgbClr val="70AD47">
                    <a:lumMod val="50000"/>
                  </a:srgbClr>
                </a:solidFill>
                <a:effectLst/>
                <a:uLnTx/>
                <a:uFillTx/>
                <a:latin typeface="HGP創英角ｺﾞｼｯｸUB" panose="020B0900000000000000" pitchFamily="50" charset="-128"/>
                <a:ea typeface="HGP創英角ｺﾞｼｯｸUB" panose="020B0900000000000000" pitchFamily="50" charset="-128"/>
                <a:cs typeface="+mn-cs"/>
              </a:rPr>
              <a:t>：事故事例を１事例２ページで写真を交えて記述</a:t>
            </a:r>
            <a:endParaRPr kumimoji="1" lang="en-US" altLang="ja-JP" sz="2000" b="1" i="0" u="none" strike="noStrike" kern="1200" cap="none" spc="0" normalizeH="0" baseline="0" noProof="0" dirty="0">
              <a:ln>
                <a:noFill/>
              </a:ln>
              <a:solidFill>
                <a:srgbClr val="70AD47">
                  <a:lumMod val="50000"/>
                </a:srgbClr>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3" name="テキスト ボックス 2">
            <a:extLst>
              <a:ext uri="{FF2B5EF4-FFF2-40B4-BE49-F238E27FC236}">
                <a16:creationId xmlns:a16="http://schemas.microsoft.com/office/drawing/2014/main" id="{1C4360E3-FD4A-D033-C39F-CFC15FB3E770}"/>
              </a:ext>
            </a:extLst>
          </p:cNvPr>
          <p:cNvSpPr txBox="1"/>
          <p:nvPr/>
        </p:nvSpPr>
        <p:spPr>
          <a:xfrm>
            <a:off x="261712" y="5694461"/>
            <a:ext cx="8560741"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ED7D31">
                    <a:lumMod val="50000"/>
                  </a:srgbClr>
                </a:solidFill>
                <a:effectLst/>
                <a:uLnTx/>
                <a:uFillTx/>
                <a:latin typeface="HGP創英角ｺﾞｼｯｸUB" panose="020B0900000000000000" pitchFamily="50" charset="-128"/>
                <a:ea typeface="HGP創英角ｺﾞｼｯｸUB" panose="020B0900000000000000" pitchFamily="50" charset="-128"/>
                <a:cs typeface="+mn-cs"/>
              </a:rPr>
              <a:t>４．「こうして起こった農作業事故」→検索</a:t>
            </a:r>
            <a:endParaRPr kumimoji="1" lang="en-US" altLang="ja-JP" sz="2400" b="1" i="0" u="none" strike="noStrike" kern="1200" cap="none" spc="0" normalizeH="0" baseline="0" noProof="0" dirty="0">
              <a:ln>
                <a:noFill/>
              </a:ln>
              <a:solidFill>
                <a:srgbClr val="ED7D31">
                  <a:lumMod val="50000"/>
                </a:srgbClr>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ED7D31">
                    <a:lumMod val="50000"/>
                  </a:srgbClr>
                </a:solidFill>
                <a:effectLst/>
                <a:uLnTx/>
                <a:uFillTx/>
                <a:latin typeface="HGP創英角ｺﾞｼｯｸUB" panose="020B0900000000000000" pitchFamily="50" charset="-128"/>
                <a:ea typeface="HGP創英角ｺﾞｼｯｸUB" panose="020B0900000000000000" pitchFamily="50" charset="-128"/>
                <a:cs typeface="+mn-cs"/>
              </a:rPr>
              <a:t>　　　または　</a:t>
            </a:r>
            <a:r>
              <a:rPr kumimoji="1" lang="en-US" altLang="ja-JP" sz="1600" b="1" i="0" u="none" strike="noStrike" kern="1200" cap="none" spc="0" normalizeH="0" baseline="0" noProof="0" dirty="0">
                <a:ln>
                  <a:noFill/>
                </a:ln>
                <a:solidFill>
                  <a:srgbClr val="ED7D31">
                    <a:lumMod val="50000"/>
                  </a:srgbClr>
                </a:solidFill>
                <a:effectLst/>
                <a:uLnTx/>
                <a:uFillTx/>
                <a:latin typeface="HGP創英角ｺﾞｼｯｸUB" panose="020B0900000000000000" pitchFamily="50" charset="-128"/>
                <a:ea typeface="HGP創英角ｺﾞｼｯｸUB" panose="020B0900000000000000" pitchFamily="50" charset="-128"/>
                <a:cs typeface="+mn-cs"/>
              </a:rPr>
              <a:t>https://www.maff.go.jp/j/seisan/sien/sizai/s_kikaika/anzen/taimen.html</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ED7D31">
                    <a:lumMod val="50000"/>
                  </a:srgbClr>
                </a:solidFill>
                <a:effectLst/>
                <a:uLnTx/>
                <a:uFillTx/>
                <a:latin typeface="HGP創英角ｺﾞｼｯｸUB" panose="020B0900000000000000" pitchFamily="50" charset="-128"/>
                <a:ea typeface="HGP創英角ｺﾞｼｯｸUB" panose="020B0900000000000000" pitchFamily="50" charset="-128"/>
                <a:cs typeface="+mn-cs"/>
              </a:rPr>
              <a:t>　４年間に渡る調査で多数事例を収集・記述</a:t>
            </a:r>
            <a:endParaRPr kumimoji="1" lang="en-US" altLang="ja-JP" sz="2000" b="1" i="0" u="none" strike="noStrike" kern="1200" cap="none" spc="0" normalizeH="0" baseline="0" noProof="0" dirty="0">
              <a:ln>
                <a:noFill/>
              </a:ln>
              <a:solidFill>
                <a:srgbClr val="ED7D31">
                  <a:lumMod val="50000"/>
                </a:srgbClr>
              </a:solidFill>
              <a:effectLst/>
              <a:uLnTx/>
              <a:uFillTx/>
              <a:latin typeface="HGP創英角ｺﾞｼｯｸUB" panose="020B0900000000000000" pitchFamily="50" charset="-128"/>
              <a:ea typeface="HGP創英角ｺﾞｼｯｸUB" panose="020B0900000000000000" pitchFamily="50" charset="-128"/>
              <a:cs typeface="+mn-cs"/>
            </a:endParaRPr>
          </a:p>
        </p:txBody>
      </p:sp>
    </p:spTree>
    <p:extLst>
      <p:ext uri="{BB962C8B-B14F-4D97-AF65-F5344CB8AC3E}">
        <p14:creationId xmlns:p14="http://schemas.microsoft.com/office/powerpoint/2010/main" val="23478747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グループ化 25">
            <a:extLst>
              <a:ext uri="{FF2B5EF4-FFF2-40B4-BE49-F238E27FC236}">
                <a16:creationId xmlns:a16="http://schemas.microsoft.com/office/drawing/2014/main" id="{8CF3DD05-31B8-41F1-BFF1-24D642D9B9D0}"/>
              </a:ext>
            </a:extLst>
          </p:cNvPr>
          <p:cNvGrpSpPr/>
          <p:nvPr/>
        </p:nvGrpSpPr>
        <p:grpSpPr>
          <a:xfrm>
            <a:off x="2915816" y="5036778"/>
            <a:ext cx="3312368" cy="961355"/>
            <a:chOff x="2915813" y="5316813"/>
            <a:chExt cx="3312368" cy="961355"/>
          </a:xfrm>
        </p:grpSpPr>
        <p:sp>
          <p:nvSpPr>
            <p:cNvPr id="9" name="Text Box 12">
              <a:extLst>
                <a:ext uri="{FF2B5EF4-FFF2-40B4-BE49-F238E27FC236}">
                  <a16:creationId xmlns:a16="http://schemas.microsoft.com/office/drawing/2014/main" id="{DEA0D989-FC54-4D07-B496-813FBB66CE67}"/>
                </a:ext>
              </a:extLst>
            </p:cNvPr>
            <p:cNvSpPr txBox="1">
              <a:spLocks noChangeArrowheads="1"/>
            </p:cNvSpPr>
            <p:nvPr/>
          </p:nvSpPr>
          <p:spPr bwMode="auto">
            <a:xfrm>
              <a:off x="2915813" y="5754948"/>
              <a:ext cx="3312368" cy="523220"/>
            </a:xfrm>
            <a:prstGeom prst="rect">
              <a:avLst/>
            </a:prstGeom>
            <a:solidFill>
              <a:srgbClr val="CCECFF"/>
            </a:solidFill>
            <a:ln w="25400">
              <a:solidFill>
                <a:schemeClr val="tx1"/>
              </a:solidFill>
              <a:miter lim="800000"/>
              <a:headEnd/>
              <a:tailEnd/>
            </a:ln>
            <a:effectLst/>
          </p:spPr>
          <p:txBody>
            <a:bodyPr wrap="square">
              <a:spAutoFit/>
            </a:bodyPr>
            <a:lstStyle/>
            <a:p>
              <a:pPr algn="ctr" eaLnBrk="1" hangingPunct="1"/>
              <a:r>
                <a:rPr lang="ja-JP" altLang="en-US" sz="2800" dirty="0">
                  <a:effectLst/>
                  <a:latin typeface="HGP創英角ｺﾞｼｯｸUB" panose="020B0900000000000000" pitchFamily="50" charset="-128"/>
                  <a:ea typeface="HGP創英角ｺﾞｼｯｸUB" panose="020B0900000000000000" pitchFamily="50" charset="-128"/>
                </a:rPr>
                <a:t>事故防止</a:t>
              </a:r>
              <a:endParaRPr lang="en-US" altLang="ja-JP" sz="2800" dirty="0">
                <a:effectLst/>
                <a:latin typeface="HGP創英角ｺﾞｼｯｸUB" panose="020B0900000000000000" pitchFamily="50" charset="-128"/>
                <a:ea typeface="HGP創英角ｺﾞｼｯｸUB" panose="020B0900000000000000" pitchFamily="50" charset="-128"/>
              </a:endParaRPr>
            </a:p>
          </p:txBody>
        </p:sp>
        <p:sp>
          <p:nvSpPr>
            <p:cNvPr id="10" name="下矢印 19">
              <a:extLst>
                <a:ext uri="{FF2B5EF4-FFF2-40B4-BE49-F238E27FC236}">
                  <a16:creationId xmlns:a16="http://schemas.microsoft.com/office/drawing/2014/main" id="{E0CB5304-6BA2-43E7-8679-0C338B79A334}"/>
                </a:ext>
              </a:extLst>
            </p:cNvPr>
            <p:cNvSpPr/>
            <p:nvPr/>
          </p:nvSpPr>
          <p:spPr>
            <a:xfrm rot="10800000" flipV="1">
              <a:off x="3574108" y="5316813"/>
              <a:ext cx="1995777" cy="361253"/>
            </a:xfrm>
            <a:prstGeom prst="downArrow">
              <a:avLst>
                <a:gd name="adj1" fmla="val 50000"/>
                <a:gd name="adj2" fmla="val 51871"/>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solidFill>
                  <a:schemeClr val="tx1"/>
                </a:solidFill>
                <a:latin typeface="+mn-ea"/>
              </a:endParaRPr>
            </a:p>
          </p:txBody>
        </p:sp>
      </p:grpSp>
      <p:sp>
        <p:nvSpPr>
          <p:cNvPr id="14" name="Rectangle 3">
            <a:extLst>
              <a:ext uri="{FF2B5EF4-FFF2-40B4-BE49-F238E27FC236}">
                <a16:creationId xmlns:a16="http://schemas.microsoft.com/office/drawing/2014/main" id="{B90FA176-F858-43A2-95A8-CB3516A91BDA}"/>
              </a:ext>
            </a:extLst>
          </p:cNvPr>
          <p:cNvSpPr>
            <a:spLocks noChangeArrowheads="1"/>
          </p:cNvSpPr>
          <p:nvPr/>
        </p:nvSpPr>
        <p:spPr bwMode="auto">
          <a:xfrm>
            <a:off x="1321975" y="96154"/>
            <a:ext cx="6217452" cy="576064"/>
          </a:xfrm>
          <a:prstGeom prst="rect">
            <a:avLst/>
          </a:prstGeom>
          <a:noFill/>
          <a:ln w="9525">
            <a:noFill/>
            <a:miter lim="800000"/>
            <a:headEnd/>
            <a:tailEnd/>
          </a:ln>
        </p:spPr>
        <p:txBody>
          <a:bodyPr anchor="ctr"/>
          <a:lstStyle/>
          <a:p>
            <a:pPr algn="ctr" eaLnBrk="1"/>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労働安全衛生管理の考え方</a:t>
            </a:r>
          </a:p>
        </p:txBody>
      </p:sp>
      <p:grpSp>
        <p:nvGrpSpPr>
          <p:cNvPr id="24" name="グループ化 23">
            <a:extLst>
              <a:ext uri="{FF2B5EF4-FFF2-40B4-BE49-F238E27FC236}">
                <a16:creationId xmlns:a16="http://schemas.microsoft.com/office/drawing/2014/main" id="{707C605B-AFF8-4CE3-9336-52CCCC5927B5}"/>
              </a:ext>
            </a:extLst>
          </p:cNvPr>
          <p:cNvGrpSpPr/>
          <p:nvPr/>
        </p:nvGrpSpPr>
        <p:grpSpPr>
          <a:xfrm>
            <a:off x="244230" y="1010667"/>
            <a:ext cx="4186471" cy="943603"/>
            <a:chOff x="1645595" y="2075000"/>
            <a:chExt cx="4186471" cy="943603"/>
          </a:xfrm>
        </p:grpSpPr>
        <p:sp>
          <p:nvSpPr>
            <p:cNvPr id="3" name="正方形/長方形 2">
              <a:extLst>
                <a:ext uri="{FF2B5EF4-FFF2-40B4-BE49-F238E27FC236}">
                  <a16:creationId xmlns:a16="http://schemas.microsoft.com/office/drawing/2014/main" id="{648E6BCE-11E0-4EB1-A81D-B72D1F34D393}"/>
                </a:ext>
              </a:extLst>
            </p:cNvPr>
            <p:cNvSpPr/>
            <p:nvPr/>
          </p:nvSpPr>
          <p:spPr>
            <a:xfrm>
              <a:off x="1786544" y="2556938"/>
              <a:ext cx="4045522" cy="461665"/>
            </a:xfrm>
            <a:prstGeom prst="rect">
              <a:avLst/>
            </a:prstGeom>
            <a:solidFill>
              <a:schemeClr val="bg1"/>
            </a:solidFill>
            <a:ln w="25400">
              <a:solidFill>
                <a:schemeClr val="tx1"/>
              </a:solidFill>
            </a:ln>
          </p:spPr>
          <p:txBody>
            <a:bodyPr wrap="square">
              <a:spAutoFit/>
            </a:bodyPr>
            <a:lstStyle/>
            <a:p>
              <a:pPr algn="ctr"/>
              <a:r>
                <a:rPr lang="ja-JP" altLang="en-US" sz="2400" dirty="0">
                  <a:effectLst/>
                  <a:latin typeface="HGP創英角ｺﾞｼｯｸUB" panose="020B0900000000000000" pitchFamily="50" charset="-128"/>
                  <a:ea typeface="HGP創英角ｺﾞｼｯｸUB" panose="020B0900000000000000" pitchFamily="50" charset="-128"/>
                </a:rPr>
                <a:t>作業現場の危険源を取り除く</a:t>
              </a:r>
            </a:p>
          </p:txBody>
        </p:sp>
        <p:sp>
          <p:nvSpPr>
            <p:cNvPr id="18" name="テキスト ボックス 17">
              <a:extLst>
                <a:ext uri="{FF2B5EF4-FFF2-40B4-BE49-F238E27FC236}">
                  <a16:creationId xmlns:a16="http://schemas.microsoft.com/office/drawing/2014/main" id="{655BEDC9-3B67-47A0-A017-B48FCE9EFE77}"/>
                </a:ext>
              </a:extLst>
            </p:cNvPr>
            <p:cNvSpPr txBox="1"/>
            <p:nvPr/>
          </p:nvSpPr>
          <p:spPr>
            <a:xfrm>
              <a:off x="1645595" y="2075000"/>
              <a:ext cx="1720181" cy="461665"/>
            </a:xfrm>
            <a:prstGeom prst="rect">
              <a:avLst/>
            </a:prstGeom>
            <a:noFill/>
          </p:spPr>
          <p:txBody>
            <a:bodyPr wrap="square" rtlCol="0">
              <a:spAutoFit/>
            </a:bodyPr>
            <a:lstStyle/>
            <a:p>
              <a:r>
                <a:rPr kumimoji="1" lang="ja-JP" altLang="en-US" sz="2400" dirty="0">
                  <a:latin typeface="HGP創英角ｺﾞｼｯｸUB" panose="020B0900000000000000" pitchFamily="50" charset="-128"/>
                  <a:ea typeface="HGP創英角ｺﾞｼｯｸUB" panose="020B0900000000000000" pitchFamily="50" charset="-128"/>
                </a:rPr>
                <a:t>ステップ１</a:t>
              </a:r>
            </a:p>
          </p:txBody>
        </p:sp>
      </p:grpSp>
      <p:sp>
        <p:nvSpPr>
          <p:cNvPr id="22" name="テキスト ボックス 21">
            <a:extLst>
              <a:ext uri="{FF2B5EF4-FFF2-40B4-BE49-F238E27FC236}">
                <a16:creationId xmlns:a16="http://schemas.microsoft.com/office/drawing/2014/main" id="{40FFA1CB-CA8C-47AC-B3EC-12A8AABDC15C}"/>
              </a:ext>
            </a:extLst>
          </p:cNvPr>
          <p:cNvSpPr txBox="1"/>
          <p:nvPr/>
        </p:nvSpPr>
        <p:spPr>
          <a:xfrm>
            <a:off x="4541854" y="1497204"/>
            <a:ext cx="4309229" cy="461665"/>
          </a:xfrm>
          <a:prstGeom prst="rect">
            <a:avLst/>
          </a:prstGeom>
          <a:noFill/>
        </p:spPr>
        <p:txBody>
          <a:bodyPr wrap="square" rtlCol="0">
            <a:spAutoFit/>
          </a:bodyPr>
          <a:lstStyle/>
          <a:p>
            <a:pPr>
              <a:spcBef>
                <a:spcPts val="600"/>
              </a:spcBef>
            </a:pPr>
            <a:r>
              <a:rPr kumimoji="1" lang="ja-JP" altLang="en-US" sz="2400" dirty="0">
                <a:latin typeface="HGP創英角ｺﾞｼｯｸUB" panose="020B0900000000000000" pitchFamily="50" charset="-128"/>
                <a:ea typeface="HGP創英角ｺﾞｼｯｸUB" panose="020B0900000000000000" pitchFamily="50" charset="-128"/>
              </a:rPr>
              <a:t>＝</a:t>
            </a:r>
            <a:r>
              <a:rPr kumimoji="1" lang="ja-JP" altLang="en-US" sz="2400" dirty="0">
                <a:solidFill>
                  <a:srgbClr val="FF0000"/>
                </a:solidFill>
                <a:latin typeface="HGP創英角ｺﾞｼｯｸUB" panose="020B0900000000000000" pitchFamily="50" charset="-128"/>
                <a:ea typeface="HGP創英角ｺﾞｼｯｸUB" panose="020B0900000000000000" pitchFamily="50" charset="-128"/>
              </a:rPr>
              <a:t>事故発生の根本原因をなくす</a:t>
            </a:r>
          </a:p>
        </p:txBody>
      </p:sp>
      <p:grpSp>
        <p:nvGrpSpPr>
          <p:cNvPr id="25" name="グループ化 24">
            <a:extLst>
              <a:ext uri="{FF2B5EF4-FFF2-40B4-BE49-F238E27FC236}">
                <a16:creationId xmlns:a16="http://schemas.microsoft.com/office/drawing/2014/main" id="{BE96443C-38EC-446B-8663-5C20F943C69B}"/>
              </a:ext>
            </a:extLst>
          </p:cNvPr>
          <p:cNvGrpSpPr/>
          <p:nvPr/>
        </p:nvGrpSpPr>
        <p:grpSpPr>
          <a:xfrm>
            <a:off x="244230" y="3179856"/>
            <a:ext cx="3329875" cy="923330"/>
            <a:chOff x="6020765" y="2468335"/>
            <a:chExt cx="3329875" cy="923330"/>
          </a:xfrm>
        </p:grpSpPr>
        <p:sp>
          <p:nvSpPr>
            <p:cNvPr id="4" name="正方形/長方形 3">
              <a:extLst>
                <a:ext uri="{FF2B5EF4-FFF2-40B4-BE49-F238E27FC236}">
                  <a16:creationId xmlns:a16="http://schemas.microsoft.com/office/drawing/2014/main" id="{F2BB9391-DBFA-49B6-96C8-599558000B92}"/>
                </a:ext>
              </a:extLst>
            </p:cNvPr>
            <p:cNvSpPr/>
            <p:nvPr/>
          </p:nvSpPr>
          <p:spPr>
            <a:xfrm>
              <a:off x="6131253" y="2930000"/>
              <a:ext cx="3219387" cy="461665"/>
            </a:xfrm>
            <a:prstGeom prst="rect">
              <a:avLst/>
            </a:prstGeom>
            <a:solidFill>
              <a:schemeClr val="bg1"/>
            </a:solidFill>
            <a:ln w="25400">
              <a:solidFill>
                <a:schemeClr val="tx1"/>
              </a:solidFill>
            </a:ln>
          </p:spPr>
          <p:txBody>
            <a:bodyPr wrap="square">
              <a:spAutoFit/>
            </a:bodyPr>
            <a:lstStyle/>
            <a:p>
              <a:pPr algn="ctr"/>
              <a:r>
                <a:rPr lang="ja-JP" altLang="en-US" sz="2400" dirty="0">
                  <a:effectLst/>
                  <a:latin typeface="HGP創英角ｺﾞｼｯｸUB" panose="020B0900000000000000" pitchFamily="50" charset="-128"/>
                  <a:ea typeface="HGP創英角ｺﾞｼｯｸUB" panose="020B0900000000000000" pitchFamily="50" charset="-128"/>
                </a:rPr>
                <a:t>安全な行動を遵守する</a:t>
              </a:r>
            </a:p>
          </p:txBody>
        </p:sp>
        <p:sp>
          <p:nvSpPr>
            <p:cNvPr id="20" name="テキスト ボックス 19">
              <a:extLst>
                <a:ext uri="{FF2B5EF4-FFF2-40B4-BE49-F238E27FC236}">
                  <a16:creationId xmlns:a16="http://schemas.microsoft.com/office/drawing/2014/main" id="{19F75A5F-B88E-4006-9518-FEE8FF8EB563}"/>
                </a:ext>
              </a:extLst>
            </p:cNvPr>
            <p:cNvSpPr txBox="1"/>
            <p:nvPr/>
          </p:nvSpPr>
          <p:spPr>
            <a:xfrm>
              <a:off x="6020765" y="2468335"/>
              <a:ext cx="1449619" cy="461665"/>
            </a:xfrm>
            <a:prstGeom prst="rect">
              <a:avLst/>
            </a:prstGeom>
            <a:noFill/>
          </p:spPr>
          <p:txBody>
            <a:bodyPr wrap="square" rtlCol="0">
              <a:spAutoFit/>
            </a:bodyPr>
            <a:lstStyle/>
            <a:p>
              <a:r>
                <a:rPr kumimoji="1" lang="ja-JP" altLang="en-US" sz="2400" dirty="0">
                  <a:latin typeface="HGP創英角ｺﾞｼｯｸUB" panose="020B0900000000000000" pitchFamily="50" charset="-128"/>
                  <a:ea typeface="HGP創英角ｺﾞｼｯｸUB" panose="020B0900000000000000" pitchFamily="50" charset="-128"/>
                </a:rPr>
                <a:t>ステップ３</a:t>
              </a:r>
            </a:p>
          </p:txBody>
        </p:sp>
      </p:grpSp>
      <p:grpSp>
        <p:nvGrpSpPr>
          <p:cNvPr id="6" name="グループ化 5">
            <a:extLst>
              <a:ext uri="{FF2B5EF4-FFF2-40B4-BE49-F238E27FC236}">
                <a16:creationId xmlns:a16="http://schemas.microsoft.com/office/drawing/2014/main" id="{1FF3A351-2985-4CBC-87D1-BD2DED9654AB}"/>
              </a:ext>
            </a:extLst>
          </p:cNvPr>
          <p:cNvGrpSpPr/>
          <p:nvPr/>
        </p:nvGrpSpPr>
        <p:grpSpPr>
          <a:xfrm>
            <a:off x="3682314" y="3610137"/>
            <a:ext cx="5335664" cy="517845"/>
            <a:chOff x="6012292" y="3690531"/>
            <a:chExt cx="3077438" cy="517845"/>
          </a:xfrm>
        </p:grpSpPr>
        <p:sp>
          <p:nvSpPr>
            <p:cNvPr id="7" name="吹き出し: 上矢印 6">
              <a:extLst>
                <a:ext uri="{FF2B5EF4-FFF2-40B4-BE49-F238E27FC236}">
                  <a16:creationId xmlns:a16="http://schemas.microsoft.com/office/drawing/2014/main" id="{54A30155-DD38-4ADB-B513-7C88F93CBCD3}"/>
                </a:ext>
              </a:extLst>
            </p:cNvPr>
            <p:cNvSpPr/>
            <p:nvPr/>
          </p:nvSpPr>
          <p:spPr>
            <a:xfrm rot="16200000">
              <a:off x="7292088" y="2410735"/>
              <a:ext cx="517845" cy="3077438"/>
            </a:xfrm>
            <a:prstGeom prst="upArrowCallout">
              <a:avLst>
                <a:gd name="adj1" fmla="val 42255"/>
                <a:gd name="adj2" fmla="val 49526"/>
                <a:gd name="adj3" fmla="val 48403"/>
                <a:gd name="adj4" fmla="val 92574"/>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8" name="テキスト ボックス 7">
              <a:extLst>
                <a:ext uri="{FF2B5EF4-FFF2-40B4-BE49-F238E27FC236}">
                  <a16:creationId xmlns:a16="http://schemas.microsoft.com/office/drawing/2014/main" id="{EC5B49AE-BF91-4D1A-B351-24247DA239EB}"/>
                </a:ext>
              </a:extLst>
            </p:cNvPr>
            <p:cNvSpPr txBox="1"/>
            <p:nvPr/>
          </p:nvSpPr>
          <p:spPr>
            <a:xfrm>
              <a:off x="6196176" y="3690534"/>
              <a:ext cx="2893553" cy="461665"/>
            </a:xfrm>
            <a:prstGeom prst="rect">
              <a:avLst/>
            </a:prstGeom>
            <a:noFill/>
          </p:spPr>
          <p:txBody>
            <a:bodyPr wrap="square" rtlCol="0">
              <a:spAutoFit/>
            </a:bodyPr>
            <a:lstStyle/>
            <a:p>
              <a:pPr algn="ctr"/>
              <a:r>
                <a:rPr kumimoji="1" lang="ja-JP" altLang="en-US" sz="2400" dirty="0">
                  <a:latin typeface="HGP創英角ｺﾞｼｯｸUB" panose="020B0900000000000000" pitchFamily="50" charset="-128"/>
                  <a:ea typeface="HGP創英角ｺﾞｼｯｸUB" panose="020B0900000000000000" pitchFamily="50" charset="-128"/>
                </a:rPr>
                <a:t>こちらから最初に取り組むのではない</a:t>
              </a:r>
            </a:p>
          </p:txBody>
        </p:sp>
      </p:grpSp>
      <p:sp>
        <p:nvSpPr>
          <p:cNvPr id="27" name="四角形吹き出し 47">
            <a:extLst>
              <a:ext uri="{FF2B5EF4-FFF2-40B4-BE49-F238E27FC236}">
                <a16:creationId xmlns:a16="http://schemas.microsoft.com/office/drawing/2014/main" id="{C1022DCD-F9D4-4F27-8417-691F5EBC7D5F}"/>
              </a:ext>
            </a:extLst>
          </p:cNvPr>
          <p:cNvSpPr/>
          <p:nvPr/>
        </p:nvSpPr>
        <p:spPr bwMode="auto">
          <a:xfrm>
            <a:off x="880503" y="4354291"/>
            <a:ext cx="4350524" cy="531920"/>
          </a:xfrm>
          <a:prstGeom prst="wedgeRectCallout">
            <a:avLst>
              <a:gd name="adj1" fmla="val -22539"/>
              <a:gd name="adj2" fmla="val -94166"/>
            </a:avLst>
          </a:prstGeom>
          <a:ln>
            <a:solidFill>
              <a:schemeClr val="tx1"/>
            </a:solidFill>
            <a:headEnd type="none" w="sm" len="sm"/>
            <a:tailEnd type="none" w="sm" len="sm"/>
          </a:ln>
        </p:spPr>
        <p:style>
          <a:lnRef idx="2">
            <a:schemeClr val="accent5"/>
          </a:lnRef>
          <a:fillRef idx="1">
            <a:schemeClr val="lt1"/>
          </a:fillRef>
          <a:effectRef idx="0">
            <a:schemeClr val="accent5"/>
          </a:effectRef>
          <a:fontRef idx="minor">
            <a:schemeClr val="dk1"/>
          </a:fontRef>
        </p:style>
        <p:txBody>
          <a:bodyPr vert="horz" wrap="square" lIns="72000" tIns="45720" rIns="72000" bIns="45720" numCol="1" rtlCol="0" anchor="t" anchorCtr="0" compatLnSpc="1">
            <a:prstTxWarp prst="textNoShape">
              <a:avLst/>
            </a:prstTxWarp>
          </a:bodyPr>
          <a:lstStyle/>
          <a:p>
            <a:pPr algn="ctr" eaLnBrk="0" hangingPunct="0"/>
            <a:r>
              <a:rPr lang="ja-JP" altLang="en-US" sz="2400" dirty="0">
                <a:solidFill>
                  <a:schemeClr val="tx1"/>
                </a:solidFill>
                <a:latin typeface="HGP創英角ｺﾞｼｯｸUB" panose="020B0900000000000000" pitchFamily="50" charset="-128"/>
                <a:ea typeface="HGP創英角ｺﾞｼｯｸUB" panose="020B0900000000000000" pitchFamily="50" charset="-128"/>
              </a:rPr>
              <a:t>安全教育、手順書、注意喚起</a:t>
            </a:r>
            <a:endParaRPr lang="en-US" altLang="ja-JP" sz="240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28" name="Text Box 5">
            <a:extLst>
              <a:ext uri="{FF2B5EF4-FFF2-40B4-BE49-F238E27FC236}">
                <a16:creationId xmlns:a16="http://schemas.microsoft.com/office/drawing/2014/main" id="{383FAC38-D004-40ED-B682-7FE8873C4C9F}"/>
              </a:ext>
            </a:extLst>
          </p:cNvPr>
          <p:cNvSpPr txBox="1">
            <a:spLocks noChangeArrowheads="1"/>
          </p:cNvSpPr>
          <p:nvPr/>
        </p:nvSpPr>
        <p:spPr bwMode="auto">
          <a:xfrm>
            <a:off x="611844" y="6131161"/>
            <a:ext cx="7967613" cy="461665"/>
          </a:xfrm>
          <a:prstGeom prst="rect">
            <a:avLst/>
          </a:prstGeom>
          <a:noFill/>
          <a:ln w="9525">
            <a:noFill/>
            <a:miter lim="800000"/>
            <a:headEnd/>
            <a:tailEnd/>
          </a:ln>
          <a:effectLst/>
        </p:spPr>
        <p:txBody>
          <a:bodyPr wrap="square">
            <a:spAutoFit/>
          </a:bodyPr>
          <a:lstStyle/>
          <a:p>
            <a:pPr eaLnBrk="1" hangingPunct="1">
              <a:spcBef>
                <a:spcPts val="1200"/>
              </a:spcBef>
              <a:buSzPct val="70000"/>
            </a:pPr>
            <a:r>
              <a:rPr lang="ja-JP" altLang="en-US" sz="2400" dirty="0">
                <a:effectLst/>
                <a:latin typeface="HGP創英角ｺﾞｼｯｸUB" panose="020B0900000000000000" pitchFamily="50" charset="-128"/>
                <a:ea typeface="HGP創英角ｺﾞｼｯｸUB" panose="020B0900000000000000" pitchFamily="50" charset="-128"/>
              </a:rPr>
              <a:t>家族経営では、仲間同士や地域との繋がりで取り組む必要</a:t>
            </a:r>
            <a:endParaRPr lang="en-US" altLang="ja-JP" sz="2400" dirty="0">
              <a:effectLst/>
              <a:latin typeface="HGP創英角ｺﾞｼｯｸUB" panose="020B0900000000000000" pitchFamily="50" charset="-128"/>
              <a:ea typeface="HGP創英角ｺﾞｼｯｸUB" panose="020B0900000000000000" pitchFamily="50" charset="-128"/>
            </a:endParaRPr>
          </a:p>
        </p:txBody>
      </p:sp>
      <p:grpSp>
        <p:nvGrpSpPr>
          <p:cNvPr id="29" name="グループ化 28">
            <a:extLst>
              <a:ext uri="{FF2B5EF4-FFF2-40B4-BE49-F238E27FC236}">
                <a16:creationId xmlns:a16="http://schemas.microsoft.com/office/drawing/2014/main" id="{282A8487-8F2C-41F1-8DA2-A8416DD9804E}"/>
              </a:ext>
            </a:extLst>
          </p:cNvPr>
          <p:cNvGrpSpPr/>
          <p:nvPr/>
        </p:nvGrpSpPr>
        <p:grpSpPr>
          <a:xfrm>
            <a:off x="244230" y="2087298"/>
            <a:ext cx="4603266" cy="964000"/>
            <a:chOff x="1619777" y="2015362"/>
            <a:chExt cx="4603266" cy="964000"/>
          </a:xfrm>
        </p:grpSpPr>
        <p:sp>
          <p:nvSpPr>
            <p:cNvPr id="30" name="正方形/長方形 29">
              <a:extLst>
                <a:ext uri="{FF2B5EF4-FFF2-40B4-BE49-F238E27FC236}">
                  <a16:creationId xmlns:a16="http://schemas.microsoft.com/office/drawing/2014/main" id="{5BC1EA08-07F0-4D1B-8C1E-11982A56B7B6}"/>
                </a:ext>
              </a:extLst>
            </p:cNvPr>
            <p:cNvSpPr/>
            <p:nvPr/>
          </p:nvSpPr>
          <p:spPr>
            <a:xfrm>
              <a:off x="1763102" y="2517697"/>
              <a:ext cx="4459941" cy="461665"/>
            </a:xfrm>
            <a:prstGeom prst="rect">
              <a:avLst/>
            </a:prstGeom>
            <a:solidFill>
              <a:schemeClr val="bg1"/>
            </a:solidFill>
            <a:ln w="25400">
              <a:solidFill>
                <a:schemeClr val="tx1"/>
              </a:solidFill>
            </a:ln>
          </p:spPr>
          <p:txBody>
            <a:bodyPr wrap="square">
              <a:spAutoFit/>
            </a:bodyPr>
            <a:lstStyle/>
            <a:p>
              <a:pPr algn="ctr"/>
              <a:r>
                <a:rPr lang="ja-JP" altLang="en-US" sz="2400" dirty="0">
                  <a:effectLst/>
                  <a:latin typeface="HGP創英角ｺﾞｼｯｸUB" panose="020B0900000000000000" pitchFamily="50" charset="-128"/>
                  <a:ea typeface="HGP創英角ｺﾞｼｯｸUB" panose="020B0900000000000000" pitchFamily="50" charset="-128"/>
                </a:rPr>
                <a:t>取り除けない危険源と人を隔てる</a:t>
              </a:r>
            </a:p>
          </p:txBody>
        </p:sp>
        <p:sp>
          <p:nvSpPr>
            <p:cNvPr id="31" name="テキスト ボックス 30">
              <a:extLst>
                <a:ext uri="{FF2B5EF4-FFF2-40B4-BE49-F238E27FC236}">
                  <a16:creationId xmlns:a16="http://schemas.microsoft.com/office/drawing/2014/main" id="{B4591DEF-8FDC-4861-A4E5-E71749188E23}"/>
                </a:ext>
              </a:extLst>
            </p:cNvPr>
            <p:cNvSpPr txBox="1"/>
            <p:nvPr/>
          </p:nvSpPr>
          <p:spPr>
            <a:xfrm>
              <a:off x="1619777" y="2015362"/>
              <a:ext cx="1720181" cy="461665"/>
            </a:xfrm>
            <a:prstGeom prst="rect">
              <a:avLst/>
            </a:prstGeom>
            <a:noFill/>
          </p:spPr>
          <p:txBody>
            <a:bodyPr wrap="square" rtlCol="0">
              <a:spAutoFit/>
            </a:bodyPr>
            <a:lstStyle/>
            <a:p>
              <a:r>
                <a:rPr kumimoji="1" lang="ja-JP" altLang="en-US" sz="2400" dirty="0">
                  <a:latin typeface="HGP創英角ｺﾞｼｯｸUB" panose="020B0900000000000000" pitchFamily="50" charset="-128"/>
                  <a:ea typeface="HGP創英角ｺﾞｼｯｸUB" panose="020B0900000000000000" pitchFamily="50" charset="-128"/>
                </a:rPr>
                <a:t>ステップ２</a:t>
              </a:r>
            </a:p>
          </p:txBody>
        </p:sp>
      </p:grpSp>
      <p:sp>
        <p:nvSpPr>
          <p:cNvPr id="35" name="テキスト ボックス 34">
            <a:extLst>
              <a:ext uri="{FF2B5EF4-FFF2-40B4-BE49-F238E27FC236}">
                <a16:creationId xmlns:a16="http://schemas.microsoft.com/office/drawing/2014/main" id="{927720B1-3D68-45A3-BE84-A8404A2B56DA}"/>
              </a:ext>
            </a:extLst>
          </p:cNvPr>
          <p:cNvSpPr txBox="1"/>
          <p:nvPr/>
        </p:nvSpPr>
        <p:spPr>
          <a:xfrm>
            <a:off x="4847496" y="2587131"/>
            <a:ext cx="4311292" cy="461665"/>
          </a:xfrm>
          <a:prstGeom prst="rect">
            <a:avLst/>
          </a:prstGeom>
          <a:noFill/>
        </p:spPr>
        <p:txBody>
          <a:bodyPr wrap="square" rtlCol="0">
            <a:spAutoFit/>
          </a:bodyPr>
          <a:lstStyle/>
          <a:p>
            <a:pPr>
              <a:spcBef>
                <a:spcPts val="600"/>
              </a:spcBef>
            </a:pPr>
            <a:r>
              <a:rPr kumimoji="1" lang="ja-JP" altLang="en-US" sz="2400" dirty="0">
                <a:latin typeface="HGP創英角ｺﾞｼｯｸUB" panose="020B0900000000000000" pitchFamily="50" charset="-128"/>
                <a:ea typeface="HGP創英角ｺﾞｼｯｸUB" panose="020B0900000000000000" pitchFamily="50" charset="-128"/>
              </a:rPr>
              <a:t>＝柵を設ける、目印を付ける等</a:t>
            </a:r>
            <a:endParaRPr kumimoji="1" lang="ja-JP" altLang="en-US" sz="2400" dirty="0">
              <a:solidFill>
                <a:srgbClr val="FF0000"/>
              </a:solidFill>
              <a:latin typeface="HGP創英角ｺﾞｼｯｸUB" panose="020B0900000000000000" pitchFamily="50" charset="-128"/>
              <a:ea typeface="HGP創英角ｺﾞｼｯｸUB" panose="020B0900000000000000" pitchFamily="50" charset="-128"/>
            </a:endParaRPr>
          </a:p>
        </p:txBody>
      </p:sp>
      <p:cxnSp>
        <p:nvCxnSpPr>
          <p:cNvPr id="2" name="直線コネクタ 1">
            <a:extLst>
              <a:ext uri="{FF2B5EF4-FFF2-40B4-BE49-F238E27FC236}">
                <a16:creationId xmlns:a16="http://schemas.microsoft.com/office/drawing/2014/main" id="{11E69103-45DF-B872-CF38-6D98AB5A3F73}"/>
              </a:ext>
            </a:extLst>
          </p:cNvPr>
          <p:cNvCxnSpPr/>
          <p:nvPr/>
        </p:nvCxnSpPr>
        <p:spPr>
          <a:xfrm>
            <a:off x="467443" y="738508"/>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2">
            <a:extLst>
              <a:ext uri="{FF2B5EF4-FFF2-40B4-BE49-F238E27FC236}">
                <a16:creationId xmlns:a16="http://schemas.microsoft.com/office/drawing/2014/main" id="{2FB04473-C4A6-E07A-7DCB-4E2366FE5026}"/>
              </a:ext>
            </a:extLst>
          </p:cNvPr>
          <p:cNvSpPr>
            <a:spLocks noGrp="1"/>
          </p:cNvSpPr>
          <p:nvPr>
            <p:ph type="sldNum" sz="quarter" idx="12"/>
          </p:nvPr>
        </p:nvSpPr>
        <p:spPr>
          <a:xfrm>
            <a:off x="6961909" y="6408854"/>
            <a:ext cx="1949477" cy="23812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452A23-BFEA-43FD-98FB-69091C0AE9EE}" type="slidenum">
              <a:rPr kumimoji="0"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2984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animBg="1"/>
      <p:bldP spid="28" grpId="0"/>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26644687-D1DC-1EA9-EEC1-CEA88783BE12}"/>
              </a:ext>
            </a:extLst>
          </p:cNvPr>
          <p:cNvPicPr>
            <a:picLocks noChangeAspect="1"/>
          </p:cNvPicPr>
          <p:nvPr/>
        </p:nvPicPr>
        <p:blipFill>
          <a:blip r:embed="rId3"/>
          <a:stretch>
            <a:fillRect/>
          </a:stretch>
        </p:blipFill>
        <p:spPr>
          <a:xfrm>
            <a:off x="6584496" y="3564494"/>
            <a:ext cx="2430502" cy="1817198"/>
          </a:xfrm>
          <a:prstGeom prst="rect">
            <a:avLst/>
          </a:prstGeom>
        </p:spPr>
      </p:pic>
      <p:sp>
        <p:nvSpPr>
          <p:cNvPr id="26" name="Text Box 5"/>
          <p:cNvSpPr txBox="1">
            <a:spLocks noChangeArrowheads="1"/>
          </p:cNvSpPr>
          <p:nvPr/>
        </p:nvSpPr>
        <p:spPr bwMode="auto">
          <a:xfrm>
            <a:off x="295821" y="79136"/>
            <a:ext cx="8474929" cy="584775"/>
          </a:xfrm>
          <a:prstGeom prst="rect">
            <a:avLst/>
          </a:prstGeom>
          <a:noFill/>
          <a:ln w="9525">
            <a:noFill/>
            <a:miter lim="800000"/>
            <a:headEnd/>
            <a:tailEnd/>
          </a:ln>
        </p:spPr>
        <p:txBody>
          <a:bodyPr wrap="square">
            <a:spAutoFit/>
          </a:bodyPr>
          <a:lstStyle/>
          <a:p>
            <a:pPr algn="ctr"/>
            <a:r>
              <a:rPr lang="ja-JP" altLang="en-US" sz="20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労働安全衛生管理の考え方</a:t>
            </a:r>
            <a:r>
              <a:rPr lang="en-US" altLang="ja-JP" sz="20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a:t>
            </a:r>
            <a:r>
              <a:rPr lang="ja-JP" altLang="en-US" sz="20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続き</a:t>
            </a:r>
            <a:r>
              <a:rPr lang="en-US" altLang="ja-JP" sz="20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a:t>
            </a:r>
            <a:r>
              <a:rPr lang="ja-JP" altLang="en-US" sz="20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　</a:t>
            </a: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ステップ１　危険源の排除</a:t>
            </a:r>
          </a:p>
        </p:txBody>
      </p:sp>
      <p:grpSp>
        <p:nvGrpSpPr>
          <p:cNvPr id="4" name="グループ化 3">
            <a:extLst>
              <a:ext uri="{FF2B5EF4-FFF2-40B4-BE49-F238E27FC236}">
                <a16:creationId xmlns:a16="http://schemas.microsoft.com/office/drawing/2014/main" id="{1EF189CB-021F-4BE5-8362-5C78CF767275}"/>
              </a:ext>
            </a:extLst>
          </p:cNvPr>
          <p:cNvGrpSpPr/>
          <p:nvPr/>
        </p:nvGrpSpPr>
        <p:grpSpPr>
          <a:xfrm>
            <a:off x="578659" y="4086813"/>
            <a:ext cx="3954627" cy="2031325"/>
            <a:chOff x="320764" y="2836343"/>
            <a:chExt cx="3954627" cy="2031325"/>
          </a:xfrm>
        </p:grpSpPr>
        <p:sp>
          <p:nvSpPr>
            <p:cNvPr id="14" name="正方形/長方形 13">
              <a:extLst>
                <a:ext uri="{FF2B5EF4-FFF2-40B4-BE49-F238E27FC236}">
                  <a16:creationId xmlns:a16="http://schemas.microsoft.com/office/drawing/2014/main" id="{BABD9678-BA18-46DE-B08F-D425306A9504}"/>
                </a:ext>
              </a:extLst>
            </p:cNvPr>
            <p:cNvSpPr/>
            <p:nvPr/>
          </p:nvSpPr>
          <p:spPr>
            <a:xfrm>
              <a:off x="320764" y="2836343"/>
              <a:ext cx="3954627" cy="2031325"/>
            </a:xfrm>
            <a:prstGeom prst="rect">
              <a:avLst/>
            </a:prstGeom>
          </p:spPr>
          <p:txBody>
            <a:bodyPr wrap="square">
              <a:spAutoFit/>
            </a:bodyPr>
            <a:lstStyle/>
            <a:p>
              <a:r>
                <a:rPr lang="ja-JP" altLang="en-US" sz="2400" dirty="0">
                  <a:effectLst/>
                  <a:latin typeface="HGP創英角ｺﾞｼｯｸUB" panose="020B0900000000000000" pitchFamily="50" charset="-128"/>
                  <a:ea typeface="HGP創英角ｺﾞｼｯｸUB" panose="020B0900000000000000" pitchFamily="50" charset="-128"/>
                </a:rPr>
                <a:t>段差・凹凸　　　　 平らに</a:t>
              </a:r>
              <a:endParaRPr lang="en-US" altLang="ja-JP" sz="2400" dirty="0">
                <a:effectLst/>
                <a:latin typeface="HGP創英角ｺﾞｼｯｸUB" panose="020B0900000000000000" pitchFamily="50" charset="-128"/>
                <a:ea typeface="HGP創英角ｺﾞｼｯｸUB" panose="020B0900000000000000" pitchFamily="50" charset="-128"/>
              </a:endParaRPr>
            </a:p>
            <a:p>
              <a:pPr>
                <a:spcBef>
                  <a:spcPts val="1200"/>
                </a:spcBef>
              </a:pPr>
              <a:r>
                <a:rPr lang="ja-JP" altLang="en-US" sz="2400" dirty="0">
                  <a:effectLst/>
                  <a:latin typeface="HGP創英角ｺﾞｼｯｸUB" panose="020B0900000000000000" pitchFamily="50" charset="-128"/>
                  <a:ea typeface="HGP創英角ｺﾞｼｯｸUB" panose="020B0900000000000000" pitchFamily="50" charset="-128"/>
                </a:rPr>
                <a:t>狭い・細い　　　　  広く</a:t>
              </a:r>
              <a:endParaRPr lang="en-US" altLang="ja-JP" sz="2400" dirty="0">
                <a:effectLst/>
                <a:latin typeface="HGP創英角ｺﾞｼｯｸUB" panose="020B0900000000000000" pitchFamily="50" charset="-128"/>
                <a:ea typeface="HGP創英角ｺﾞｼｯｸUB" panose="020B0900000000000000" pitchFamily="50" charset="-128"/>
              </a:endParaRPr>
            </a:p>
            <a:p>
              <a:pPr>
                <a:spcBef>
                  <a:spcPts val="1200"/>
                </a:spcBef>
              </a:pPr>
              <a:r>
                <a:rPr lang="ja-JP" altLang="en-US" sz="2400" dirty="0">
                  <a:effectLst/>
                  <a:latin typeface="HGP創英角ｺﾞｼｯｸUB" panose="020B0900000000000000" pitchFamily="50" charset="-128"/>
                  <a:ea typeface="HGP創英角ｺﾞｼｯｸUB" panose="020B0900000000000000" pitchFamily="50" charset="-128"/>
                </a:rPr>
                <a:t>暗い　　　　　　　　 明るく</a:t>
              </a:r>
              <a:endParaRPr lang="en-US" altLang="ja-JP" sz="2400" dirty="0">
                <a:effectLst/>
                <a:latin typeface="HGP創英角ｺﾞｼｯｸUB" panose="020B0900000000000000" pitchFamily="50" charset="-128"/>
                <a:ea typeface="HGP創英角ｺﾞｼｯｸUB" panose="020B0900000000000000" pitchFamily="50" charset="-128"/>
              </a:endParaRPr>
            </a:p>
            <a:p>
              <a:pPr>
                <a:spcBef>
                  <a:spcPts val="1200"/>
                </a:spcBef>
              </a:pPr>
              <a:r>
                <a:rPr lang="ja-JP" altLang="en-US" sz="2400" dirty="0">
                  <a:effectLst/>
                  <a:latin typeface="HGP創英角ｺﾞｼｯｸUB" panose="020B0900000000000000" pitchFamily="50" charset="-128"/>
                  <a:ea typeface="HGP創英角ｺﾞｼｯｸUB" panose="020B0900000000000000" pitchFamily="50" charset="-128"/>
                </a:rPr>
                <a:t>雑然・散乱　　　　 整理整頓</a:t>
              </a:r>
              <a:endParaRPr lang="en-US" altLang="ja-JP" sz="2400" dirty="0">
                <a:effectLst/>
                <a:latin typeface="HGP創英角ｺﾞｼｯｸUB" panose="020B0900000000000000" pitchFamily="50" charset="-128"/>
                <a:ea typeface="HGP創英角ｺﾞｼｯｸUB" panose="020B0900000000000000" pitchFamily="50" charset="-128"/>
              </a:endParaRPr>
            </a:p>
          </p:txBody>
        </p:sp>
        <p:sp>
          <p:nvSpPr>
            <p:cNvPr id="15" name="下矢印 32">
              <a:extLst>
                <a:ext uri="{FF2B5EF4-FFF2-40B4-BE49-F238E27FC236}">
                  <a16:creationId xmlns:a16="http://schemas.microsoft.com/office/drawing/2014/main" id="{AB8E789E-3C44-47CB-8327-87F1BE4D3216}"/>
                </a:ext>
              </a:extLst>
            </p:cNvPr>
            <p:cNvSpPr/>
            <p:nvPr/>
          </p:nvSpPr>
          <p:spPr bwMode="auto">
            <a:xfrm rot="16200000">
              <a:off x="2096723" y="2819411"/>
              <a:ext cx="404067" cy="526365"/>
            </a:xfrm>
            <a:prstGeom prst="downArrow">
              <a:avLst/>
            </a:prstGeom>
            <a:solidFill>
              <a:srgbClr val="99CC00"/>
            </a:solidFill>
            <a:ln w="15875"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2400" b="0" i="0" u="none" strike="noStrike" cap="none" normalizeH="0" baseline="0">
                <a:ln>
                  <a:noFill/>
                </a:ln>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sp>
          <p:nvSpPr>
            <p:cNvPr id="23" name="下矢印 10">
              <a:extLst>
                <a:ext uri="{FF2B5EF4-FFF2-40B4-BE49-F238E27FC236}">
                  <a16:creationId xmlns:a16="http://schemas.microsoft.com/office/drawing/2014/main" id="{2FFB3645-8724-4C0E-8268-7777056D6CB4}"/>
                </a:ext>
              </a:extLst>
            </p:cNvPr>
            <p:cNvSpPr/>
            <p:nvPr/>
          </p:nvSpPr>
          <p:spPr bwMode="auto">
            <a:xfrm rot="16200000">
              <a:off x="2096046" y="3326272"/>
              <a:ext cx="404067" cy="526365"/>
            </a:xfrm>
            <a:prstGeom prst="downArrow">
              <a:avLst/>
            </a:prstGeom>
            <a:solidFill>
              <a:srgbClr val="99CC00"/>
            </a:solidFill>
            <a:ln w="15875"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2400" b="0" i="0" u="none" strike="noStrike" cap="none" normalizeH="0" baseline="0">
                <a:ln>
                  <a:noFill/>
                </a:ln>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sp>
          <p:nvSpPr>
            <p:cNvPr id="27" name="下矢印 11">
              <a:extLst>
                <a:ext uri="{FF2B5EF4-FFF2-40B4-BE49-F238E27FC236}">
                  <a16:creationId xmlns:a16="http://schemas.microsoft.com/office/drawing/2014/main" id="{4C04D1AD-BB59-48CF-8BE5-95B6A4C58835}"/>
                </a:ext>
              </a:extLst>
            </p:cNvPr>
            <p:cNvSpPr/>
            <p:nvPr/>
          </p:nvSpPr>
          <p:spPr bwMode="auto">
            <a:xfrm rot="16200000">
              <a:off x="2096046" y="3856990"/>
              <a:ext cx="404067" cy="526365"/>
            </a:xfrm>
            <a:prstGeom prst="downArrow">
              <a:avLst/>
            </a:prstGeom>
            <a:solidFill>
              <a:srgbClr val="99CC00"/>
            </a:solidFill>
            <a:ln w="15875"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2400" b="0" i="0" u="none" strike="noStrike" cap="none" normalizeH="0" baseline="0">
                <a:ln>
                  <a:noFill/>
                </a:ln>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sp>
          <p:nvSpPr>
            <p:cNvPr id="28" name="下矢印 12">
              <a:extLst>
                <a:ext uri="{FF2B5EF4-FFF2-40B4-BE49-F238E27FC236}">
                  <a16:creationId xmlns:a16="http://schemas.microsoft.com/office/drawing/2014/main" id="{1C2D886B-8CC6-4ADB-9130-FEB131C7A79B}"/>
                </a:ext>
              </a:extLst>
            </p:cNvPr>
            <p:cNvSpPr/>
            <p:nvPr/>
          </p:nvSpPr>
          <p:spPr bwMode="auto">
            <a:xfrm rot="16200000">
              <a:off x="2096045" y="4366219"/>
              <a:ext cx="404067" cy="526365"/>
            </a:xfrm>
            <a:prstGeom prst="downArrow">
              <a:avLst/>
            </a:prstGeom>
            <a:solidFill>
              <a:srgbClr val="99CC00"/>
            </a:solidFill>
            <a:ln w="15875"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2400" b="0" i="0" u="none" strike="noStrike" cap="none" normalizeH="0" baseline="0">
                <a:ln>
                  <a:noFill/>
                </a:ln>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grpSp>
      <p:grpSp>
        <p:nvGrpSpPr>
          <p:cNvPr id="5" name="グループ化 4">
            <a:extLst>
              <a:ext uri="{FF2B5EF4-FFF2-40B4-BE49-F238E27FC236}">
                <a16:creationId xmlns:a16="http://schemas.microsoft.com/office/drawing/2014/main" id="{1A9C04B6-593C-43FE-A4C5-9DED1C603254}"/>
              </a:ext>
            </a:extLst>
          </p:cNvPr>
          <p:cNvGrpSpPr/>
          <p:nvPr/>
        </p:nvGrpSpPr>
        <p:grpSpPr>
          <a:xfrm>
            <a:off x="4412761" y="4426302"/>
            <a:ext cx="3705146" cy="1746538"/>
            <a:chOff x="5272959" y="2632793"/>
            <a:chExt cx="3705146" cy="1746538"/>
          </a:xfrm>
        </p:grpSpPr>
        <p:sp>
          <p:nvSpPr>
            <p:cNvPr id="32" name="正方形/長方形 31">
              <a:extLst>
                <a:ext uri="{FF2B5EF4-FFF2-40B4-BE49-F238E27FC236}">
                  <a16:creationId xmlns:a16="http://schemas.microsoft.com/office/drawing/2014/main" id="{457B1698-8108-47A6-A119-E6550F594426}"/>
                </a:ext>
              </a:extLst>
            </p:cNvPr>
            <p:cNvSpPr/>
            <p:nvPr/>
          </p:nvSpPr>
          <p:spPr>
            <a:xfrm>
              <a:off x="5707683" y="3179002"/>
              <a:ext cx="3270422" cy="1200329"/>
            </a:xfrm>
            <a:prstGeom prst="rect">
              <a:avLst/>
            </a:prstGeom>
          </p:spPr>
          <p:txBody>
            <a:bodyPr wrap="square">
              <a:spAutoFit/>
            </a:bodyPr>
            <a:lstStyle/>
            <a:p>
              <a:r>
                <a:rPr lang="ja-JP" altLang="en-US" sz="2400" dirty="0">
                  <a:latin typeface="HGP創英角ｺﾞｼｯｸUB" panose="020B0900000000000000" pitchFamily="50" charset="-128"/>
                  <a:ea typeface="HGP創英角ｺﾞｼｯｸUB" panose="020B0900000000000000" pitchFamily="50" charset="-128"/>
                </a:rPr>
                <a:t>しかし・・・</a:t>
              </a:r>
              <a:endParaRPr lang="en-US" altLang="ja-JP" sz="2400" dirty="0">
                <a:latin typeface="HGP創英角ｺﾞｼｯｸUB" panose="020B0900000000000000" pitchFamily="50" charset="-128"/>
                <a:ea typeface="HGP創英角ｺﾞｼｯｸUB" panose="020B0900000000000000" pitchFamily="50" charset="-128"/>
              </a:endParaRPr>
            </a:p>
            <a:p>
              <a:r>
                <a:rPr lang="ja-JP" altLang="en-US" sz="2400" dirty="0">
                  <a:latin typeface="HGP創英角ｺﾞｼｯｸUB" panose="020B0900000000000000" pitchFamily="50" charset="-128"/>
                  <a:ea typeface="HGP創英角ｺﾞｼｯｸUB" panose="020B0900000000000000" pitchFamily="50" charset="-128"/>
                </a:rPr>
                <a:t>当たり前と思っているとなかなか気付けません</a:t>
              </a:r>
            </a:p>
          </p:txBody>
        </p:sp>
        <p:sp>
          <p:nvSpPr>
            <p:cNvPr id="33" name="下矢印 25">
              <a:extLst>
                <a:ext uri="{FF2B5EF4-FFF2-40B4-BE49-F238E27FC236}">
                  <a16:creationId xmlns:a16="http://schemas.microsoft.com/office/drawing/2014/main" id="{86EB2842-B806-4E45-BC77-6CBC6E8682BA}"/>
                </a:ext>
              </a:extLst>
            </p:cNvPr>
            <p:cNvSpPr/>
            <p:nvPr/>
          </p:nvSpPr>
          <p:spPr>
            <a:xfrm rot="5400000">
              <a:off x="4864553" y="3041199"/>
              <a:ext cx="1251536" cy="434723"/>
            </a:xfrm>
            <a:prstGeom prst="downArrow">
              <a:avLst>
                <a:gd name="adj1" fmla="val 48018"/>
                <a:gd name="adj2" fmla="val 54329"/>
              </a:avLst>
            </a:prstGeom>
            <a:solidFill>
              <a:srgbClr val="99CC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HGP創英角ｺﾞｼｯｸUB" panose="020B0900000000000000" pitchFamily="50" charset="-128"/>
                <a:ea typeface="HGP創英角ｺﾞｼｯｸUB" panose="020B0900000000000000" pitchFamily="50" charset="-128"/>
              </a:endParaRPr>
            </a:p>
          </p:txBody>
        </p:sp>
      </p:grpSp>
      <p:sp>
        <p:nvSpPr>
          <p:cNvPr id="17" name="正方形/長方形 16">
            <a:extLst>
              <a:ext uri="{FF2B5EF4-FFF2-40B4-BE49-F238E27FC236}">
                <a16:creationId xmlns:a16="http://schemas.microsoft.com/office/drawing/2014/main" id="{1842A4F3-2A79-460D-BEBA-530CB2B1874F}"/>
              </a:ext>
            </a:extLst>
          </p:cNvPr>
          <p:cNvSpPr/>
          <p:nvPr/>
        </p:nvSpPr>
        <p:spPr>
          <a:xfrm>
            <a:off x="143651" y="891636"/>
            <a:ext cx="2432721" cy="461665"/>
          </a:xfrm>
          <a:prstGeom prst="rect">
            <a:avLst/>
          </a:prstGeom>
        </p:spPr>
        <p:txBody>
          <a:bodyPr wrap="square">
            <a:spAutoFit/>
          </a:bodyPr>
          <a:lstStyle/>
          <a:p>
            <a:pPr marL="342900" lvl="0" indent="-342900">
              <a:buFont typeface="Wingdings" panose="05000000000000000000" pitchFamily="2" charset="2"/>
              <a:buChar char="l"/>
            </a:pPr>
            <a:r>
              <a:rPr lang="ja-JP" altLang="en-US" sz="2400" dirty="0">
                <a:solidFill>
                  <a:prstClr val="black"/>
                </a:solidFill>
                <a:latin typeface="HGP創英角ｺﾞｼｯｸUB" panose="020B0900000000000000" pitchFamily="50" charset="-128"/>
                <a:ea typeface="HGP創英角ｺﾞｼｯｸUB" panose="020B0900000000000000" pitchFamily="50" charset="-128"/>
              </a:rPr>
              <a:t>農機の見直し</a:t>
            </a:r>
            <a:endParaRPr lang="en-US" altLang="ja-JP" sz="24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8" name="正方形/長方形 17">
            <a:extLst>
              <a:ext uri="{FF2B5EF4-FFF2-40B4-BE49-F238E27FC236}">
                <a16:creationId xmlns:a16="http://schemas.microsoft.com/office/drawing/2014/main" id="{83F01A33-226E-49FE-BE37-D45EAD026241}"/>
              </a:ext>
            </a:extLst>
          </p:cNvPr>
          <p:cNvSpPr/>
          <p:nvPr/>
        </p:nvSpPr>
        <p:spPr>
          <a:xfrm>
            <a:off x="409066" y="1397260"/>
            <a:ext cx="8583798" cy="461665"/>
          </a:xfrm>
          <a:prstGeom prst="rect">
            <a:avLst/>
          </a:prstGeom>
        </p:spPr>
        <p:txBody>
          <a:bodyPr wrap="square">
            <a:spAutoFit/>
          </a:bodyPr>
          <a:lstStyle/>
          <a:p>
            <a:pPr lvl="0"/>
            <a:r>
              <a:rPr lang="ja-JP" altLang="en-US" sz="2400" dirty="0">
                <a:solidFill>
                  <a:prstClr val="black"/>
                </a:solidFill>
                <a:latin typeface="HGP創英角ｺﾞｼｯｸUB" panose="020B0900000000000000" pitchFamily="50" charset="-128"/>
                <a:ea typeface="HGP創英角ｺﾞｼｯｸUB" panose="020B0900000000000000" pitchFamily="50" charset="-128"/>
              </a:rPr>
              <a:t>更新時に安全装置</a:t>
            </a:r>
            <a:r>
              <a:rPr lang="ja-JP" altLang="en-US" sz="2400" b="1" dirty="0">
                <a:solidFill>
                  <a:prstClr val="black"/>
                </a:solidFill>
                <a:latin typeface="HGP創英角ｺﾞｼｯｸUB" panose="020B0900000000000000" pitchFamily="50" charset="-128"/>
                <a:ea typeface="HGP創英角ｺﾞｼｯｸUB" panose="020B0900000000000000" pitchFamily="50" charset="-128"/>
              </a:rPr>
              <a:t>を</a:t>
            </a:r>
            <a:r>
              <a:rPr lang="ja-JP" altLang="en-US" sz="2400" dirty="0">
                <a:solidFill>
                  <a:prstClr val="black"/>
                </a:solidFill>
                <a:latin typeface="HGP創英角ｺﾞｼｯｸUB" panose="020B0900000000000000" pitchFamily="50" charset="-128"/>
                <a:ea typeface="HGP創英角ｺﾞｼｯｸUB" panose="020B0900000000000000" pitchFamily="50" charset="-128"/>
              </a:rPr>
              <a:t>装備しているもの、安全性が高いものを選ぶ</a:t>
            </a:r>
            <a:endParaRPr lang="en-US" altLang="ja-JP" sz="2400" dirty="0">
              <a:solidFill>
                <a:prstClr val="black"/>
              </a:solidFill>
              <a:latin typeface="HGP創英角ｺﾞｼｯｸUB" panose="020B0900000000000000" pitchFamily="50" charset="-128"/>
              <a:ea typeface="HGP創英角ｺﾞｼｯｸUB" panose="020B0900000000000000" pitchFamily="50" charset="-128"/>
            </a:endParaRPr>
          </a:p>
        </p:txBody>
      </p:sp>
      <p:grpSp>
        <p:nvGrpSpPr>
          <p:cNvPr id="2" name="グループ化 1">
            <a:extLst>
              <a:ext uri="{FF2B5EF4-FFF2-40B4-BE49-F238E27FC236}">
                <a16:creationId xmlns:a16="http://schemas.microsoft.com/office/drawing/2014/main" id="{19CF549C-8CBD-41FA-9C4D-4AD944EA3362}"/>
              </a:ext>
            </a:extLst>
          </p:cNvPr>
          <p:cNvGrpSpPr/>
          <p:nvPr/>
        </p:nvGrpSpPr>
        <p:grpSpPr>
          <a:xfrm>
            <a:off x="123252" y="3002535"/>
            <a:ext cx="7687261" cy="967289"/>
            <a:chOff x="123252" y="3002535"/>
            <a:chExt cx="7687261" cy="967289"/>
          </a:xfrm>
        </p:grpSpPr>
        <p:sp>
          <p:nvSpPr>
            <p:cNvPr id="16" name="正方形/長方形 15"/>
            <p:cNvSpPr/>
            <p:nvPr/>
          </p:nvSpPr>
          <p:spPr>
            <a:xfrm>
              <a:off x="123252" y="3002535"/>
              <a:ext cx="2835607" cy="461665"/>
            </a:xfrm>
            <a:prstGeom prst="rect">
              <a:avLst/>
            </a:prstGeom>
          </p:spPr>
          <p:txBody>
            <a:bodyPr wrap="square">
              <a:spAutoFit/>
            </a:bodyPr>
            <a:lstStyle/>
            <a:p>
              <a:pPr marL="342900" lvl="0" indent="-342900">
                <a:buFont typeface="Wingdings" panose="05000000000000000000" pitchFamily="2" charset="2"/>
                <a:buChar char="l"/>
              </a:pPr>
              <a:r>
                <a:rPr lang="ja-JP" altLang="en-US" sz="2400" dirty="0">
                  <a:solidFill>
                    <a:prstClr val="black"/>
                  </a:solidFill>
                  <a:latin typeface="HGP創英角ｺﾞｼｯｸUB" panose="020B0900000000000000" pitchFamily="50" charset="-128"/>
                  <a:ea typeface="HGP創英角ｺﾞｼｯｸUB" panose="020B0900000000000000" pitchFamily="50" charset="-128"/>
                </a:rPr>
                <a:t>作業環境の改善</a:t>
              </a:r>
              <a:endParaRPr lang="en-US" altLang="ja-JP" sz="24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9" name="テキスト ボックス 18">
              <a:extLst>
                <a:ext uri="{FF2B5EF4-FFF2-40B4-BE49-F238E27FC236}">
                  <a16:creationId xmlns:a16="http://schemas.microsoft.com/office/drawing/2014/main" id="{B310F9B0-C841-4945-918E-9C737D33B03F}"/>
                </a:ext>
              </a:extLst>
            </p:cNvPr>
            <p:cNvSpPr txBox="1"/>
            <p:nvPr/>
          </p:nvSpPr>
          <p:spPr>
            <a:xfrm>
              <a:off x="454672" y="3508159"/>
              <a:ext cx="7355841" cy="461665"/>
            </a:xfrm>
            <a:prstGeom prst="rect">
              <a:avLst/>
            </a:prstGeom>
            <a:noFill/>
          </p:spPr>
          <p:txBody>
            <a:bodyPr wrap="square">
              <a:spAutoFit/>
            </a:bodyPr>
            <a:lstStyle/>
            <a:p>
              <a:pPr>
                <a:spcBef>
                  <a:spcPts val="600"/>
                </a:spcBef>
              </a:pPr>
              <a:r>
                <a:rPr lang="ja-JP" altLang="en-US" sz="2400" dirty="0">
                  <a:effectLst/>
                  <a:latin typeface="HGP創英角ｺﾞｼｯｸUB" panose="020B0900000000000000" pitchFamily="50" charset="-128"/>
                  <a:ea typeface="HGP創英角ｺﾞｼｯｸUB" panose="020B0900000000000000" pitchFamily="50" charset="-128"/>
                </a:rPr>
                <a:t>作業環境に潜んでいる危険を洗い出して改善する</a:t>
              </a:r>
              <a:endParaRPr lang="ja-JP" altLang="en-US" sz="2400" dirty="0"/>
            </a:p>
          </p:txBody>
        </p:sp>
      </p:grpSp>
      <p:pic>
        <p:nvPicPr>
          <p:cNvPr id="6" name="図 5">
            <a:extLst>
              <a:ext uri="{FF2B5EF4-FFF2-40B4-BE49-F238E27FC236}">
                <a16:creationId xmlns:a16="http://schemas.microsoft.com/office/drawing/2014/main" id="{74E130D8-9D17-24EA-B1CC-2D5318F2E168}"/>
              </a:ext>
            </a:extLst>
          </p:cNvPr>
          <p:cNvPicPr>
            <a:picLocks noChangeAspect="1"/>
          </p:cNvPicPr>
          <p:nvPr/>
        </p:nvPicPr>
        <p:blipFill>
          <a:blip r:embed="rId4"/>
          <a:stretch>
            <a:fillRect/>
          </a:stretch>
        </p:blipFill>
        <p:spPr>
          <a:xfrm>
            <a:off x="4775779" y="1972880"/>
            <a:ext cx="3615665" cy="1341481"/>
          </a:xfrm>
          <a:prstGeom prst="rect">
            <a:avLst/>
          </a:prstGeom>
        </p:spPr>
      </p:pic>
      <p:cxnSp>
        <p:nvCxnSpPr>
          <p:cNvPr id="9" name="直線コネクタ 8">
            <a:extLst>
              <a:ext uri="{FF2B5EF4-FFF2-40B4-BE49-F238E27FC236}">
                <a16:creationId xmlns:a16="http://schemas.microsoft.com/office/drawing/2014/main" id="{28BC4318-2996-FD83-E87A-3B925981C766}"/>
              </a:ext>
            </a:extLst>
          </p:cNvPr>
          <p:cNvCxnSpPr/>
          <p:nvPr/>
        </p:nvCxnSpPr>
        <p:spPr>
          <a:xfrm>
            <a:off x="467443" y="738508"/>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2" name="スライド番号プレースホルダー 2">
            <a:extLst>
              <a:ext uri="{FF2B5EF4-FFF2-40B4-BE49-F238E27FC236}">
                <a16:creationId xmlns:a16="http://schemas.microsoft.com/office/drawing/2014/main" id="{6803F327-FA91-AB72-03CE-B47DA725321B}"/>
              </a:ext>
            </a:extLst>
          </p:cNvPr>
          <p:cNvSpPr>
            <a:spLocks noGrp="1"/>
          </p:cNvSpPr>
          <p:nvPr>
            <p:ph type="sldNum" sz="quarter" idx="12"/>
          </p:nvPr>
        </p:nvSpPr>
        <p:spPr>
          <a:xfrm>
            <a:off x="6961909" y="6408854"/>
            <a:ext cx="1949477" cy="23812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452A23-BFEA-43FD-98FB-69091C0AE9EE}" type="slidenum">
              <a:rPr kumimoji="0"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sp>
        <p:nvSpPr>
          <p:cNvPr id="3" name="正方形/長方形 2">
            <a:extLst>
              <a:ext uri="{FF2B5EF4-FFF2-40B4-BE49-F238E27FC236}">
                <a16:creationId xmlns:a16="http://schemas.microsoft.com/office/drawing/2014/main" id="{1D71920D-605E-9252-95AF-905369AA3B4C}"/>
              </a:ext>
            </a:extLst>
          </p:cNvPr>
          <p:cNvSpPr/>
          <p:nvPr/>
        </p:nvSpPr>
        <p:spPr>
          <a:xfrm>
            <a:off x="506015" y="1966706"/>
            <a:ext cx="4194950" cy="907941"/>
          </a:xfrm>
          <a:prstGeom prst="rect">
            <a:avLst/>
          </a:prstGeom>
        </p:spPr>
        <p:txBody>
          <a:bodyPr wrap="square">
            <a:spAutoFit/>
          </a:bodyPr>
          <a:lstStyle/>
          <a:p>
            <a:pPr lvl="0">
              <a:spcBef>
                <a:spcPts val="600"/>
              </a:spcBef>
            </a:pPr>
            <a:r>
              <a:rPr lang="ja-JP" altLang="en-US" sz="2400" dirty="0">
                <a:solidFill>
                  <a:prstClr val="black"/>
                </a:solidFill>
                <a:latin typeface="HGP創英角ｺﾞｼｯｸUB" panose="020B0900000000000000" pitchFamily="50" charset="-128"/>
                <a:ea typeface="HGP創英角ｺﾞｼｯｸUB" panose="020B0900000000000000" pitchFamily="50" charset="-128"/>
              </a:rPr>
              <a:t>　例）中古でも安全キャブ・フレ</a:t>
            </a:r>
            <a:endParaRPr lang="en-US" altLang="ja-JP" sz="2400" dirty="0">
              <a:solidFill>
                <a:prstClr val="black"/>
              </a:solidFill>
              <a:latin typeface="HGP創英角ｺﾞｼｯｸUB" panose="020B0900000000000000" pitchFamily="50" charset="-128"/>
              <a:ea typeface="HGP創英角ｺﾞｼｯｸUB" panose="020B0900000000000000" pitchFamily="50" charset="-128"/>
            </a:endParaRPr>
          </a:p>
          <a:p>
            <a:pPr lvl="0">
              <a:spcBef>
                <a:spcPts val="600"/>
              </a:spcBef>
            </a:pPr>
            <a:r>
              <a:rPr lang="ja-JP" altLang="en-US" sz="2400" dirty="0">
                <a:solidFill>
                  <a:prstClr val="black"/>
                </a:solidFill>
                <a:latin typeface="HGP創英角ｺﾞｼｯｸUB" panose="020B0900000000000000" pitchFamily="50" charset="-128"/>
                <a:ea typeface="HGP創英角ｺﾞｼｯｸUB" panose="020B0900000000000000" pitchFamily="50" charset="-128"/>
              </a:rPr>
              <a:t>　　　 ーム付きのトラクタを選ぶ</a:t>
            </a:r>
            <a:endParaRPr lang="en-US" altLang="ja-JP" sz="2400" dirty="0">
              <a:solidFill>
                <a:prstClr val="black"/>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80596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5"/>
          <p:cNvSpPr txBox="1">
            <a:spLocks noChangeArrowheads="1"/>
          </p:cNvSpPr>
          <p:nvPr/>
        </p:nvSpPr>
        <p:spPr bwMode="auto">
          <a:xfrm>
            <a:off x="50535" y="83509"/>
            <a:ext cx="8978254" cy="584775"/>
          </a:xfrm>
          <a:prstGeom prst="rect">
            <a:avLst/>
          </a:prstGeom>
          <a:noFill/>
          <a:ln w="9525">
            <a:noFill/>
            <a:miter lim="800000"/>
            <a:headEnd/>
            <a:tailEnd/>
          </a:ln>
        </p:spPr>
        <p:txBody>
          <a:bodyPr wrap="square">
            <a:spAutoFit/>
          </a:bodyPr>
          <a:lstStyle/>
          <a:p>
            <a:pPr algn="ctr"/>
            <a:r>
              <a:rPr lang="ja-JP" altLang="en-US" sz="20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労働安全衛生管理の考え方</a:t>
            </a:r>
            <a:r>
              <a:rPr lang="en-US" altLang="ja-JP" sz="20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a:t>
            </a:r>
            <a:r>
              <a:rPr lang="ja-JP" altLang="en-US" sz="20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続き</a:t>
            </a:r>
            <a:r>
              <a:rPr lang="en-US" altLang="ja-JP" sz="20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a:t>
            </a: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ステップ２ 危険源と人の隔離</a:t>
            </a:r>
          </a:p>
        </p:txBody>
      </p:sp>
      <p:sp>
        <p:nvSpPr>
          <p:cNvPr id="18" name="正方形/長方形 17">
            <a:extLst>
              <a:ext uri="{FF2B5EF4-FFF2-40B4-BE49-F238E27FC236}">
                <a16:creationId xmlns:a16="http://schemas.microsoft.com/office/drawing/2014/main" id="{08979079-DED4-4A5A-AE1E-3E4F82CE0514}"/>
              </a:ext>
            </a:extLst>
          </p:cNvPr>
          <p:cNvSpPr/>
          <p:nvPr/>
        </p:nvSpPr>
        <p:spPr>
          <a:xfrm>
            <a:off x="123252" y="981079"/>
            <a:ext cx="2432721" cy="461665"/>
          </a:xfrm>
          <a:prstGeom prst="rect">
            <a:avLst/>
          </a:prstGeom>
        </p:spPr>
        <p:txBody>
          <a:bodyPr wrap="square">
            <a:spAutoFit/>
          </a:bodyPr>
          <a:lstStyle/>
          <a:p>
            <a:pPr marL="342900" lvl="0" indent="-342900">
              <a:buFont typeface="Wingdings" panose="05000000000000000000" pitchFamily="2" charset="2"/>
              <a:buChar char="l"/>
            </a:pPr>
            <a:r>
              <a:rPr lang="ja-JP" altLang="en-US" sz="2400" dirty="0">
                <a:solidFill>
                  <a:prstClr val="black"/>
                </a:solidFill>
                <a:latin typeface="HGP創英角ｺﾞｼｯｸUB" panose="020B0900000000000000" pitchFamily="50" charset="-128"/>
                <a:ea typeface="HGP創英角ｺﾞｼｯｸUB" panose="020B0900000000000000" pitchFamily="50" charset="-128"/>
              </a:rPr>
              <a:t>農機に関して</a:t>
            </a:r>
            <a:endParaRPr lang="en-US" altLang="ja-JP" sz="24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9" name="テキスト ボックス 18">
            <a:extLst>
              <a:ext uri="{FF2B5EF4-FFF2-40B4-BE49-F238E27FC236}">
                <a16:creationId xmlns:a16="http://schemas.microsoft.com/office/drawing/2014/main" id="{C309D87B-8F8A-4C09-B882-BFB548759C83}"/>
              </a:ext>
            </a:extLst>
          </p:cNvPr>
          <p:cNvSpPr txBox="1"/>
          <p:nvPr/>
        </p:nvSpPr>
        <p:spPr>
          <a:xfrm>
            <a:off x="389515" y="1396804"/>
            <a:ext cx="5874162" cy="2092881"/>
          </a:xfrm>
          <a:prstGeom prst="rect">
            <a:avLst/>
          </a:prstGeom>
          <a:noFill/>
        </p:spPr>
        <p:txBody>
          <a:bodyPr wrap="square">
            <a:spAutoFit/>
          </a:bodyPr>
          <a:lstStyle/>
          <a:p>
            <a:pPr>
              <a:spcBef>
                <a:spcPts val="600"/>
              </a:spcBef>
            </a:pPr>
            <a:r>
              <a:rPr lang="ja-JP" altLang="en-US" sz="2400" dirty="0">
                <a:effectLst/>
                <a:latin typeface="HGP創英角ｺﾞｼｯｸUB" panose="020B0900000000000000" pitchFamily="50" charset="-128"/>
                <a:ea typeface="HGP創英角ｺﾞｼｯｸUB" panose="020B0900000000000000" pitchFamily="50" charset="-128"/>
              </a:rPr>
              <a:t>カバーを外したままにしない、壊れたら修理・交換する</a:t>
            </a:r>
            <a:endParaRPr lang="en-US" altLang="ja-JP" sz="2400" dirty="0"/>
          </a:p>
          <a:p>
            <a:pPr>
              <a:spcBef>
                <a:spcPts val="600"/>
              </a:spcBef>
            </a:pPr>
            <a:r>
              <a:rPr lang="ja-JP" altLang="en-US" sz="2400" dirty="0">
                <a:effectLst/>
                <a:latin typeface="HGP創英角ｺﾞｼｯｸUB" panose="020B0900000000000000" pitchFamily="50" charset="-128"/>
                <a:ea typeface="HGP創英角ｺﾞｼｯｸUB" panose="020B0900000000000000" pitchFamily="50" charset="-128"/>
              </a:rPr>
              <a:t>農機の点検整備はエンジンを切ってから行う</a:t>
            </a:r>
            <a:endParaRPr lang="en-US" altLang="ja-JP" sz="2400" dirty="0">
              <a:effectLst/>
              <a:latin typeface="HGP創英角ｺﾞｼｯｸUB" panose="020B0900000000000000" pitchFamily="50" charset="-128"/>
              <a:ea typeface="HGP創英角ｺﾞｼｯｸUB" panose="020B0900000000000000" pitchFamily="50" charset="-128"/>
            </a:endParaRPr>
          </a:p>
          <a:p>
            <a:pPr>
              <a:spcBef>
                <a:spcPts val="600"/>
              </a:spcBef>
            </a:pPr>
            <a:r>
              <a:rPr lang="ja-JP" altLang="en-US" sz="2400" dirty="0">
                <a:effectLst/>
                <a:latin typeface="HGP創英角ｺﾞｼｯｸUB" panose="020B0900000000000000" pitchFamily="50" charset="-128"/>
                <a:ea typeface="HGP創英角ｺﾞｼｯｸUB" panose="020B0900000000000000" pitchFamily="50" charset="-128"/>
              </a:rPr>
              <a:t>安全装備の意味を理解し、適切な操作ができるようにする</a:t>
            </a:r>
            <a:endParaRPr lang="en-US" altLang="ja-JP" sz="2400" dirty="0">
              <a:effectLst/>
              <a:latin typeface="HGP創英角ｺﾞｼｯｸUB" panose="020B0900000000000000" pitchFamily="50" charset="-128"/>
              <a:ea typeface="HGP創英角ｺﾞｼｯｸUB" panose="020B0900000000000000" pitchFamily="50" charset="-128"/>
            </a:endParaRPr>
          </a:p>
        </p:txBody>
      </p:sp>
      <p:grpSp>
        <p:nvGrpSpPr>
          <p:cNvPr id="2" name="グループ化 1">
            <a:extLst>
              <a:ext uri="{FF2B5EF4-FFF2-40B4-BE49-F238E27FC236}">
                <a16:creationId xmlns:a16="http://schemas.microsoft.com/office/drawing/2014/main" id="{4FBDDF53-36A7-4595-A3A6-D2686050B348}"/>
              </a:ext>
            </a:extLst>
          </p:cNvPr>
          <p:cNvGrpSpPr/>
          <p:nvPr/>
        </p:nvGrpSpPr>
        <p:grpSpPr>
          <a:xfrm>
            <a:off x="6263677" y="1319008"/>
            <a:ext cx="2794594" cy="1814500"/>
            <a:chOff x="0" y="2191109"/>
            <a:chExt cx="3640347" cy="2363638"/>
          </a:xfrm>
        </p:grpSpPr>
        <p:pic>
          <p:nvPicPr>
            <p:cNvPr id="7" name="Picture 2" descr="\\ANZENKENFILE3\photo\写真\H28年度\161026-28北海道事故調査_白糠・標茶\PA260017.JPG">
              <a:extLst>
                <a:ext uri="{FF2B5EF4-FFF2-40B4-BE49-F238E27FC236}">
                  <a16:creationId xmlns:a16="http://schemas.microsoft.com/office/drawing/2014/main" id="{C65E4AD7-D683-4015-A8A2-837350957FC3}"/>
                </a:ext>
              </a:extLst>
            </p:cNvPr>
            <p:cNvPicPr>
              <a:picLocks noChangeAspect="1" noChangeArrowheads="1"/>
            </p:cNvPicPr>
            <p:nvPr/>
          </p:nvPicPr>
          <p:blipFill rotWithShape="1">
            <a:blip r:embed="rId3" cstate="print"/>
            <a:srcRect t="18927" r="19283" b="25448"/>
            <a:stretch/>
          </p:blipFill>
          <p:spPr bwMode="auto">
            <a:xfrm>
              <a:off x="0" y="2191109"/>
              <a:ext cx="3640347" cy="2363638"/>
            </a:xfrm>
            <a:prstGeom prst="rect">
              <a:avLst/>
            </a:prstGeom>
            <a:noFill/>
          </p:spPr>
        </p:pic>
        <p:sp>
          <p:nvSpPr>
            <p:cNvPr id="8" name="円/楕円 17">
              <a:extLst>
                <a:ext uri="{FF2B5EF4-FFF2-40B4-BE49-F238E27FC236}">
                  <a16:creationId xmlns:a16="http://schemas.microsoft.com/office/drawing/2014/main" id="{9F33C726-FCC5-4FDE-A76C-0BEDF5A73951}"/>
                </a:ext>
              </a:extLst>
            </p:cNvPr>
            <p:cNvSpPr/>
            <p:nvPr/>
          </p:nvSpPr>
          <p:spPr>
            <a:xfrm>
              <a:off x="564736" y="2311961"/>
              <a:ext cx="2804193" cy="1936750"/>
            </a:xfrm>
            <a:prstGeom prst="ellipse">
              <a:avLst/>
            </a:prstGeom>
            <a:noFill/>
            <a:ln w="38100">
              <a:solidFill>
                <a:srgbClr val="FFFF00"/>
              </a:solidFill>
              <a:prstDash val="dash"/>
            </a:ln>
            <a:effectLst>
              <a:outerShdw dist="25400" dir="54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 name="グループ化 3">
            <a:extLst>
              <a:ext uri="{FF2B5EF4-FFF2-40B4-BE49-F238E27FC236}">
                <a16:creationId xmlns:a16="http://schemas.microsoft.com/office/drawing/2014/main" id="{515C1F6F-522E-4CBF-856D-903E41D5C49A}"/>
              </a:ext>
            </a:extLst>
          </p:cNvPr>
          <p:cNvGrpSpPr/>
          <p:nvPr/>
        </p:nvGrpSpPr>
        <p:grpSpPr>
          <a:xfrm>
            <a:off x="123252" y="3620855"/>
            <a:ext cx="8985708" cy="2983963"/>
            <a:chOff x="123252" y="3780132"/>
            <a:chExt cx="8985708" cy="2983963"/>
          </a:xfrm>
        </p:grpSpPr>
        <p:sp>
          <p:nvSpPr>
            <p:cNvPr id="31" name="テキスト ボックス 30">
              <a:extLst>
                <a:ext uri="{FF2B5EF4-FFF2-40B4-BE49-F238E27FC236}">
                  <a16:creationId xmlns:a16="http://schemas.microsoft.com/office/drawing/2014/main" id="{61C0FE8A-BFE6-44A9-986A-1405E1A47542}"/>
                </a:ext>
              </a:extLst>
            </p:cNvPr>
            <p:cNvSpPr txBox="1"/>
            <p:nvPr/>
          </p:nvSpPr>
          <p:spPr>
            <a:xfrm>
              <a:off x="389515" y="4300252"/>
              <a:ext cx="5744416" cy="1354217"/>
            </a:xfrm>
            <a:prstGeom prst="rect">
              <a:avLst/>
            </a:prstGeom>
            <a:noFill/>
          </p:spPr>
          <p:txBody>
            <a:bodyPr wrap="square">
              <a:spAutoFit/>
            </a:bodyPr>
            <a:lstStyle/>
            <a:p>
              <a:pPr>
                <a:spcBef>
                  <a:spcPts val="600"/>
                </a:spcBef>
              </a:pPr>
              <a:r>
                <a:rPr lang="ja-JP" altLang="en-US" sz="2400" dirty="0">
                  <a:effectLst/>
                  <a:latin typeface="HGP創英角ｺﾞｼｯｸUB" panose="020B0900000000000000" pitchFamily="50" charset="-128"/>
                  <a:ea typeface="HGP創英角ｺﾞｼｯｸUB" panose="020B0900000000000000" pitchFamily="50" charset="-128"/>
                </a:rPr>
                <a:t>危険な場所に近づけないよう、柵を設ける</a:t>
              </a:r>
              <a:endParaRPr lang="en-US" altLang="ja-JP" sz="2400" dirty="0">
                <a:effectLst/>
                <a:latin typeface="HGP創英角ｺﾞｼｯｸUB" panose="020B0900000000000000" pitchFamily="50" charset="-128"/>
                <a:ea typeface="HGP創英角ｺﾞｼｯｸUB" panose="020B0900000000000000" pitchFamily="50" charset="-128"/>
              </a:endParaRPr>
            </a:p>
            <a:p>
              <a:pPr>
                <a:spcBef>
                  <a:spcPts val="1200"/>
                </a:spcBef>
              </a:pPr>
              <a:r>
                <a:rPr lang="ja-JP" altLang="en-US" sz="2400" dirty="0">
                  <a:effectLst/>
                  <a:latin typeface="HGP創英角ｺﾞｼｯｸUB" panose="020B0900000000000000" pitchFamily="50" charset="-128"/>
                  <a:ea typeface="HGP創英角ｺﾞｼｯｸUB" panose="020B0900000000000000" pitchFamily="50" charset="-128"/>
                </a:rPr>
                <a:t>修繕できない危険な箇所に緩衝材や目印を付ける</a:t>
              </a:r>
              <a:endParaRPr lang="ja-JP" altLang="en-US" sz="2400" dirty="0"/>
            </a:p>
          </p:txBody>
        </p:sp>
        <p:sp>
          <p:nvSpPr>
            <p:cNvPr id="17" name="正方形/長方形 16">
              <a:extLst>
                <a:ext uri="{FF2B5EF4-FFF2-40B4-BE49-F238E27FC236}">
                  <a16:creationId xmlns:a16="http://schemas.microsoft.com/office/drawing/2014/main" id="{3252D258-1209-4169-BA63-7E18805CC78E}"/>
                </a:ext>
              </a:extLst>
            </p:cNvPr>
            <p:cNvSpPr/>
            <p:nvPr/>
          </p:nvSpPr>
          <p:spPr>
            <a:xfrm>
              <a:off x="123252" y="3838587"/>
              <a:ext cx="3042642" cy="461665"/>
            </a:xfrm>
            <a:prstGeom prst="rect">
              <a:avLst/>
            </a:prstGeom>
          </p:spPr>
          <p:txBody>
            <a:bodyPr wrap="square">
              <a:spAutoFit/>
            </a:bodyPr>
            <a:lstStyle/>
            <a:p>
              <a:pPr marL="342900" lvl="0" indent="-342900">
                <a:buFont typeface="Wingdings" panose="05000000000000000000" pitchFamily="2" charset="2"/>
                <a:buChar char="l"/>
              </a:pPr>
              <a:r>
                <a:rPr lang="ja-JP" altLang="en-US" sz="2400" dirty="0">
                  <a:solidFill>
                    <a:prstClr val="black"/>
                  </a:solidFill>
                  <a:latin typeface="HGP創英角ｺﾞｼｯｸUB" panose="020B0900000000000000" pitchFamily="50" charset="-128"/>
                  <a:ea typeface="HGP創英角ｺﾞｼｯｸUB" panose="020B0900000000000000" pitchFamily="50" charset="-128"/>
                </a:rPr>
                <a:t>作業環境に関して</a:t>
              </a:r>
              <a:endParaRPr lang="en-US" altLang="ja-JP" sz="2400" dirty="0">
                <a:solidFill>
                  <a:prstClr val="black"/>
                </a:solidFill>
                <a:latin typeface="HGP創英角ｺﾞｼｯｸUB" panose="020B0900000000000000" pitchFamily="50" charset="-128"/>
                <a:ea typeface="HGP創英角ｺﾞｼｯｸUB" panose="020B0900000000000000" pitchFamily="50" charset="-128"/>
              </a:endParaRPr>
            </a:p>
          </p:txBody>
        </p:sp>
        <p:pic>
          <p:nvPicPr>
            <p:cNvPr id="10" name="Picture 2" descr="J:\Documentation\安全研関係\プレゼン\プレゼン用画像\ハウス内パイプ突起のカバー.jpg">
              <a:extLst>
                <a:ext uri="{FF2B5EF4-FFF2-40B4-BE49-F238E27FC236}">
                  <a16:creationId xmlns:a16="http://schemas.microsoft.com/office/drawing/2014/main" id="{E60BFF60-96BB-489C-B4D6-8CB1FEE9DD9C}"/>
                </a:ext>
              </a:extLst>
            </p:cNvPr>
            <p:cNvPicPr>
              <a:picLocks noChangeAspect="1" noChangeArrowheads="1"/>
            </p:cNvPicPr>
            <p:nvPr/>
          </p:nvPicPr>
          <p:blipFill rotWithShape="1">
            <a:blip r:embed="rId4" cstate="print"/>
            <a:srcRect l="21700" t="14728" r="28492" b="27577"/>
            <a:stretch/>
          </p:blipFill>
          <p:spPr bwMode="auto">
            <a:xfrm>
              <a:off x="4260905" y="5271673"/>
              <a:ext cx="1717864" cy="1492422"/>
            </a:xfrm>
            <a:prstGeom prst="rect">
              <a:avLst/>
            </a:prstGeom>
            <a:noFill/>
          </p:spPr>
        </p:pic>
        <p:pic>
          <p:nvPicPr>
            <p:cNvPr id="12" name="図 11" descr="草が生えている木&#10;&#10;低い精度で自動的に生成された説明">
              <a:extLst>
                <a:ext uri="{FF2B5EF4-FFF2-40B4-BE49-F238E27FC236}">
                  <a16:creationId xmlns:a16="http://schemas.microsoft.com/office/drawing/2014/main" id="{2633DF30-CD05-4E9F-B8E8-A06CE7322C56}"/>
                </a:ext>
              </a:extLst>
            </p:cNvPr>
            <p:cNvPicPr>
              <a:picLocks noChangeAspect="1"/>
            </p:cNvPicPr>
            <p:nvPr/>
          </p:nvPicPr>
          <p:blipFill rotWithShape="1">
            <a:blip r:embed="rId5">
              <a:extLst>
                <a:ext uri="{28A0092B-C50C-407E-A947-70E740481C1C}">
                  <a14:useLocalDpi xmlns:a14="http://schemas.microsoft.com/office/drawing/2010/main" val="0"/>
                </a:ext>
              </a:extLst>
            </a:blip>
            <a:srcRect l="11435" r="24324"/>
            <a:stretch/>
          </p:blipFill>
          <p:spPr>
            <a:xfrm>
              <a:off x="6066318" y="3780132"/>
              <a:ext cx="3042642" cy="2664180"/>
            </a:xfrm>
            <a:prstGeom prst="rect">
              <a:avLst/>
            </a:prstGeom>
          </p:spPr>
        </p:pic>
      </p:grpSp>
      <p:sp>
        <p:nvSpPr>
          <p:cNvPr id="3" name="正方形/長方形 2">
            <a:extLst>
              <a:ext uri="{FF2B5EF4-FFF2-40B4-BE49-F238E27FC236}">
                <a16:creationId xmlns:a16="http://schemas.microsoft.com/office/drawing/2014/main" id="{A8A82812-E1B2-36C5-6B23-789FF42E7220}"/>
              </a:ext>
            </a:extLst>
          </p:cNvPr>
          <p:cNvSpPr/>
          <p:nvPr/>
        </p:nvSpPr>
        <p:spPr>
          <a:xfrm>
            <a:off x="6175528" y="3145758"/>
            <a:ext cx="2882743" cy="307777"/>
          </a:xfrm>
          <a:prstGeom prst="rect">
            <a:avLst/>
          </a:prstGeom>
        </p:spPr>
        <p:txBody>
          <a:bodyPr wrap="square">
            <a:spAutoFit/>
          </a:bodyPr>
          <a:lstStyle/>
          <a:p>
            <a:pPr lvl="0"/>
            <a:r>
              <a:rPr lang="en-US" altLang="ja-JP" sz="1400" dirty="0">
                <a:solidFill>
                  <a:prstClr val="black"/>
                </a:solidFill>
                <a:latin typeface="HGP創英角ｺﾞｼｯｸUB" panose="020B0900000000000000" pitchFamily="50" charset="-128"/>
                <a:ea typeface="HGP創英角ｺﾞｼｯｸUB" panose="020B0900000000000000" pitchFamily="50" charset="-128"/>
              </a:rPr>
              <a:t>× </a:t>
            </a:r>
            <a:r>
              <a:rPr lang="ja-JP" altLang="en-US" sz="1400" dirty="0">
                <a:solidFill>
                  <a:prstClr val="black"/>
                </a:solidFill>
                <a:latin typeface="HGP創英角ｺﾞｼｯｸUB" panose="020B0900000000000000" pitchFamily="50" charset="-128"/>
                <a:ea typeface="HGP創英角ｺﾞｼｯｸUB" panose="020B0900000000000000" pitchFamily="50" charset="-128"/>
              </a:rPr>
              <a:t>ユニバーサルジョイントカバー破損</a:t>
            </a:r>
            <a:endParaRPr lang="en-US" altLang="ja-JP" sz="14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5" name="正方形/長方形 4">
            <a:extLst>
              <a:ext uri="{FF2B5EF4-FFF2-40B4-BE49-F238E27FC236}">
                <a16:creationId xmlns:a16="http://schemas.microsoft.com/office/drawing/2014/main" id="{B4187CD9-FB2C-5A72-B551-46BA1C90A3AF}"/>
              </a:ext>
            </a:extLst>
          </p:cNvPr>
          <p:cNvSpPr/>
          <p:nvPr/>
        </p:nvSpPr>
        <p:spPr>
          <a:xfrm>
            <a:off x="6104913" y="6268155"/>
            <a:ext cx="2274537" cy="307777"/>
          </a:xfrm>
          <a:prstGeom prst="rect">
            <a:avLst/>
          </a:prstGeom>
        </p:spPr>
        <p:txBody>
          <a:bodyPr wrap="square">
            <a:spAutoFit/>
          </a:bodyPr>
          <a:lstStyle/>
          <a:p>
            <a:pPr lvl="0"/>
            <a:r>
              <a:rPr lang="ja-JP" altLang="en-US" sz="1400" dirty="0">
                <a:solidFill>
                  <a:prstClr val="black"/>
                </a:solidFill>
                <a:latin typeface="HGP創英角ｺﾞｼｯｸUB" panose="020B0900000000000000" pitchFamily="50" charset="-128"/>
                <a:ea typeface="HGP創英角ｺﾞｼｯｸUB" panose="020B0900000000000000" pitchFamily="50" charset="-128"/>
              </a:rPr>
              <a:t>○ 道路脇に柵を設置した例</a:t>
            </a:r>
            <a:endParaRPr lang="en-US" altLang="ja-JP" sz="14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6" name="正方形/長方形 5">
            <a:extLst>
              <a:ext uri="{FF2B5EF4-FFF2-40B4-BE49-F238E27FC236}">
                <a16:creationId xmlns:a16="http://schemas.microsoft.com/office/drawing/2014/main" id="{BD74D12F-FF4C-FEF7-B133-E1CA650077A9}"/>
              </a:ext>
            </a:extLst>
          </p:cNvPr>
          <p:cNvSpPr/>
          <p:nvPr/>
        </p:nvSpPr>
        <p:spPr>
          <a:xfrm>
            <a:off x="3356324" y="5454747"/>
            <a:ext cx="964910" cy="954107"/>
          </a:xfrm>
          <a:prstGeom prst="rect">
            <a:avLst/>
          </a:prstGeom>
        </p:spPr>
        <p:txBody>
          <a:bodyPr wrap="square">
            <a:spAutoFit/>
          </a:bodyPr>
          <a:lstStyle/>
          <a:p>
            <a:pPr lvl="0"/>
            <a:r>
              <a:rPr lang="ja-JP" altLang="en-US" sz="1400" dirty="0">
                <a:solidFill>
                  <a:prstClr val="black"/>
                </a:solidFill>
                <a:latin typeface="HGP創英角ｺﾞｼｯｸUB" panose="020B0900000000000000" pitchFamily="50" charset="-128"/>
                <a:ea typeface="HGP創英角ｺﾞｼｯｸUB" panose="020B0900000000000000" pitchFamily="50" charset="-128"/>
              </a:rPr>
              <a:t>パイプの接合部にカバーをした例</a:t>
            </a:r>
            <a:endParaRPr lang="en-US" altLang="ja-JP" sz="1400" dirty="0">
              <a:solidFill>
                <a:prstClr val="black"/>
              </a:solidFill>
              <a:latin typeface="HGP創英角ｺﾞｼｯｸUB" panose="020B0900000000000000" pitchFamily="50" charset="-128"/>
              <a:ea typeface="HGP創英角ｺﾞｼｯｸUB" panose="020B0900000000000000" pitchFamily="50" charset="-128"/>
            </a:endParaRPr>
          </a:p>
        </p:txBody>
      </p:sp>
      <p:cxnSp>
        <p:nvCxnSpPr>
          <p:cNvPr id="9" name="直線コネクタ 8">
            <a:extLst>
              <a:ext uri="{FF2B5EF4-FFF2-40B4-BE49-F238E27FC236}">
                <a16:creationId xmlns:a16="http://schemas.microsoft.com/office/drawing/2014/main" id="{5EB6E0D9-2F7E-A3E7-D7D8-BC0951B7F5CC}"/>
              </a:ext>
            </a:extLst>
          </p:cNvPr>
          <p:cNvCxnSpPr/>
          <p:nvPr/>
        </p:nvCxnSpPr>
        <p:spPr>
          <a:xfrm>
            <a:off x="467443" y="738508"/>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1" name="スライド番号プレースホルダー 2">
            <a:extLst>
              <a:ext uri="{FF2B5EF4-FFF2-40B4-BE49-F238E27FC236}">
                <a16:creationId xmlns:a16="http://schemas.microsoft.com/office/drawing/2014/main" id="{10917129-20A2-394C-2055-CDE352DBD41E}"/>
              </a:ext>
            </a:extLst>
          </p:cNvPr>
          <p:cNvSpPr>
            <a:spLocks noGrp="1"/>
          </p:cNvSpPr>
          <p:nvPr>
            <p:ph type="sldNum" sz="quarter" idx="12"/>
          </p:nvPr>
        </p:nvSpPr>
        <p:spPr>
          <a:xfrm>
            <a:off x="6961909" y="6408854"/>
            <a:ext cx="1949477" cy="23812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452A23-BFEA-43FD-98FB-69091C0AE9EE}" type="slidenum">
              <a:rPr kumimoji="0"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sp>
        <p:nvSpPr>
          <p:cNvPr id="13" name="正方形/長方形 12">
            <a:extLst>
              <a:ext uri="{FF2B5EF4-FFF2-40B4-BE49-F238E27FC236}">
                <a16:creationId xmlns:a16="http://schemas.microsoft.com/office/drawing/2014/main" id="{56994C9E-9EE1-59FB-C8BF-A2521D54319F}"/>
              </a:ext>
            </a:extLst>
          </p:cNvPr>
          <p:cNvSpPr/>
          <p:nvPr/>
        </p:nvSpPr>
        <p:spPr>
          <a:xfrm>
            <a:off x="3099041" y="5461431"/>
            <a:ext cx="325364" cy="307777"/>
          </a:xfrm>
          <a:prstGeom prst="rect">
            <a:avLst/>
          </a:prstGeom>
        </p:spPr>
        <p:txBody>
          <a:bodyPr wrap="square">
            <a:spAutoFit/>
          </a:bodyPr>
          <a:lstStyle/>
          <a:p>
            <a:pPr lvl="0"/>
            <a:r>
              <a:rPr lang="ja-JP" altLang="en-US" sz="1400" dirty="0">
                <a:solidFill>
                  <a:prstClr val="black"/>
                </a:solidFill>
                <a:latin typeface="HGP創英角ｺﾞｼｯｸUB" panose="020B0900000000000000" pitchFamily="50" charset="-128"/>
                <a:ea typeface="HGP創英角ｺﾞｼｯｸUB" panose="020B0900000000000000" pitchFamily="50" charset="-128"/>
              </a:rPr>
              <a:t>○ </a:t>
            </a:r>
            <a:endParaRPr lang="en-US" altLang="ja-JP" sz="1400" dirty="0">
              <a:solidFill>
                <a:prstClr val="black"/>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97293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FFB88DB6-26CC-6C35-319D-D554F09156B9}"/>
              </a:ext>
            </a:extLst>
          </p:cNvPr>
          <p:cNvPicPr>
            <a:picLocks noChangeAspect="1"/>
          </p:cNvPicPr>
          <p:nvPr/>
        </p:nvPicPr>
        <p:blipFill>
          <a:blip r:embed="rId3"/>
          <a:stretch>
            <a:fillRect/>
          </a:stretch>
        </p:blipFill>
        <p:spPr>
          <a:xfrm>
            <a:off x="6736897" y="3229349"/>
            <a:ext cx="2087321" cy="2868242"/>
          </a:xfrm>
          <a:prstGeom prst="rect">
            <a:avLst/>
          </a:prstGeom>
        </p:spPr>
      </p:pic>
      <p:sp>
        <p:nvSpPr>
          <p:cNvPr id="4" name="テキスト ボックス 12"/>
          <p:cNvSpPr txBox="1">
            <a:spLocks noChangeArrowheads="1"/>
          </p:cNvSpPr>
          <p:nvPr/>
        </p:nvSpPr>
        <p:spPr bwMode="auto">
          <a:xfrm>
            <a:off x="456571" y="1628327"/>
            <a:ext cx="8212783" cy="830997"/>
          </a:xfrm>
          <a:prstGeom prst="rect">
            <a:avLst/>
          </a:prstGeom>
          <a:noFill/>
          <a:ln w="9525">
            <a:noFill/>
            <a:miter lim="800000"/>
            <a:headEnd/>
            <a:tailEnd/>
          </a:ln>
        </p:spPr>
        <p:txBody>
          <a:bodyPr wrap="square" lIns="36000" rIns="36000">
            <a:spAutoFit/>
          </a:bodyPr>
          <a:lstStyle/>
          <a:p>
            <a:pPr marL="342900" indent="-342900">
              <a:spcBef>
                <a:spcPts val="1200"/>
              </a:spcBef>
              <a:buFont typeface="Wingdings" panose="05000000000000000000" pitchFamily="2" charset="2"/>
              <a:buChar char="l"/>
            </a:pPr>
            <a:r>
              <a:rPr lang="ja-JP" altLang="en-US" sz="2400" dirty="0">
                <a:latin typeface="HGP創英角ｺﾞｼｯｸUB" panose="020B0900000000000000" pitchFamily="50" charset="-128"/>
                <a:ea typeface="HGP創英角ｺﾞｼｯｸUB" panose="020B0900000000000000" pitchFamily="50" charset="-128"/>
              </a:rPr>
              <a:t>最初に洗い出した危険でステップ１と２で排除しきれなかったものに対して、どのようなルールが必要かを考える</a:t>
            </a:r>
            <a:endParaRPr lang="en-US" altLang="ja-JP" sz="2400" dirty="0">
              <a:latin typeface="HGP創英角ｺﾞｼｯｸUB" panose="020B0900000000000000" pitchFamily="50" charset="-128"/>
              <a:ea typeface="HGP創英角ｺﾞｼｯｸUB" panose="020B0900000000000000" pitchFamily="50" charset="-128"/>
            </a:endParaRPr>
          </a:p>
        </p:txBody>
      </p:sp>
      <p:sp>
        <p:nvSpPr>
          <p:cNvPr id="5" name="正方形/長方形 4">
            <a:extLst>
              <a:ext uri="{FF2B5EF4-FFF2-40B4-BE49-F238E27FC236}">
                <a16:creationId xmlns:a16="http://schemas.microsoft.com/office/drawing/2014/main" id="{B3BB5F9E-E63C-4176-A035-1563F4490D25}"/>
              </a:ext>
            </a:extLst>
          </p:cNvPr>
          <p:cNvSpPr/>
          <p:nvPr/>
        </p:nvSpPr>
        <p:spPr>
          <a:xfrm>
            <a:off x="96646" y="121778"/>
            <a:ext cx="8950707" cy="584775"/>
          </a:xfrm>
          <a:prstGeom prst="rect">
            <a:avLst/>
          </a:prstGeom>
        </p:spPr>
        <p:txBody>
          <a:bodyPr wrap="square">
            <a:spAutoFit/>
          </a:bodyPr>
          <a:lstStyle/>
          <a:p>
            <a:r>
              <a:rPr lang="ja-JP" altLang="en-US" sz="20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労働安全衛生管理の考え方</a:t>
            </a:r>
            <a:r>
              <a:rPr lang="en-US" altLang="ja-JP" sz="20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a:t>
            </a:r>
            <a:r>
              <a:rPr lang="ja-JP" altLang="en-US" sz="20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続き</a:t>
            </a:r>
            <a:r>
              <a:rPr lang="en-US" altLang="ja-JP" sz="20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a:t>
            </a: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ステップ３ 安全な作業の励行</a:t>
            </a:r>
            <a:endParaRPr lang="en-US" altLang="ja-JP" sz="3200" dirty="0">
              <a:solidFill>
                <a:schemeClr val="accent1">
                  <a:lumMod val="50000"/>
                </a:schemeClr>
              </a:solidFill>
              <a:latin typeface="HGP創英角ｺﾞｼｯｸUB" panose="020B0900000000000000" pitchFamily="50" charset="-128"/>
              <a:ea typeface="HGP創英角ｺﾞｼｯｸUB" panose="020B0900000000000000" pitchFamily="50" charset="-128"/>
            </a:endParaRPr>
          </a:p>
        </p:txBody>
      </p:sp>
      <p:sp>
        <p:nvSpPr>
          <p:cNvPr id="10" name="正方形/長方形 9">
            <a:extLst>
              <a:ext uri="{FF2B5EF4-FFF2-40B4-BE49-F238E27FC236}">
                <a16:creationId xmlns:a16="http://schemas.microsoft.com/office/drawing/2014/main" id="{E348E4F8-01FD-44FA-8336-925AA441462D}"/>
              </a:ext>
            </a:extLst>
          </p:cNvPr>
          <p:cNvSpPr/>
          <p:nvPr/>
        </p:nvSpPr>
        <p:spPr>
          <a:xfrm>
            <a:off x="183457" y="917500"/>
            <a:ext cx="7924957" cy="461665"/>
          </a:xfrm>
          <a:prstGeom prst="rect">
            <a:avLst/>
          </a:prstGeom>
        </p:spPr>
        <p:txBody>
          <a:bodyPr wrap="square">
            <a:spAutoFit/>
          </a:bodyPr>
          <a:lstStyle/>
          <a:p>
            <a:pPr algn="ctr"/>
            <a:r>
              <a:rPr lang="ja-JP" altLang="en-US" sz="2400" dirty="0">
                <a:latin typeface="HGP創英角ｺﾞｼｯｸUB" panose="020B0900000000000000" pitchFamily="50" charset="-128"/>
                <a:ea typeface="HGP創英角ｺﾞｼｯｸUB" panose="020B0900000000000000" pitchFamily="50" charset="-128"/>
              </a:rPr>
              <a:t>以上の対策を立てた上で、安全な行動を励行しましょう</a:t>
            </a:r>
          </a:p>
        </p:txBody>
      </p:sp>
      <p:sp>
        <p:nvSpPr>
          <p:cNvPr id="15" name="テキスト ボックス 12">
            <a:extLst>
              <a:ext uri="{FF2B5EF4-FFF2-40B4-BE49-F238E27FC236}">
                <a16:creationId xmlns:a16="http://schemas.microsoft.com/office/drawing/2014/main" id="{05A0126B-BB1A-4569-B308-339406C72D51}"/>
              </a:ext>
            </a:extLst>
          </p:cNvPr>
          <p:cNvSpPr txBox="1">
            <a:spLocks noChangeArrowheads="1"/>
          </p:cNvSpPr>
          <p:nvPr/>
        </p:nvSpPr>
        <p:spPr bwMode="auto">
          <a:xfrm>
            <a:off x="510701" y="2708486"/>
            <a:ext cx="4995795" cy="3662541"/>
          </a:xfrm>
          <a:prstGeom prst="rect">
            <a:avLst/>
          </a:prstGeom>
          <a:noFill/>
          <a:ln w="9525">
            <a:noFill/>
            <a:miter lim="800000"/>
            <a:headEnd/>
            <a:tailEnd/>
          </a:ln>
        </p:spPr>
        <p:txBody>
          <a:bodyPr wrap="square" lIns="36000" rIns="36000">
            <a:spAutoFit/>
          </a:bodyPr>
          <a:lstStyle/>
          <a:p>
            <a:pPr>
              <a:spcBef>
                <a:spcPts val="1200"/>
              </a:spcBef>
            </a:pPr>
            <a:r>
              <a:rPr lang="ja-JP" altLang="en-US" sz="2400" dirty="0">
                <a:latin typeface="HGP創英角ｺﾞｼｯｸUB" panose="020B0900000000000000" pitchFamily="50" charset="-128"/>
                <a:ea typeface="HGP創英角ｺﾞｼｯｸUB" panose="020B0900000000000000" pitchFamily="50" charset="-128"/>
              </a:rPr>
              <a:t>例）</a:t>
            </a:r>
            <a:endParaRPr lang="en-US" altLang="ja-JP" sz="2400" dirty="0">
              <a:latin typeface="HGP創英角ｺﾞｼｯｸUB" panose="020B0900000000000000" pitchFamily="50" charset="-128"/>
              <a:ea typeface="HGP創英角ｺﾞｼｯｸUB" panose="020B0900000000000000" pitchFamily="50" charset="-128"/>
            </a:endParaRPr>
          </a:p>
          <a:p>
            <a:pPr marL="342900" indent="-342900">
              <a:spcBef>
                <a:spcPts val="1200"/>
              </a:spcBef>
              <a:buFont typeface="Arial" panose="020B0604020202020204" pitchFamily="34" charset="0"/>
              <a:buChar char="•"/>
            </a:pPr>
            <a:r>
              <a:rPr lang="ja-JP" altLang="en-US" sz="2400" dirty="0">
                <a:latin typeface="HGP創英角ｺﾞｼｯｸUB" panose="020B0900000000000000" pitchFamily="50" charset="-128"/>
                <a:ea typeface="HGP創英角ｺﾞｼｯｸUB" panose="020B0900000000000000" pitchFamily="50" charset="-128"/>
              </a:rPr>
              <a:t>安全靴、ヘルメット、草刈り時のゴーグル等、身を守るための防具を使う</a:t>
            </a:r>
            <a:endParaRPr lang="en-US" altLang="ja-JP" sz="2400" dirty="0">
              <a:latin typeface="HGP創英角ｺﾞｼｯｸUB" panose="020B0900000000000000" pitchFamily="50" charset="-128"/>
              <a:ea typeface="HGP創英角ｺﾞｼｯｸUB" panose="020B0900000000000000" pitchFamily="50" charset="-128"/>
            </a:endParaRPr>
          </a:p>
          <a:p>
            <a:pPr marL="342900" indent="-342900">
              <a:spcBef>
                <a:spcPts val="1200"/>
              </a:spcBef>
              <a:buFont typeface="Arial" panose="020B0604020202020204" pitchFamily="34" charset="0"/>
              <a:buChar char="•"/>
            </a:pPr>
            <a:r>
              <a:rPr lang="ja-JP" altLang="en-US" sz="2400" dirty="0">
                <a:latin typeface="HGP創英角ｺﾞｼｯｸUB" panose="020B0900000000000000" pitchFamily="50" charset="-128"/>
                <a:ea typeface="HGP創英角ｺﾞｼｯｸUB" panose="020B0900000000000000" pitchFamily="50" charset="-128"/>
              </a:rPr>
              <a:t>動いている機械には近づかない</a:t>
            </a:r>
            <a:endParaRPr lang="en-US" altLang="ja-JP" sz="2400" dirty="0">
              <a:latin typeface="HGP創英角ｺﾞｼｯｸUB" panose="020B0900000000000000" pitchFamily="50" charset="-128"/>
              <a:ea typeface="HGP創英角ｺﾞｼｯｸUB" panose="020B0900000000000000" pitchFamily="50" charset="-128"/>
            </a:endParaRPr>
          </a:p>
          <a:p>
            <a:pPr marL="342900" indent="-342900">
              <a:spcBef>
                <a:spcPts val="1200"/>
              </a:spcBef>
              <a:buFont typeface="Arial" panose="020B0604020202020204" pitchFamily="34" charset="0"/>
              <a:buChar char="•"/>
            </a:pPr>
            <a:r>
              <a:rPr lang="ja-JP" altLang="en-US" sz="2400" dirty="0">
                <a:latin typeface="HGP創英角ｺﾞｼｯｸUB" panose="020B0900000000000000" pitchFamily="50" charset="-128"/>
                <a:ea typeface="HGP創英角ｺﾞｼｯｸUB" panose="020B0900000000000000" pitchFamily="50" charset="-128"/>
              </a:rPr>
              <a:t>コインバインの手こぎなど機械等に巻き込まれる可能性がある作業を行う際は、手袋を着けない</a:t>
            </a:r>
            <a:endParaRPr lang="en-US" altLang="ja-JP" sz="2400" dirty="0">
              <a:latin typeface="HGP創英角ｺﾞｼｯｸUB" panose="020B0900000000000000" pitchFamily="50" charset="-128"/>
              <a:ea typeface="HGP創英角ｺﾞｼｯｸUB" panose="020B0900000000000000" pitchFamily="50" charset="-128"/>
            </a:endParaRPr>
          </a:p>
          <a:p>
            <a:pPr>
              <a:spcBef>
                <a:spcPts val="1200"/>
              </a:spcBef>
            </a:pPr>
            <a:r>
              <a:rPr lang="ja-JP" altLang="en-US" sz="2400" dirty="0">
                <a:latin typeface="HGP創英角ｺﾞｼｯｸUB" panose="020B0900000000000000" pitchFamily="50" charset="-128"/>
                <a:ea typeface="HGP創英角ｺﾞｼｯｸUB" panose="020B0900000000000000" pitchFamily="50" charset="-128"/>
              </a:rPr>
              <a:t>・・・・等　　</a:t>
            </a:r>
            <a:endParaRPr lang="en-US" altLang="ja-JP" sz="2400" dirty="0">
              <a:latin typeface="HGP創英角ｺﾞｼｯｸUB" panose="020B0900000000000000" pitchFamily="50" charset="-128"/>
              <a:ea typeface="HGP創英角ｺﾞｼｯｸUB" panose="020B0900000000000000" pitchFamily="50" charset="-128"/>
            </a:endParaRPr>
          </a:p>
        </p:txBody>
      </p:sp>
      <p:pic>
        <p:nvPicPr>
          <p:cNvPr id="3" name="図 2">
            <a:extLst>
              <a:ext uri="{FF2B5EF4-FFF2-40B4-BE49-F238E27FC236}">
                <a16:creationId xmlns:a16="http://schemas.microsoft.com/office/drawing/2014/main" id="{1E9587AC-EDA7-AC7A-6E06-A15A06903B70}"/>
              </a:ext>
            </a:extLst>
          </p:cNvPr>
          <p:cNvPicPr>
            <a:picLocks noChangeAspect="1"/>
          </p:cNvPicPr>
          <p:nvPr/>
        </p:nvPicPr>
        <p:blipFill>
          <a:blip r:embed="rId4"/>
          <a:stretch>
            <a:fillRect/>
          </a:stretch>
        </p:blipFill>
        <p:spPr>
          <a:xfrm>
            <a:off x="5480852" y="3043017"/>
            <a:ext cx="1256045" cy="3240906"/>
          </a:xfrm>
          <a:prstGeom prst="rect">
            <a:avLst/>
          </a:prstGeom>
        </p:spPr>
      </p:pic>
      <p:cxnSp>
        <p:nvCxnSpPr>
          <p:cNvPr id="8" name="直線コネクタ 7">
            <a:extLst>
              <a:ext uri="{FF2B5EF4-FFF2-40B4-BE49-F238E27FC236}">
                <a16:creationId xmlns:a16="http://schemas.microsoft.com/office/drawing/2014/main" id="{8F6FC5AB-02F4-27DA-D080-AEF99C82EED3}"/>
              </a:ext>
            </a:extLst>
          </p:cNvPr>
          <p:cNvCxnSpPr/>
          <p:nvPr/>
        </p:nvCxnSpPr>
        <p:spPr>
          <a:xfrm>
            <a:off x="467443" y="738508"/>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4" name="スライド番号プレースホルダー 2">
            <a:extLst>
              <a:ext uri="{FF2B5EF4-FFF2-40B4-BE49-F238E27FC236}">
                <a16:creationId xmlns:a16="http://schemas.microsoft.com/office/drawing/2014/main" id="{224F7F08-9FB7-88C5-819A-0B6A26F97B9C}"/>
              </a:ext>
            </a:extLst>
          </p:cNvPr>
          <p:cNvSpPr>
            <a:spLocks noGrp="1"/>
          </p:cNvSpPr>
          <p:nvPr>
            <p:ph type="sldNum" sz="quarter" idx="12"/>
          </p:nvPr>
        </p:nvSpPr>
        <p:spPr>
          <a:xfrm>
            <a:off x="6961909" y="6408854"/>
            <a:ext cx="1949477" cy="23812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452A23-BFEA-43FD-98FB-69091C0AE9EE}" type="slidenum">
              <a:rPr kumimoji="0"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7977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3ACB5D52-A4F6-441E-BC50-F630AC1D0630}"/>
              </a:ext>
            </a:extLst>
          </p:cNvPr>
          <p:cNvCxnSpPr/>
          <p:nvPr/>
        </p:nvCxnSpPr>
        <p:spPr>
          <a:xfrm>
            <a:off x="394636" y="948833"/>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8" name="スライド番号プレースホルダー 2">
            <a:extLst>
              <a:ext uri="{FF2B5EF4-FFF2-40B4-BE49-F238E27FC236}">
                <a16:creationId xmlns:a16="http://schemas.microsoft.com/office/drawing/2014/main" id="{1DAABCC2-59FA-4A4C-B30C-1ED7CE2E2951}"/>
              </a:ext>
            </a:extLst>
          </p:cNvPr>
          <p:cNvSpPr>
            <a:spLocks noGrp="1"/>
          </p:cNvSpPr>
          <p:nvPr>
            <p:ph type="sldNum" sz="quarter" idx="12"/>
          </p:nvPr>
        </p:nvSpPr>
        <p:spPr>
          <a:xfrm>
            <a:off x="6961909" y="6408854"/>
            <a:ext cx="1949477" cy="238123"/>
          </a:xfrm>
        </p:spPr>
        <p:txBody>
          <a:bodyPr/>
          <a:lstStyle/>
          <a:p>
            <a:fld id="{64452A23-BFEA-43FD-98FB-69091C0AE9EE}" type="slidenum">
              <a:rPr lang="ja-JP" altLang="en-US" smtClean="0"/>
              <a:pPr/>
              <a:t>2</a:t>
            </a:fld>
            <a:endParaRPr lang="ja-JP" altLang="en-US" dirty="0"/>
          </a:p>
        </p:txBody>
      </p:sp>
      <p:sp>
        <p:nvSpPr>
          <p:cNvPr id="9" name="テキスト ボックス 8">
            <a:extLst>
              <a:ext uri="{FF2B5EF4-FFF2-40B4-BE49-F238E27FC236}">
                <a16:creationId xmlns:a16="http://schemas.microsoft.com/office/drawing/2014/main" id="{B6719242-D217-452D-B2B7-F89706241B67}"/>
              </a:ext>
            </a:extLst>
          </p:cNvPr>
          <p:cNvSpPr txBox="1"/>
          <p:nvPr/>
        </p:nvSpPr>
        <p:spPr>
          <a:xfrm>
            <a:off x="756376" y="237170"/>
            <a:ext cx="7342595" cy="523220"/>
          </a:xfrm>
          <a:prstGeom prst="rect">
            <a:avLst/>
          </a:prstGeom>
          <a:noFill/>
        </p:spPr>
        <p:txBody>
          <a:bodyPr wrap="square" rtlCol="0">
            <a:spAutoFit/>
          </a:bodyPr>
          <a:lstStyle/>
          <a:p>
            <a:r>
              <a:rPr kumimoji="1" lang="ja-JP" altLang="en-US" sz="2800" dirty="0">
                <a:solidFill>
                  <a:schemeClr val="accent1">
                    <a:lumMod val="50000"/>
                  </a:schemeClr>
                </a:solidFill>
                <a:latin typeface="HGS創英角ｺﾞｼｯｸUB" panose="020B0900000000000000" pitchFamily="50" charset="-128"/>
                <a:ea typeface="HGS創英角ｺﾞｼｯｸUB" panose="020B0900000000000000" pitchFamily="50" charset="-128"/>
              </a:rPr>
              <a:t>農作業事故は、あなたの身近に迫っている！ </a:t>
            </a:r>
          </a:p>
        </p:txBody>
      </p:sp>
      <p:pic>
        <p:nvPicPr>
          <p:cNvPr id="35" name="図 34">
            <a:extLst>
              <a:ext uri="{FF2B5EF4-FFF2-40B4-BE49-F238E27FC236}">
                <a16:creationId xmlns:a16="http://schemas.microsoft.com/office/drawing/2014/main" id="{7F473502-4F16-D089-9E96-2252F60F9799}"/>
              </a:ext>
            </a:extLst>
          </p:cNvPr>
          <p:cNvPicPr>
            <a:picLocks noChangeAspect="1"/>
          </p:cNvPicPr>
          <p:nvPr/>
        </p:nvPicPr>
        <p:blipFill>
          <a:blip r:embed="rId3"/>
          <a:stretch>
            <a:fillRect/>
          </a:stretch>
        </p:blipFill>
        <p:spPr>
          <a:xfrm>
            <a:off x="394636" y="1137277"/>
            <a:ext cx="8077200" cy="781050"/>
          </a:xfrm>
          <a:prstGeom prst="rect">
            <a:avLst/>
          </a:prstGeom>
        </p:spPr>
      </p:pic>
      <p:pic>
        <p:nvPicPr>
          <p:cNvPr id="37" name="図 36">
            <a:extLst>
              <a:ext uri="{FF2B5EF4-FFF2-40B4-BE49-F238E27FC236}">
                <a16:creationId xmlns:a16="http://schemas.microsoft.com/office/drawing/2014/main" id="{32679DC9-BA1E-B420-3F1C-7E66F81B8988}"/>
              </a:ext>
            </a:extLst>
          </p:cNvPr>
          <p:cNvPicPr>
            <a:picLocks noChangeAspect="1"/>
          </p:cNvPicPr>
          <p:nvPr/>
        </p:nvPicPr>
        <p:blipFill>
          <a:blip r:embed="rId4"/>
          <a:stretch>
            <a:fillRect/>
          </a:stretch>
        </p:blipFill>
        <p:spPr>
          <a:xfrm>
            <a:off x="244359" y="2106770"/>
            <a:ext cx="8795958" cy="4127136"/>
          </a:xfrm>
          <a:prstGeom prst="rect">
            <a:avLst/>
          </a:prstGeom>
        </p:spPr>
      </p:pic>
    </p:spTree>
    <p:extLst>
      <p:ext uri="{BB962C8B-B14F-4D97-AF65-F5344CB8AC3E}">
        <p14:creationId xmlns:p14="http://schemas.microsoft.com/office/powerpoint/2010/main" val="28839564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1028852" y="86117"/>
            <a:ext cx="7086289" cy="647700"/>
          </a:xfrm>
          <a:prstGeom prst="rect">
            <a:avLst/>
          </a:prstGeom>
          <a:noFill/>
          <a:ln w="9525">
            <a:noFill/>
            <a:miter lim="800000"/>
            <a:headEnd/>
            <a:tailEnd/>
          </a:ln>
        </p:spPr>
        <p:txBody>
          <a:bodyPr anchor="ctr"/>
          <a:lstStyle/>
          <a:p>
            <a:pPr algn="ctr" eaLnBrk="1"/>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危険に気付ける自分になる「ＫＹＴ」</a:t>
            </a:r>
          </a:p>
        </p:txBody>
      </p:sp>
      <p:sp>
        <p:nvSpPr>
          <p:cNvPr id="5" name="正方形/長方形 4"/>
          <p:cNvSpPr/>
          <p:nvPr/>
        </p:nvSpPr>
        <p:spPr>
          <a:xfrm>
            <a:off x="2673167" y="3949328"/>
            <a:ext cx="2351005" cy="369332"/>
          </a:xfrm>
          <a:prstGeom prst="rect">
            <a:avLst/>
          </a:prstGeom>
        </p:spPr>
        <p:txBody>
          <a:bodyPr wrap="square">
            <a:spAutoFit/>
          </a:bodyPr>
          <a:lstStyle/>
          <a:p>
            <a:r>
              <a:rPr lang="ja-JP" altLang="en-US" dirty="0">
                <a:solidFill>
                  <a:srgbClr val="000000"/>
                </a:solidFill>
                <a:effectLst/>
                <a:latin typeface="HGP創英角ｺﾞｼｯｸUB" panose="020B0900000000000000" pitchFamily="50" charset="-128"/>
                <a:ea typeface="HGP創英角ｺﾞｼｯｸUB" panose="020B0900000000000000" pitchFamily="50" charset="-128"/>
              </a:rPr>
              <a:t>記入例（耕うん作業）</a:t>
            </a:r>
            <a:endParaRPr lang="ja-JP" altLang="en-US" dirty="0"/>
          </a:p>
        </p:txBody>
      </p:sp>
      <p:graphicFrame>
        <p:nvGraphicFramePr>
          <p:cNvPr id="8" name="表 7"/>
          <p:cNvGraphicFramePr>
            <a:graphicFrameLocks noGrp="1"/>
          </p:cNvGraphicFramePr>
          <p:nvPr>
            <p:extLst>
              <p:ext uri="{D42A27DB-BD31-4B8C-83A1-F6EECF244321}">
                <p14:modId xmlns:p14="http://schemas.microsoft.com/office/powerpoint/2010/main" val="2711445089"/>
              </p:ext>
            </p:extLst>
          </p:nvPr>
        </p:nvGraphicFramePr>
        <p:xfrm>
          <a:off x="237542" y="4294992"/>
          <a:ext cx="7877599" cy="2337169"/>
        </p:xfrm>
        <a:graphic>
          <a:graphicData uri="http://schemas.openxmlformats.org/drawingml/2006/table">
            <a:tbl>
              <a:tblPr firstRow="1" bandRow="1">
                <a:tableStyleId>{21E4AEA4-8DFA-4A89-87EB-49C32662AFE0}</a:tableStyleId>
              </a:tblPr>
              <a:tblGrid>
                <a:gridCol w="1892120">
                  <a:extLst>
                    <a:ext uri="{9D8B030D-6E8A-4147-A177-3AD203B41FA5}">
                      <a16:colId xmlns:a16="http://schemas.microsoft.com/office/drawing/2014/main" val="20000"/>
                    </a:ext>
                  </a:extLst>
                </a:gridCol>
                <a:gridCol w="2510577">
                  <a:extLst>
                    <a:ext uri="{9D8B030D-6E8A-4147-A177-3AD203B41FA5}">
                      <a16:colId xmlns:a16="http://schemas.microsoft.com/office/drawing/2014/main" val="20001"/>
                    </a:ext>
                  </a:extLst>
                </a:gridCol>
                <a:gridCol w="3474902">
                  <a:extLst>
                    <a:ext uri="{9D8B030D-6E8A-4147-A177-3AD203B41FA5}">
                      <a16:colId xmlns:a16="http://schemas.microsoft.com/office/drawing/2014/main" val="20002"/>
                    </a:ext>
                  </a:extLst>
                </a:gridCol>
              </a:tblGrid>
              <a:tr h="501953">
                <a:tc>
                  <a:txBody>
                    <a:bodyPr/>
                    <a:lstStyle/>
                    <a:p>
                      <a:pPr algn="ctr"/>
                      <a:r>
                        <a:rPr kumimoji="1" lang="ja-JP" altLang="en-US" sz="1800" b="0" dirty="0">
                          <a:solidFill>
                            <a:schemeClr val="tx1"/>
                          </a:solidFill>
                          <a:effectLst/>
                          <a:latin typeface="HGP創英角ｺﾞｼｯｸUB" panose="020B0900000000000000" pitchFamily="50" charset="-128"/>
                          <a:ea typeface="HGP創英角ｺﾞｼｯｸUB" panose="020B0900000000000000" pitchFamily="50" charset="-128"/>
                        </a:rPr>
                        <a:t>作業名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r>
                        <a:rPr kumimoji="1" lang="ja-JP" altLang="en-US" sz="1800" b="0" dirty="0">
                          <a:solidFill>
                            <a:schemeClr val="tx1"/>
                          </a:solidFill>
                          <a:effectLst/>
                          <a:latin typeface="HGP創英角ｺﾞｼｯｸUB" panose="020B0900000000000000" pitchFamily="50" charset="-128"/>
                          <a:ea typeface="HGP創英角ｺﾞｼｯｸUB" panose="020B0900000000000000" pitchFamily="50" charset="-128"/>
                        </a:rPr>
                        <a:t>危険な作業は？</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r>
                        <a:rPr kumimoji="1" lang="ja-JP" altLang="en-US" sz="1800" b="0" dirty="0">
                          <a:solidFill>
                            <a:schemeClr val="tx1"/>
                          </a:solidFill>
                          <a:effectLst/>
                          <a:latin typeface="HGP創英角ｺﾞｼｯｸUB" panose="020B0900000000000000" pitchFamily="50" charset="-128"/>
                          <a:ea typeface="HGP創英角ｺﾞｼｯｸUB" panose="020B0900000000000000" pitchFamily="50" charset="-128"/>
                        </a:rPr>
                        <a:t>私たちはこうする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extLst>
                  <a:ext uri="{0D108BD9-81ED-4DB2-BD59-A6C34878D82A}">
                    <a16:rowId xmlns:a16="http://schemas.microsoft.com/office/drawing/2014/main" val="10000"/>
                  </a:ext>
                </a:extLst>
              </a:tr>
              <a:tr h="637410">
                <a:tc>
                  <a:txBody>
                    <a:bodyPr/>
                    <a:lstStyle/>
                    <a:p>
                      <a:r>
                        <a:rPr kumimoji="1" lang="ja-JP" altLang="en-US" sz="1800" dirty="0">
                          <a:latin typeface="HGP創英角ｺﾞｼｯｸUB" panose="020B0900000000000000" pitchFamily="50" charset="-128"/>
                          <a:ea typeface="HGP創英角ｺﾞｼｯｸUB" panose="020B0900000000000000" pitchFamily="50" charset="-128"/>
                        </a:rPr>
                        <a:t>路上走行</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r>
                        <a:rPr kumimoji="1" lang="ja-JP" altLang="en-US" sz="1800" dirty="0">
                          <a:latin typeface="HGP創英角ｺﾞｼｯｸUB" panose="020B0900000000000000" pitchFamily="50" charset="-128"/>
                          <a:ea typeface="HGP創英角ｺﾞｼｯｸUB" panose="020B0900000000000000" pitchFamily="50" charset="-128"/>
                        </a:rPr>
                        <a:t>右折時の後続車の追突</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r>
                        <a:rPr kumimoji="1" lang="ja-JP" altLang="en-US" sz="1800" dirty="0">
                          <a:latin typeface="HGP創英角ｺﾞｼｯｸUB" panose="020B0900000000000000" pitchFamily="50" charset="-128"/>
                          <a:ea typeface="HGP創英角ｺﾞｼｯｸUB" panose="020B0900000000000000" pitchFamily="50" charset="-128"/>
                        </a:rPr>
                        <a:t>ミラーだけでなく、直接、後方を目視確認する</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57726">
                <a:tc>
                  <a:txBody>
                    <a:bodyPr/>
                    <a:lstStyle/>
                    <a:p>
                      <a:r>
                        <a:rPr kumimoji="1" lang="ja-JP" altLang="en-US" sz="1800" dirty="0">
                          <a:latin typeface="HGP創英角ｺﾞｼｯｸUB" panose="020B0900000000000000" pitchFamily="50" charset="-128"/>
                          <a:ea typeface="HGP創英角ｺﾞｼｯｸUB" panose="020B0900000000000000" pitchFamily="50" charset="-128"/>
                        </a:rPr>
                        <a:t>田からの退出</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r>
                        <a:rPr kumimoji="1" lang="ja-JP" altLang="en-US" sz="1800" dirty="0">
                          <a:latin typeface="HGP創英角ｺﾞｼｯｸUB" panose="020B0900000000000000" pitchFamily="50" charset="-128"/>
                          <a:ea typeface="HGP創英角ｺﾞｼｯｸUB" panose="020B0900000000000000" pitchFamily="50" charset="-128"/>
                        </a:rPr>
                        <a:t>前輪浮き上がり転倒</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r>
                        <a:rPr kumimoji="1" lang="ja-JP" altLang="en-US" sz="1800" dirty="0">
                          <a:latin typeface="HGP創英角ｺﾞｼｯｸUB" panose="020B0900000000000000" pitchFamily="50" charset="-128"/>
                          <a:ea typeface="HGP創英角ｺﾞｼｯｸUB" panose="020B0900000000000000" pitchFamily="50" charset="-128"/>
                        </a:rPr>
                        <a:t>ロータリを下げてゆっくり退出</a:t>
                      </a:r>
                    </a:p>
                  </a:txBody>
                  <a:tcPr marL="72000" marR="7200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37410">
                <a:tc>
                  <a:txBody>
                    <a:bodyPr/>
                    <a:lstStyle/>
                    <a:p>
                      <a:r>
                        <a:rPr kumimoji="1" lang="ja-JP" altLang="en-US" sz="1800" dirty="0">
                          <a:latin typeface="HGP創英角ｺﾞｼｯｸUB" panose="020B0900000000000000" pitchFamily="50" charset="-128"/>
                          <a:ea typeface="HGP創英角ｺﾞｼｯｸUB" panose="020B0900000000000000" pitchFamily="50" charset="-128"/>
                        </a:rPr>
                        <a:t>回行・位置合わせ</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r>
                        <a:rPr kumimoji="1" lang="ja-JP" altLang="en-US" sz="1800" dirty="0">
                          <a:latin typeface="HGP創英角ｺﾞｼｯｸUB" panose="020B0900000000000000" pitchFamily="50" charset="-128"/>
                          <a:ea typeface="HGP創英角ｺﾞｼｯｸUB" panose="020B0900000000000000" pitchFamily="50" charset="-128"/>
                        </a:rPr>
                        <a:t>田の隅からの転落</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r>
                        <a:rPr kumimoji="1" lang="ja-JP" altLang="en-US" sz="1800" dirty="0">
                          <a:latin typeface="HGP創英角ｺﾞｼｯｸUB" panose="020B0900000000000000" pitchFamily="50" charset="-128"/>
                          <a:ea typeface="HGP創英角ｺﾞｼｯｸUB" panose="020B0900000000000000" pitchFamily="50" charset="-128"/>
                        </a:rPr>
                        <a:t>ギリギリ隅まで作業しない</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9" name="正方形/長方形 8"/>
          <p:cNvSpPr/>
          <p:nvPr/>
        </p:nvSpPr>
        <p:spPr>
          <a:xfrm>
            <a:off x="251514" y="1436635"/>
            <a:ext cx="6400491" cy="430887"/>
          </a:xfrm>
          <a:prstGeom prst="rect">
            <a:avLst/>
          </a:prstGeom>
        </p:spPr>
        <p:txBody>
          <a:bodyPr wrap="square">
            <a:spAutoFit/>
          </a:bodyPr>
          <a:lstStyle/>
          <a:p>
            <a:pPr>
              <a:buFont typeface="Wingdings" pitchFamily="2" charset="2"/>
              <a:buChar char="l"/>
            </a:pPr>
            <a:r>
              <a:rPr lang="ja-JP" altLang="en-US" sz="2200" dirty="0">
                <a:solidFill>
                  <a:srgbClr val="000000"/>
                </a:solidFill>
                <a:latin typeface="HGP創英角ｺﾞｼｯｸUB" panose="020B0900000000000000" pitchFamily="50" charset="-128"/>
                <a:ea typeface="HGP創英角ｺﾞｼｯｸUB" panose="020B0900000000000000" pitchFamily="50" charset="-128"/>
              </a:rPr>
              <a:t>各自が問診票に記入</a:t>
            </a:r>
            <a:r>
              <a:rPr lang="ja-JP" altLang="en-US" sz="2200" dirty="0">
                <a:solidFill>
                  <a:srgbClr val="000000"/>
                </a:solidFill>
                <a:effectLst/>
                <a:latin typeface="HGP創英角ｺﾞｼｯｸUB" panose="020B0900000000000000" pitchFamily="50" charset="-128"/>
                <a:ea typeface="HGP創英角ｺﾞｼｯｸUB" panose="020B0900000000000000" pitchFamily="50" charset="-128"/>
              </a:rPr>
              <a:t>し、グループ内で発表し合う</a:t>
            </a:r>
            <a:endParaRPr lang="en-US" altLang="ja-JP" sz="2200" dirty="0">
              <a:solidFill>
                <a:srgbClr val="000000"/>
              </a:solidFill>
              <a:effectLst/>
              <a:latin typeface="HGP創英角ｺﾞｼｯｸUB" panose="020B0900000000000000" pitchFamily="50" charset="-128"/>
              <a:ea typeface="HGP創英角ｺﾞｼｯｸUB" panose="020B0900000000000000" pitchFamily="50" charset="-128"/>
            </a:endParaRPr>
          </a:p>
        </p:txBody>
      </p:sp>
      <p:grpSp>
        <p:nvGrpSpPr>
          <p:cNvPr id="3" name="グループ化 2">
            <a:extLst>
              <a:ext uri="{FF2B5EF4-FFF2-40B4-BE49-F238E27FC236}">
                <a16:creationId xmlns:a16="http://schemas.microsoft.com/office/drawing/2014/main" id="{C92B6FF6-C261-409A-9453-25A48E06CE2A}"/>
              </a:ext>
            </a:extLst>
          </p:cNvPr>
          <p:cNvGrpSpPr/>
          <p:nvPr/>
        </p:nvGrpSpPr>
        <p:grpSpPr>
          <a:xfrm>
            <a:off x="251517" y="2911684"/>
            <a:ext cx="6139235" cy="1107996"/>
            <a:chOff x="251517" y="2297164"/>
            <a:chExt cx="8288252" cy="1107996"/>
          </a:xfrm>
        </p:grpSpPr>
        <p:sp>
          <p:nvSpPr>
            <p:cNvPr id="14" name="正方形/長方形 13">
              <a:extLst>
                <a:ext uri="{FF2B5EF4-FFF2-40B4-BE49-F238E27FC236}">
                  <a16:creationId xmlns:a16="http://schemas.microsoft.com/office/drawing/2014/main" id="{70C922BD-BAEA-46E0-B0BF-CAEDF99FE683}"/>
                </a:ext>
              </a:extLst>
            </p:cNvPr>
            <p:cNvSpPr/>
            <p:nvPr/>
          </p:nvSpPr>
          <p:spPr>
            <a:xfrm>
              <a:off x="251517" y="2297164"/>
              <a:ext cx="8288252" cy="1107996"/>
            </a:xfrm>
            <a:prstGeom prst="rect">
              <a:avLst/>
            </a:prstGeom>
          </p:spPr>
          <p:txBody>
            <a:bodyPr wrap="square">
              <a:spAutoFit/>
            </a:bodyPr>
            <a:lstStyle/>
            <a:p>
              <a:pPr>
                <a:spcBef>
                  <a:spcPts val="600"/>
                </a:spcBef>
                <a:buFont typeface="Wingdings" pitchFamily="2" charset="2"/>
                <a:buChar char="l"/>
              </a:pPr>
              <a:r>
                <a:rPr lang="ja-JP" altLang="en-US" sz="2200" dirty="0">
                  <a:solidFill>
                    <a:srgbClr val="000000"/>
                  </a:solidFill>
                  <a:effectLst/>
                  <a:latin typeface="HGP創英角ｺﾞｼｯｸUB" panose="020B0900000000000000" pitchFamily="50" charset="-128"/>
                  <a:ea typeface="HGP創英角ｺﾞｼｯｸUB" panose="020B0900000000000000" pitchFamily="50" charset="-128"/>
                </a:rPr>
                <a:t>想定される危険とその対応策を頭に入れて作業に臨める</a:t>
              </a:r>
              <a:r>
                <a:rPr lang="ja-JP" altLang="en-US" sz="2200" dirty="0">
                  <a:latin typeface="HGP創英角ｺﾞｼｯｸUB" panose="020B0900000000000000" pitchFamily="50" charset="-128"/>
                  <a:ea typeface="HGP創英角ｺﾞｼｯｸUB" panose="020B0900000000000000" pitchFamily="50" charset="-128"/>
                </a:rPr>
                <a:t>　　　　とっさのときでも適切な行動が取れるようになる</a:t>
              </a:r>
            </a:p>
          </p:txBody>
        </p:sp>
        <p:sp>
          <p:nvSpPr>
            <p:cNvPr id="2" name="矢印: 右 1">
              <a:extLst>
                <a:ext uri="{FF2B5EF4-FFF2-40B4-BE49-F238E27FC236}">
                  <a16:creationId xmlns:a16="http://schemas.microsoft.com/office/drawing/2014/main" id="{7F434B52-D8CD-4C42-886F-956513A53913}"/>
                </a:ext>
              </a:extLst>
            </p:cNvPr>
            <p:cNvSpPr/>
            <p:nvPr/>
          </p:nvSpPr>
          <p:spPr>
            <a:xfrm>
              <a:off x="2025531" y="2687239"/>
              <a:ext cx="355600" cy="348401"/>
            </a:xfrm>
            <a:prstGeom prst="rightArrow">
              <a:avLst/>
            </a:prstGeom>
            <a:solidFill>
              <a:srgbClr val="99CC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正方形/長方形 11">
            <a:extLst>
              <a:ext uri="{FF2B5EF4-FFF2-40B4-BE49-F238E27FC236}">
                <a16:creationId xmlns:a16="http://schemas.microsoft.com/office/drawing/2014/main" id="{71B97DA8-9EF9-4127-8723-5AADE2C99EE9}"/>
              </a:ext>
            </a:extLst>
          </p:cNvPr>
          <p:cNvSpPr/>
          <p:nvPr/>
        </p:nvSpPr>
        <p:spPr>
          <a:xfrm>
            <a:off x="251517" y="1807363"/>
            <a:ext cx="6224232" cy="769441"/>
          </a:xfrm>
          <a:prstGeom prst="rect">
            <a:avLst/>
          </a:prstGeom>
        </p:spPr>
        <p:txBody>
          <a:bodyPr wrap="square">
            <a:spAutoFit/>
          </a:bodyPr>
          <a:lstStyle/>
          <a:p>
            <a:pPr>
              <a:spcBef>
                <a:spcPts val="600"/>
              </a:spcBef>
              <a:buFont typeface="Wingdings" pitchFamily="2" charset="2"/>
              <a:buChar char="l"/>
            </a:pPr>
            <a:r>
              <a:rPr lang="ja-JP" altLang="en-US" sz="2200" dirty="0">
                <a:solidFill>
                  <a:srgbClr val="000000"/>
                </a:solidFill>
                <a:effectLst/>
                <a:latin typeface="HGP創英角ｺﾞｼｯｸUB" panose="020B0900000000000000" pitchFamily="50" charset="-128"/>
                <a:ea typeface="HGP創英角ｺﾞｼｯｸUB" panose="020B0900000000000000" pitchFamily="50" charset="-128"/>
              </a:rPr>
              <a:t>自分が気付かなかったことを他のメンバーの意見で気付ける</a:t>
            </a:r>
            <a:endParaRPr lang="en-US" altLang="ja-JP" sz="2200" dirty="0">
              <a:solidFill>
                <a:srgbClr val="000000"/>
              </a:solidFill>
              <a:effectLst/>
              <a:latin typeface="HGP創英角ｺﾞｼｯｸUB" panose="020B0900000000000000" pitchFamily="50" charset="-128"/>
              <a:ea typeface="HGP創英角ｺﾞｼｯｸUB" panose="020B0900000000000000" pitchFamily="50" charset="-128"/>
            </a:endParaRPr>
          </a:p>
        </p:txBody>
      </p:sp>
      <p:sp>
        <p:nvSpPr>
          <p:cNvPr id="13" name="正方形/長方形 12">
            <a:extLst>
              <a:ext uri="{FF2B5EF4-FFF2-40B4-BE49-F238E27FC236}">
                <a16:creationId xmlns:a16="http://schemas.microsoft.com/office/drawing/2014/main" id="{F8AB96F2-4803-434C-95EF-A7FBF9799FDB}"/>
              </a:ext>
            </a:extLst>
          </p:cNvPr>
          <p:cNvSpPr/>
          <p:nvPr/>
        </p:nvSpPr>
        <p:spPr>
          <a:xfrm>
            <a:off x="251515" y="2536524"/>
            <a:ext cx="6400491" cy="430887"/>
          </a:xfrm>
          <a:prstGeom prst="rect">
            <a:avLst/>
          </a:prstGeom>
        </p:spPr>
        <p:txBody>
          <a:bodyPr wrap="square">
            <a:spAutoFit/>
          </a:bodyPr>
          <a:lstStyle/>
          <a:p>
            <a:pPr>
              <a:spcBef>
                <a:spcPts val="600"/>
              </a:spcBef>
              <a:buFont typeface="Wingdings" pitchFamily="2" charset="2"/>
              <a:buChar char="l"/>
            </a:pPr>
            <a:r>
              <a:rPr lang="ja-JP" altLang="en-US" sz="2200" dirty="0">
                <a:solidFill>
                  <a:srgbClr val="000000"/>
                </a:solidFill>
                <a:latin typeface="HGP創英角ｺﾞｼｯｸUB" panose="020B0900000000000000" pitchFamily="50" charset="-128"/>
                <a:ea typeface="HGP創英角ｺﾞｼｯｸUB" panose="020B0900000000000000" pitchFamily="50" charset="-128"/>
              </a:rPr>
              <a:t>作業前のミーティングで実施する</a:t>
            </a:r>
            <a:endParaRPr lang="en-US" altLang="ja-JP" sz="2200"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6" name="テキスト ボックス 5">
            <a:extLst>
              <a:ext uri="{FF2B5EF4-FFF2-40B4-BE49-F238E27FC236}">
                <a16:creationId xmlns:a16="http://schemas.microsoft.com/office/drawing/2014/main" id="{BE97C5A9-D371-3A18-CC4B-D405005F7FAC}"/>
              </a:ext>
            </a:extLst>
          </p:cNvPr>
          <p:cNvSpPr txBox="1"/>
          <p:nvPr/>
        </p:nvSpPr>
        <p:spPr>
          <a:xfrm>
            <a:off x="881205" y="889290"/>
            <a:ext cx="7452215" cy="523220"/>
          </a:xfrm>
          <a:prstGeom prst="rect">
            <a:avLst/>
          </a:prstGeom>
          <a:noFill/>
        </p:spPr>
        <p:txBody>
          <a:bodyPr wrap="square">
            <a:spAutoFit/>
          </a:bodyPr>
          <a:lstStyle/>
          <a:p>
            <a:r>
              <a:rPr lang="ja-JP" altLang="en-US" sz="2800" dirty="0">
                <a:latin typeface="HGP創英角ｺﾞｼｯｸUB" panose="020B0900000000000000" pitchFamily="50" charset="-128"/>
                <a:ea typeface="HGP創英角ｺﾞｼｯｸUB" panose="020B0900000000000000" pitchFamily="50" charset="-128"/>
              </a:rPr>
              <a:t>ＫＹＴとは ＝ Ｋ</a:t>
            </a:r>
            <a:r>
              <a:rPr lang="en-US" altLang="ja-JP" sz="2800" dirty="0">
                <a:latin typeface="HGP創英角ｺﾞｼｯｸUB" panose="020B0900000000000000" pitchFamily="50" charset="-128"/>
                <a:ea typeface="HGP創英角ｺﾞｼｯｸUB" panose="020B0900000000000000" pitchFamily="50" charset="-128"/>
              </a:rPr>
              <a:t>:</a:t>
            </a:r>
            <a:r>
              <a:rPr lang="ja-JP" altLang="en-US" sz="2800" dirty="0">
                <a:solidFill>
                  <a:srgbClr val="FF0000"/>
                </a:solidFill>
                <a:latin typeface="HGP創英角ｺﾞｼｯｸUB" panose="020B0900000000000000" pitchFamily="50" charset="-128"/>
                <a:ea typeface="HGP創英角ｺﾞｼｯｸUB" panose="020B0900000000000000" pitchFamily="50" charset="-128"/>
              </a:rPr>
              <a:t>危険</a:t>
            </a:r>
            <a:r>
              <a:rPr lang="ja-JP" altLang="en-US" sz="2800" dirty="0">
                <a:latin typeface="HGP創英角ｺﾞｼｯｸUB" panose="020B0900000000000000" pitchFamily="50" charset="-128"/>
                <a:ea typeface="HGP創英角ｺﾞｼｯｸUB" panose="020B0900000000000000" pitchFamily="50" charset="-128"/>
              </a:rPr>
              <a:t>　Ｙ</a:t>
            </a:r>
            <a:r>
              <a:rPr lang="en-US" altLang="ja-JP" sz="2800" dirty="0">
                <a:latin typeface="HGP創英角ｺﾞｼｯｸUB" panose="020B0900000000000000" pitchFamily="50" charset="-128"/>
                <a:ea typeface="HGP創英角ｺﾞｼｯｸUB" panose="020B0900000000000000" pitchFamily="50" charset="-128"/>
              </a:rPr>
              <a:t>:</a:t>
            </a:r>
            <a:r>
              <a:rPr lang="ja-JP" altLang="en-US" sz="2800" dirty="0">
                <a:solidFill>
                  <a:srgbClr val="FF0000"/>
                </a:solidFill>
                <a:latin typeface="HGP創英角ｺﾞｼｯｸUB" panose="020B0900000000000000" pitchFamily="50" charset="-128"/>
                <a:ea typeface="HGP創英角ｺﾞｼｯｸUB" panose="020B0900000000000000" pitchFamily="50" charset="-128"/>
              </a:rPr>
              <a:t>予知</a:t>
            </a:r>
            <a:r>
              <a:rPr lang="ja-JP" altLang="en-US" sz="2800" dirty="0">
                <a:latin typeface="HGP創英角ｺﾞｼｯｸUB" panose="020B0900000000000000" pitchFamily="50" charset="-128"/>
                <a:ea typeface="HGP創英角ｺﾞｼｯｸUB" panose="020B0900000000000000" pitchFamily="50" charset="-128"/>
              </a:rPr>
              <a:t>　Ｔ</a:t>
            </a:r>
            <a:r>
              <a:rPr lang="en-US" altLang="ja-JP" sz="2800" dirty="0">
                <a:latin typeface="HGP創英角ｺﾞｼｯｸUB" panose="020B0900000000000000" pitchFamily="50" charset="-128"/>
                <a:ea typeface="HGP創英角ｺﾞｼｯｸUB" panose="020B0900000000000000" pitchFamily="50" charset="-128"/>
              </a:rPr>
              <a:t>:</a:t>
            </a:r>
            <a:r>
              <a:rPr lang="ja-JP" altLang="en-US" sz="2800" dirty="0">
                <a:solidFill>
                  <a:srgbClr val="FF0000"/>
                </a:solidFill>
                <a:latin typeface="HGP創英角ｺﾞｼｯｸUB" panose="020B0900000000000000" pitchFamily="50" charset="-128"/>
                <a:ea typeface="HGP創英角ｺﾞｼｯｸUB" panose="020B0900000000000000" pitchFamily="50" charset="-128"/>
              </a:rPr>
              <a:t>トレーニング</a:t>
            </a:r>
            <a:endParaRPr lang="ja-JP" altLang="en-US" sz="2800" dirty="0">
              <a:solidFill>
                <a:srgbClr val="FF0000"/>
              </a:solidFill>
            </a:endParaRPr>
          </a:p>
        </p:txBody>
      </p:sp>
      <p:pic>
        <p:nvPicPr>
          <p:cNvPr id="10" name="図 9">
            <a:extLst>
              <a:ext uri="{FF2B5EF4-FFF2-40B4-BE49-F238E27FC236}">
                <a16:creationId xmlns:a16="http://schemas.microsoft.com/office/drawing/2014/main" id="{F3D8D54D-A901-075E-9B39-FBB443F464A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5089"/>
          <a:stretch/>
        </p:blipFill>
        <p:spPr>
          <a:xfrm>
            <a:off x="6304476" y="1648730"/>
            <a:ext cx="2705054" cy="2001430"/>
          </a:xfrm>
          <a:prstGeom prst="rect">
            <a:avLst/>
          </a:prstGeom>
        </p:spPr>
      </p:pic>
      <p:cxnSp>
        <p:nvCxnSpPr>
          <p:cNvPr id="4" name="直線コネクタ 3">
            <a:extLst>
              <a:ext uri="{FF2B5EF4-FFF2-40B4-BE49-F238E27FC236}">
                <a16:creationId xmlns:a16="http://schemas.microsoft.com/office/drawing/2014/main" id="{3954773D-920F-C8EE-4F3B-52E3B6AFBD16}"/>
              </a:ext>
            </a:extLst>
          </p:cNvPr>
          <p:cNvCxnSpPr/>
          <p:nvPr/>
        </p:nvCxnSpPr>
        <p:spPr>
          <a:xfrm>
            <a:off x="467443" y="738508"/>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1" name="スライド番号プレースホルダー 2">
            <a:extLst>
              <a:ext uri="{FF2B5EF4-FFF2-40B4-BE49-F238E27FC236}">
                <a16:creationId xmlns:a16="http://schemas.microsoft.com/office/drawing/2014/main" id="{0AD5205A-C988-2FE6-0221-71E79196C9DF}"/>
              </a:ext>
            </a:extLst>
          </p:cNvPr>
          <p:cNvSpPr>
            <a:spLocks noGrp="1"/>
          </p:cNvSpPr>
          <p:nvPr>
            <p:ph type="sldNum" sz="quarter" idx="12"/>
          </p:nvPr>
        </p:nvSpPr>
        <p:spPr>
          <a:xfrm>
            <a:off x="6961909" y="6408854"/>
            <a:ext cx="1949477" cy="23812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452A23-BFEA-43FD-98FB-69091C0AE9EE}" type="slidenum">
              <a:rPr kumimoji="0"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7315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1E50E02A-310E-44F1-BA80-FF40507938DD}"/>
              </a:ext>
            </a:extLst>
          </p:cNvPr>
          <p:cNvSpPr txBox="1"/>
          <p:nvPr/>
        </p:nvSpPr>
        <p:spPr>
          <a:xfrm>
            <a:off x="274319" y="677414"/>
            <a:ext cx="8394393" cy="523220"/>
          </a:xfrm>
          <a:prstGeom prst="rect">
            <a:avLst/>
          </a:prstGeom>
          <a:noFill/>
        </p:spPr>
        <p:txBody>
          <a:bodyPr wrap="square" rtlCol="0">
            <a:spAutoFit/>
          </a:bodyPr>
          <a:lstStyle/>
          <a:p>
            <a:pPr lvl="0">
              <a:defRPr/>
            </a:pPr>
            <a:r>
              <a:rPr kumimoji="1" lang="ja-JP" altLang="en-US" sz="2800" b="1" i="0" u="none" strike="noStrike" kern="1200" cap="none" spc="0"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rPr>
              <a:t>５Ｓ</a:t>
            </a:r>
            <a:r>
              <a:rPr kumimoji="1" lang="ja-JP" altLang="en-US" sz="2800" dirty="0">
                <a:solidFill>
                  <a:prstClr val="black"/>
                </a:solidFill>
                <a:latin typeface="HGP創英角ｺﾞｼｯｸUB" panose="020B0900000000000000" pitchFamily="50" charset="-128"/>
                <a:ea typeface="HGP創英角ｺﾞｼｯｸUB" panose="020B0900000000000000" pitchFamily="50" charset="-128"/>
              </a:rPr>
              <a:t>とは・・・</a:t>
            </a:r>
            <a:endParaRPr kumimoji="1" lang="en-US" altLang="ja-JP" sz="28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p:txBody>
      </p:sp>
      <p:sp>
        <p:nvSpPr>
          <p:cNvPr id="51" name="テキスト ボックス 50">
            <a:extLst>
              <a:ext uri="{FF2B5EF4-FFF2-40B4-BE49-F238E27FC236}">
                <a16:creationId xmlns:a16="http://schemas.microsoft.com/office/drawing/2014/main" id="{FCFBBBF0-8767-426E-81CD-2F85B7D34733}"/>
              </a:ext>
            </a:extLst>
          </p:cNvPr>
          <p:cNvSpPr txBox="1"/>
          <p:nvPr/>
        </p:nvSpPr>
        <p:spPr>
          <a:xfrm>
            <a:off x="587333" y="4790693"/>
            <a:ext cx="7642287" cy="844988"/>
          </a:xfrm>
          <a:prstGeom prst="rect">
            <a:avLst/>
          </a:prstGeom>
          <a:noFill/>
        </p:spPr>
        <p:txBody>
          <a:bodyPr wrap="square">
            <a:spAutoFit/>
          </a:bodyPr>
          <a:lstStyle/>
          <a:p>
            <a:pPr algn="ctr"/>
            <a:r>
              <a:rPr lang="ja-JP" altLang="en-US" sz="2400" dirty="0">
                <a:solidFill>
                  <a:prstClr val="black"/>
                </a:solidFill>
                <a:latin typeface="Century" pitchFamily="18" charset="0"/>
                <a:ea typeface="HGP創英角ｺﾞｼｯｸUB" panose="020B0900000000000000" pitchFamily="50" charset="-128"/>
              </a:rPr>
              <a:t>「５Ｓは労働安全・収益向上の一丁目一番地」</a:t>
            </a:r>
            <a:endParaRPr lang="en-US" altLang="ja-JP" sz="2400" dirty="0">
              <a:solidFill>
                <a:prstClr val="black"/>
              </a:solidFill>
              <a:latin typeface="Century" pitchFamily="18" charset="0"/>
              <a:ea typeface="HGP創英角ｺﾞｼｯｸUB" panose="020B0900000000000000" pitchFamily="50" charset="-128"/>
            </a:endParaRPr>
          </a:p>
          <a:p>
            <a:pPr algn="ctr"/>
            <a:r>
              <a:rPr lang="ja-JP" altLang="en-US" sz="2400" dirty="0">
                <a:solidFill>
                  <a:prstClr val="black"/>
                </a:solidFill>
                <a:latin typeface="Century" pitchFamily="18" charset="0"/>
                <a:ea typeface="HGP創英角ｺﾞｼｯｸUB" panose="020B0900000000000000" pitchFamily="50" charset="-128"/>
              </a:rPr>
              <a:t>とまで言われるのはなぜか？</a:t>
            </a:r>
            <a:endParaRPr lang="ja-JP" altLang="en-US" sz="2400" dirty="0"/>
          </a:p>
        </p:txBody>
      </p:sp>
      <p:sp>
        <p:nvSpPr>
          <p:cNvPr id="9" name="テキスト ボックス 8">
            <a:extLst>
              <a:ext uri="{FF2B5EF4-FFF2-40B4-BE49-F238E27FC236}">
                <a16:creationId xmlns:a16="http://schemas.microsoft.com/office/drawing/2014/main" id="{587AA3C1-522E-4C6C-9081-B701A9447BB6}"/>
              </a:ext>
            </a:extLst>
          </p:cNvPr>
          <p:cNvSpPr txBox="1"/>
          <p:nvPr/>
        </p:nvSpPr>
        <p:spPr>
          <a:xfrm>
            <a:off x="674927" y="1222319"/>
            <a:ext cx="989779" cy="3093154"/>
          </a:xfrm>
          <a:prstGeom prst="rect">
            <a:avLst/>
          </a:prstGeom>
          <a:noFill/>
        </p:spPr>
        <p:txBody>
          <a:bodyPr wrap="square">
            <a:spAutoFit/>
          </a:bodyPr>
          <a:lstStyle/>
          <a:p>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整理</a:t>
            </a:r>
            <a:r>
              <a:rPr lang="ja-JP" altLang="en-US" sz="2400" dirty="0">
                <a:latin typeface="HGP創英角ｺﾞｼｯｸUB" panose="020B0900000000000000" pitchFamily="50" charset="-128"/>
                <a:ea typeface="HGP創英角ｺﾞｼｯｸUB" panose="020B0900000000000000" pitchFamily="50" charset="-128"/>
              </a:rPr>
              <a:t>：</a:t>
            </a:r>
            <a:endParaRPr lang="en-US" altLang="ja-JP" sz="2400" dirty="0">
              <a:latin typeface="HGP創英角ｺﾞｼｯｸUB" panose="020B0900000000000000" pitchFamily="50" charset="-128"/>
              <a:ea typeface="HGP創英角ｺﾞｼｯｸUB" panose="020B0900000000000000" pitchFamily="50" charset="-128"/>
            </a:endParaRPr>
          </a:p>
          <a:p>
            <a:pPr>
              <a:spcBef>
                <a:spcPts val="1800"/>
              </a:spcBef>
            </a:pP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整頓</a:t>
            </a:r>
            <a:r>
              <a:rPr lang="ja-JP" altLang="en-US" sz="2400" dirty="0">
                <a:latin typeface="HGP創英角ｺﾞｼｯｸUB" panose="020B0900000000000000" pitchFamily="50" charset="-128"/>
                <a:ea typeface="HGP創英角ｺﾞｼｯｸUB" panose="020B0900000000000000" pitchFamily="50" charset="-128"/>
              </a:rPr>
              <a:t>：</a:t>
            </a:r>
            <a:endParaRPr lang="en-US" altLang="ja-JP" sz="2400" dirty="0">
              <a:latin typeface="HGP創英角ｺﾞｼｯｸUB" panose="020B0900000000000000" pitchFamily="50" charset="-128"/>
              <a:ea typeface="HGP創英角ｺﾞｼｯｸUB" panose="020B0900000000000000" pitchFamily="50" charset="-128"/>
            </a:endParaRPr>
          </a:p>
          <a:p>
            <a:pPr>
              <a:spcBef>
                <a:spcPts val="3600"/>
              </a:spcBef>
            </a:pP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清掃</a:t>
            </a:r>
            <a:r>
              <a:rPr lang="ja-JP" altLang="en-US" sz="2400" dirty="0">
                <a:latin typeface="HGP創英角ｺﾞｼｯｸUB" panose="020B0900000000000000" pitchFamily="50" charset="-128"/>
                <a:ea typeface="HGP創英角ｺﾞｼｯｸUB" panose="020B0900000000000000" pitchFamily="50" charset="-128"/>
              </a:rPr>
              <a:t>：</a:t>
            </a:r>
            <a:endParaRPr lang="en-US" altLang="ja-JP" sz="2400" dirty="0">
              <a:latin typeface="HGP創英角ｺﾞｼｯｸUB" panose="020B0900000000000000" pitchFamily="50" charset="-128"/>
              <a:ea typeface="HGP創英角ｺﾞｼｯｸUB" panose="020B0900000000000000" pitchFamily="50" charset="-128"/>
            </a:endParaRPr>
          </a:p>
          <a:p>
            <a:pPr>
              <a:spcBef>
                <a:spcPts val="1800"/>
              </a:spcBef>
            </a:pP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清潔</a:t>
            </a:r>
            <a:r>
              <a:rPr lang="ja-JP" altLang="en-US" sz="2400" dirty="0">
                <a:latin typeface="HGP創英角ｺﾞｼｯｸUB" panose="020B0900000000000000" pitchFamily="50" charset="-128"/>
                <a:ea typeface="HGP創英角ｺﾞｼｯｸUB" panose="020B0900000000000000" pitchFamily="50" charset="-128"/>
              </a:rPr>
              <a:t>：</a:t>
            </a:r>
            <a:endParaRPr lang="en-US" altLang="ja-JP" sz="2400" dirty="0">
              <a:latin typeface="HGP創英角ｺﾞｼｯｸUB" panose="020B0900000000000000" pitchFamily="50" charset="-128"/>
              <a:ea typeface="HGP創英角ｺﾞｼｯｸUB" panose="020B0900000000000000" pitchFamily="50" charset="-128"/>
            </a:endParaRPr>
          </a:p>
          <a:p>
            <a:pPr>
              <a:spcBef>
                <a:spcPts val="1800"/>
              </a:spcBef>
            </a:pP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 躾  </a:t>
            </a:r>
            <a:r>
              <a:rPr lang="ja-JP" altLang="en-US" sz="2400" dirty="0">
                <a:solidFill>
                  <a:prstClr val="black"/>
                </a:solidFill>
                <a:latin typeface="HGP創英角ｺﾞｼｯｸUB" panose="020B0900000000000000" pitchFamily="50" charset="-128"/>
                <a:ea typeface="HGP創英角ｺﾞｼｯｸUB" panose="020B0900000000000000" pitchFamily="50" charset="-128"/>
              </a:rPr>
              <a:t>：</a:t>
            </a:r>
            <a:endParaRPr lang="ja-JP" altLang="en-US" sz="2400" dirty="0">
              <a:latin typeface="HGP創英角ｺﾞｼｯｸUB" panose="020B0900000000000000" pitchFamily="50" charset="-128"/>
              <a:ea typeface="HGP創英角ｺﾞｼｯｸUB" panose="020B0900000000000000" pitchFamily="50" charset="-128"/>
            </a:endParaRPr>
          </a:p>
        </p:txBody>
      </p:sp>
      <p:sp>
        <p:nvSpPr>
          <p:cNvPr id="6" name="テキスト ボックス 5">
            <a:extLst>
              <a:ext uri="{FF2B5EF4-FFF2-40B4-BE49-F238E27FC236}">
                <a16:creationId xmlns:a16="http://schemas.microsoft.com/office/drawing/2014/main" id="{9BC931F7-C0DD-4859-9CBB-DA9A45C6749A}"/>
              </a:ext>
            </a:extLst>
          </p:cNvPr>
          <p:cNvSpPr txBox="1"/>
          <p:nvPr/>
        </p:nvSpPr>
        <p:spPr>
          <a:xfrm>
            <a:off x="1450020" y="1222319"/>
            <a:ext cx="6575143" cy="461665"/>
          </a:xfrm>
          <a:prstGeom prst="rect">
            <a:avLst/>
          </a:prstGeom>
          <a:noFill/>
        </p:spPr>
        <p:txBody>
          <a:bodyPr wrap="square">
            <a:spAutoFit/>
          </a:bodyPr>
          <a:lstStyle/>
          <a:p>
            <a:r>
              <a:rPr lang="ja-JP" altLang="en-US" sz="2400" dirty="0">
                <a:solidFill>
                  <a:prstClr val="black"/>
                </a:solidFill>
                <a:latin typeface="HGP創英角ｺﾞｼｯｸUB" panose="020B0900000000000000" pitchFamily="50" charset="-128"/>
                <a:ea typeface="HGP創英角ｺﾞｼｯｸUB" panose="020B0900000000000000" pitchFamily="50" charset="-128"/>
              </a:rPr>
              <a:t>必要な物と不要な物を分別し、不要物を処分する</a:t>
            </a:r>
            <a:endParaRPr lang="en-US" altLang="ja-JP" sz="24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7" name="テキスト ボックス 6">
            <a:extLst>
              <a:ext uri="{FF2B5EF4-FFF2-40B4-BE49-F238E27FC236}">
                <a16:creationId xmlns:a16="http://schemas.microsoft.com/office/drawing/2014/main" id="{66D29CA2-4A85-44E5-99F6-922DB9B7A216}"/>
              </a:ext>
            </a:extLst>
          </p:cNvPr>
          <p:cNvSpPr txBox="1"/>
          <p:nvPr/>
        </p:nvSpPr>
        <p:spPr>
          <a:xfrm>
            <a:off x="1422350" y="1797818"/>
            <a:ext cx="7167942" cy="830997"/>
          </a:xfrm>
          <a:prstGeom prst="rect">
            <a:avLst/>
          </a:prstGeom>
          <a:noFill/>
        </p:spPr>
        <p:txBody>
          <a:bodyPr wrap="square">
            <a:spAutoFit/>
          </a:bodyPr>
          <a:lstStyle/>
          <a:p>
            <a:pPr>
              <a:spcBef>
                <a:spcPts val="1800"/>
              </a:spcBef>
            </a:pPr>
            <a:r>
              <a:rPr lang="ja-JP" altLang="en-US" sz="2400" dirty="0">
                <a:solidFill>
                  <a:prstClr val="black"/>
                </a:solidFill>
                <a:latin typeface="HGP創英角ｺﾞｼｯｸUB" panose="020B0900000000000000" pitchFamily="50" charset="-128"/>
                <a:ea typeface="HGP創英角ｺﾞｼｯｸUB" panose="020B0900000000000000" pitchFamily="50" charset="-128"/>
              </a:rPr>
              <a:t>必要な物がすぐに取り出せるように置き場所や置き方</a:t>
            </a:r>
            <a:endParaRPr lang="en-US" altLang="ja-JP" sz="2400" dirty="0">
              <a:solidFill>
                <a:prstClr val="black"/>
              </a:solidFill>
              <a:latin typeface="HGP創英角ｺﾞｼｯｸUB" panose="020B0900000000000000" pitchFamily="50" charset="-128"/>
              <a:ea typeface="HGP創英角ｺﾞｼｯｸUB" panose="020B0900000000000000" pitchFamily="50" charset="-128"/>
            </a:endParaRPr>
          </a:p>
          <a:p>
            <a:r>
              <a:rPr lang="ja-JP" altLang="en-US" sz="2400" dirty="0">
                <a:solidFill>
                  <a:prstClr val="black"/>
                </a:solidFill>
                <a:latin typeface="HGP創英角ｺﾞｼｯｸUB" panose="020B0900000000000000" pitchFamily="50" charset="-128"/>
                <a:ea typeface="HGP創英角ｺﾞｼｯｸUB" panose="020B0900000000000000" pitchFamily="50" charset="-128"/>
              </a:rPr>
              <a:t>を決め、わかりやすいように表示し、使ったら元に戻す</a:t>
            </a:r>
            <a:endParaRPr lang="en-US" altLang="ja-JP" sz="24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8" name="テキスト ボックス 7">
            <a:extLst>
              <a:ext uri="{FF2B5EF4-FFF2-40B4-BE49-F238E27FC236}">
                <a16:creationId xmlns:a16="http://schemas.microsoft.com/office/drawing/2014/main" id="{A4F38F9F-9BAD-467D-85E3-D8CD7456848B}"/>
              </a:ext>
            </a:extLst>
          </p:cNvPr>
          <p:cNvSpPr txBox="1"/>
          <p:nvPr/>
        </p:nvSpPr>
        <p:spPr>
          <a:xfrm>
            <a:off x="1422350" y="2640973"/>
            <a:ext cx="5402753" cy="461665"/>
          </a:xfrm>
          <a:prstGeom prst="rect">
            <a:avLst/>
          </a:prstGeom>
          <a:noFill/>
        </p:spPr>
        <p:txBody>
          <a:bodyPr wrap="square">
            <a:spAutoFit/>
          </a:bodyPr>
          <a:lstStyle/>
          <a:p>
            <a:pPr>
              <a:spcBef>
                <a:spcPts val="1800"/>
              </a:spcBef>
            </a:pPr>
            <a:r>
              <a:rPr lang="ja-JP" altLang="en-US" sz="2400" dirty="0">
                <a:solidFill>
                  <a:prstClr val="black"/>
                </a:solidFill>
                <a:latin typeface="HGP創英角ｺﾞｼｯｸUB" panose="020B0900000000000000" pitchFamily="50" charset="-128"/>
                <a:ea typeface="HGP創英角ｺﾞｼｯｸUB" panose="020B0900000000000000" pitchFamily="50" charset="-128"/>
              </a:rPr>
              <a:t>きれいに掃き清めながら、異常に気付く</a:t>
            </a:r>
            <a:endParaRPr lang="en-US" altLang="ja-JP" sz="24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0" name="テキスト ボックス 9">
            <a:extLst>
              <a:ext uri="{FF2B5EF4-FFF2-40B4-BE49-F238E27FC236}">
                <a16:creationId xmlns:a16="http://schemas.microsoft.com/office/drawing/2014/main" id="{630F05B4-C665-416B-8359-53CE5B5F7085}"/>
              </a:ext>
            </a:extLst>
          </p:cNvPr>
          <p:cNvSpPr txBox="1"/>
          <p:nvPr/>
        </p:nvSpPr>
        <p:spPr>
          <a:xfrm>
            <a:off x="1450179" y="3238857"/>
            <a:ext cx="6364860" cy="461665"/>
          </a:xfrm>
          <a:prstGeom prst="rect">
            <a:avLst/>
          </a:prstGeom>
          <a:noFill/>
        </p:spPr>
        <p:txBody>
          <a:bodyPr wrap="square">
            <a:spAutoFit/>
          </a:bodyPr>
          <a:lstStyle/>
          <a:p>
            <a:pPr>
              <a:spcBef>
                <a:spcPts val="1800"/>
              </a:spcBef>
            </a:pPr>
            <a:r>
              <a:rPr lang="ja-JP" altLang="en-US" sz="2400" dirty="0">
                <a:solidFill>
                  <a:prstClr val="black"/>
                </a:solidFill>
                <a:latin typeface="HGP創英角ｺﾞｼｯｸUB" panose="020B0900000000000000" pitchFamily="50" charset="-128"/>
                <a:ea typeface="HGP創英角ｺﾞｼｯｸUB" panose="020B0900000000000000" pitchFamily="50" charset="-128"/>
              </a:rPr>
              <a:t>きれいな状態を維持し、異常を発見しやすくする</a:t>
            </a:r>
            <a:endParaRPr lang="en-US" altLang="ja-JP" sz="24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1" name="テキスト ボックス 10">
            <a:extLst>
              <a:ext uri="{FF2B5EF4-FFF2-40B4-BE49-F238E27FC236}">
                <a16:creationId xmlns:a16="http://schemas.microsoft.com/office/drawing/2014/main" id="{35E4B841-F69B-40F2-A80B-20C3C97FF28A}"/>
              </a:ext>
            </a:extLst>
          </p:cNvPr>
          <p:cNvSpPr txBox="1"/>
          <p:nvPr/>
        </p:nvSpPr>
        <p:spPr>
          <a:xfrm>
            <a:off x="1422350" y="3796188"/>
            <a:ext cx="7231552" cy="830997"/>
          </a:xfrm>
          <a:prstGeom prst="rect">
            <a:avLst/>
          </a:prstGeom>
          <a:noFill/>
        </p:spPr>
        <p:txBody>
          <a:bodyPr wrap="square">
            <a:spAutoFit/>
          </a:bodyPr>
          <a:lstStyle/>
          <a:p>
            <a:r>
              <a:rPr lang="ja-JP" altLang="en-US" sz="2400" dirty="0">
                <a:solidFill>
                  <a:prstClr val="black"/>
                </a:solidFill>
                <a:latin typeface="HGP創英角ｺﾞｼｯｸUB" panose="020B0900000000000000" pitchFamily="50" charset="-128"/>
                <a:ea typeface="HGP創英角ｺﾞｼｯｸUB" panose="020B0900000000000000" pitchFamily="50" charset="-128"/>
              </a:rPr>
              <a:t>決められたことを決められたとおりに実行できるように</a:t>
            </a:r>
            <a:endParaRPr lang="en-US" altLang="ja-JP" sz="2400" dirty="0">
              <a:solidFill>
                <a:prstClr val="black"/>
              </a:solidFill>
              <a:latin typeface="HGP創英角ｺﾞｼｯｸUB" panose="020B0900000000000000" pitchFamily="50" charset="-128"/>
              <a:ea typeface="HGP創英角ｺﾞｼｯｸUB" panose="020B0900000000000000" pitchFamily="50" charset="-128"/>
            </a:endParaRPr>
          </a:p>
          <a:p>
            <a:r>
              <a:rPr lang="ja-JP" altLang="en-US" sz="2400" dirty="0">
                <a:solidFill>
                  <a:prstClr val="black"/>
                </a:solidFill>
                <a:latin typeface="HGP創英角ｺﾞｼｯｸUB" panose="020B0900000000000000" pitchFamily="50" charset="-128"/>
                <a:ea typeface="HGP創英角ｺﾞｼｯｸUB" panose="020B0900000000000000" pitchFamily="50" charset="-128"/>
              </a:rPr>
              <a:t>習慣づける</a:t>
            </a:r>
            <a:endParaRPr lang="ja-JP" altLang="en-US" sz="2400" dirty="0">
              <a:latin typeface="HGP創英角ｺﾞｼｯｸUB" panose="020B0900000000000000" pitchFamily="50" charset="-128"/>
              <a:ea typeface="HGP創英角ｺﾞｼｯｸUB" panose="020B0900000000000000" pitchFamily="50" charset="-128"/>
            </a:endParaRPr>
          </a:p>
        </p:txBody>
      </p:sp>
      <p:sp>
        <p:nvSpPr>
          <p:cNvPr id="2" name="テキスト ボックス 1">
            <a:extLst>
              <a:ext uri="{FF2B5EF4-FFF2-40B4-BE49-F238E27FC236}">
                <a16:creationId xmlns:a16="http://schemas.microsoft.com/office/drawing/2014/main" id="{02F38C76-AF02-3780-33A1-F77F2BF84A7D}"/>
              </a:ext>
            </a:extLst>
          </p:cNvPr>
          <p:cNvSpPr txBox="1"/>
          <p:nvPr/>
        </p:nvSpPr>
        <p:spPr>
          <a:xfrm>
            <a:off x="914380" y="5635681"/>
            <a:ext cx="6521400" cy="907941"/>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作業にゆとりが生まれ、作業が効率化</a:t>
            </a:r>
            <a:endParaRPr kumimoji="1" lang="en-US" altLang="ja-JP"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a:p>
            <a:pPr marL="342900" marR="0" lvl="0" indent="-34290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rPr>
              <a:t>安全性</a:t>
            </a:r>
            <a:r>
              <a:rPr kumimoji="1" lang="ja-JP" altLang="en-US"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の向上、</a:t>
            </a:r>
            <a:r>
              <a:rPr kumimoji="1" lang="ja-JP" altLang="en-US" sz="2400" b="0" i="0" u="none" strike="noStrike" kern="1200" cap="none" spc="0"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rPr>
              <a:t>生産性</a:t>
            </a:r>
            <a:r>
              <a:rPr kumimoji="1" lang="ja-JP" altLang="en-US"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の向上＝</a:t>
            </a:r>
            <a:r>
              <a:rPr kumimoji="1" lang="ja-JP" altLang="en-US" sz="2400" b="0" i="0" u="none" strike="noStrike" kern="1200" cap="none" spc="0"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rPr>
              <a:t>収益の向上</a:t>
            </a:r>
            <a:endParaRPr kumimoji="1" lang="en-US" altLang="ja-JP" sz="2400" b="0" i="0" u="none" strike="noStrike" kern="1200" cap="none" spc="0"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endParaRPr>
          </a:p>
        </p:txBody>
      </p:sp>
      <p:sp>
        <p:nvSpPr>
          <p:cNvPr id="3" name="テキスト ボックス 2">
            <a:extLst>
              <a:ext uri="{FF2B5EF4-FFF2-40B4-BE49-F238E27FC236}">
                <a16:creationId xmlns:a16="http://schemas.microsoft.com/office/drawing/2014/main" id="{10C21E3C-C596-935B-8F69-C7E254AC4ED6}"/>
              </a:ext>
            </a:extLst>
          </p:cNvPr>
          <p:cNvSpPr txBox="1"/>
          <p:nvPr/>
        </p:nvSpPr>
        <p:spPr>
          <a:xfrm>
            <a:off x="2102483" y="67372"/>
            <a:ext cx="461198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a:t>
            </a:r>
            <a:r>
              <a:rPr kumimoji="1" lang="ja-JP" altLang="en-US" sz="3200" i="0" u="none" strike="noStrike" kern="1200" cap="none" spc="0" normalizeH="0" baseline="0" noProof="0" dirty="0">
                <a:ln>
                  <a:noFill/>
                </a:ln>
                <a:solidFill>
                  <a:srgbClr val="002060"/>
                </a:solidFill>
                <a:effectLst/>
                <a:uLnTx/>
                <a:uFillTx/>
                <a:latin typeface="HGS創英角ｺﾞｼｯｸUB" panose="020B0900000000000000" pitchFamily="50" charset="-128"/>
                <a:ea typeface="HGS創英角ｺﾞｼｯｸUB" panose="020B0900000000000000" pitchFamily="50" charset="-128"/>
              </a:rPr>
              <a:t>基本中の基本「５Ｓ」</a:t>
            </a:r>
          </a:p>
        </p:txBody>
      </p:sp>
      <p:cxnSp>
        <p:nvCxnSpPr>
          <p:cNvPr id="4" name="直線コネクタ 3">
            <a:extLst>
              <a:ext uri="{FF2B5EF4-FFF2-40B4-BE49-F238E27FC236}">
                <a16:creationId xmlns:a16="http://schemas.microsoft.com/office/drawing/2014/main" id="{DDFECF14-A335-018E-E850-0941E3C5CD7C}"/>
              </a:ext>
            </a:extLst>
          </p:cNvPr>
          <p:cNvCxnSpPr/>
          <p:nvPr/>
        </p:nvCxnSpPr>
        <p:spPr>
          <a:xfrm>
            <a:off x="314249" y="678785"/>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2">
            <a:extLst>
              <a:ext uri="{FF2B5EF4-FFF2-40B4-BE49-F238E27FC236}">
                <a16:creationId xmlns:a16="http://schemas.microsoft.com/office/drawing/2014/main" id="{03E8F77F-FDDC-602C-3651-AE93EC636377}"/>
              </a:ext>
            </a:extLst>
          </p:cNvPr>
          <p:cNvSpPr>
            <a:spLocks noGrp="1"/>
          </p:cNvSpPr>
          <p:nvPr>
            <p:ph type="sldNum" sz="quarter" idx="12"/>
          </p:nvPr>
        </p:nvSpPr>
        <p:spPr>
          <a:xfrm>
            <a:off x="6961909" y="6408854"/>
            <a:ext cx="1949477" cy="23812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452A23-BFEA-43FD-98FB-69091C0AE9EE}" type="slidenum">
              <a:rPr kumimoji="0"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4740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9" grpId="0"/>
      <p:bldP spid="6" grpId="0"/>
      <p:bldP spid="7" grpId="0"/>
      <p:bldP spid="8" grpId="0"/>
      <p:bldP spid="10" grpId="0"/>
      <p:bldP spid="11"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CD33D8C7-D87E-48FF-A0E1-56E665E02AFC}"/>
              </a:ext>
            </a:extLst>
          </p:cNvPr>
          <p:cNvSpPr txBox="1"/>
          <p:nvPr/>
        </p:nvSpPr>
        <p:spPr>
          <a:xfrm>
            <a:off x="1654037" y="125942"/>
            <a:ext cx="562088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a:t>
            </a:r>
            <a:r>
              <a:rPr kumimoji="1" lang="ja-JP" altLang="en-US" sz="3200" i="0" u="none" strike="noStrike" kern="1200" cap="none" spc="0" normalizeH="0" baseline="0" noProof="0" dirty="0">
                <a:ln>
                  <a:noFill/>
                </a:ln>
                <a:solidFill>
                  <a:srgbClr val="002060"/>
                </a:solidFill>
                <a:effectLst/>
                <a:uLnTx/>
                <a:uFillTx/>
                <a:latin typeface="HGS創英角ｺﾞｼｯｸUB" panose="020B0900000000000000" pitchFamily="50" charset="-128"/>
                <a:ea typeface="HGS創英角ｺﾞｼｯｸUB" panose="020B0900000000000000" pitchFamily="50" charset="-128"/>
              </a:rPr>
              <a:t>基本中の基本「５Ｓ」</a:t>
            </a:r>
            <a:r>
              <a:rPr kumimoji="1" lang="en-US" altLang="ja-JP" sz="3200" i="0" u="none" strike="noStrike" kern="1200" cap="none" spc="0" normalizeH="0" baseline="0" noProof="0" dirty="0">
                <a:ln>
                  <a:noFill/>
                </a:ln>
                <a:solidFill>
                  <a:srgbClr val="002060"/>
                </a:solidFill>
                <a:effectLst/>
                <a:uLnTx/>
                <a:uFillTx/>
                <a:latin typeface="HGS創英角ｺﾞｼｯｸUB" panose="020B0900000000000000" pitchFamily="50" charset="-128"/>
                <a:ea typeface="HGS創英角ｺﾞｼｯｸUB" panose="020B0900000000000000" pitchFamily="50" charset="-128"/>
              </a:rPr>
              <a:t>(</a:t>
            </a:r>
            <a:r>
              <a:rPr kumimoji="1" lang="ja-JP" altLang="en-US" sz="3200" i="0" u="none" strike="noStrike" kern="1200" cap="none" spc="0" normalizeH="0" baseline="0" noProof="0" dirty="0">
                <a:ln>
                  <a:noFill/>
                </a:ln>
                <a:solidFill>
                  <a:srgbClr val="002060"/>
                </a:solidFill>
                <a:effectLst/>
                <a:uLnTx/>
                <a:uFillTx/>
                <a:latin typeface="HGS創英角ｺﾞｼｯｸUB" panose="020B0900000000000000" pitchFamily="50" charset="-128"/>
                <a:ea typeface="HGS創英角ｺﾞｼｯｸUB" panose="020B0900000000000000" pitchFamily="50" charset="-128"/>
              </a:rPr>
              <a:t>続き</a:t>
            </a:r>
            <a:r>
              <a:rPr kumimoji="1" lang="en-US" altLang="ja-JP" sz="3200" i="0" u="none" strike="noStrike" kern="1200" cap="none" spc="0" normalizeH="0" baseline="0" noProof="0" dirty="0">
                <a:ln>
                  <a:noFill/>
                </a:ln>
                <a:solidFill>
                  <a:srgbClr val="002060"/>
                </a:solidFill>
                <a:effectLst/>
                <a:uLnTx/>
                <a:uFillTx/>
                <a:latin typeface="HGS創英角ｺﾞｼｯｸUB" panose="020B0900000000000000" pitchFamily="50" charset="-128"/>
                <a:ea typeface="HGS創英角ｺﾞｼｯｸUB" panose="020B0900000000000000" pitchFamily="50" charset="-128"/>
              </a:rPr>
              <a:t>)</a:t>
            </a:r>
            <a:endParaRPr kumimoji="1" lang="ja-JP" altLang="en-US" sz="3200" i="0" u="none" strike="noStrike" kern="1200" cap="none" spc="0" normalizeH="0" baseline="0" noProof="0" dirty="0">
              <a:ln>
                <a:noFill/>
              </a:ln>
              <a:solidFill>
                <a:srgbClr val="002060"/>
              </a:solidFill>
              <a:effectLst/>
              <a:uLnTx/>
              <a:uFillTx/>
              <a:latin typeface="HGS創英角ｺﾞｼｯｸUB" panose="020B0900000000000000" pitchFamily="50" charset="-128"/>
              <a:ea typeface="HGS創英角ｺﾞｼｯｸUB" panose="020B0900000000000000" pitchFamily="50" charset="-128"/>
            </a:endParaRPr>
          </a:p>
        </p:txBody>
      </p:sp>
      <p:sp>
        <p:nvSpPr>
          <p:cNvPr id="65" name="テキスト ボックス 64">
            <a:extLst>
              <a:ext uri="{FF2B5EF4-FFF2-40B4-BE49-F238E27FC236}">
                <a16:creationId xmlns:a16="http://schemas.microsoft.com/office/drawing/2014/main" id="{BD36644A-D31B-4EAB-9981-0BFD25FE6745}"/>
              </a:ext>
            </a:extLst>
          </p:cNvPr>
          <p:cNvSpPr txBox="1"/>
          <p:nvPr/>
        </p:nvSpPr>
        <p:spPr>
          <a:xfrm>
            <a:off x="6306531" y="1200239"/>
            <a:ext cx="2201841" cy="230832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HG創英角ｺﾞｼｯｸUB" panose="020B0909000000000000" pitchFamily="49" charset="-128"/>
                <a:ea typeface="HG創英角ｺﾞｼｯｸUB" panose="020B0909000000000000" pitchFamily="49" charset="-128"/>
              </a:rPr>
              <a:t>分かりやすさはこんなに違います</a:t>
            </a:r>
            <a:endParaRPr kumimoji="0" lang="en-US" altLang="ja-JP" sz="2400" b="0" i="0" u="none" strike="noStrike" kern="1200" cap="none" spc="0" normalizeH="0" baseline="0" noProof="0" dirty="0">
              <a:ln>
                <a:noFill/>
              </a:ln>
              <a:solidFill>
                <a:prstClr val="black"/>
              </a:solidFill>
              <a:effectLst/>
              <a:uLnTx/>
              <a:uFillTx/>
              <a:latin typeface="HG創英角ｺﾞｼｯｸUB" panose="020B0909000000000000" pitchFamily="49" charset="-128"/>
              <a:ea typeface="HG創英角ｺﾞｼｯｸUB" panose="020B0909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HG創英角ｺﾞｼｯｸUB" panose="020B0909000000000000" pitchFamily="49" charset="-128"/>
                <a:ea typeface="HG創英角ｺﾞｼｯｸUB" panose="020B0909000000000000" pitchFamily="49" charset="-128"/>
              </a:rPr>
              <a:t>心のゆとりが安全にもつながります</a:t>
            </a:r>
          </a:p>
        </p:txBody>
      </p:sp>
      <p:sp>
        <p:nvSpPr>
          <p:cNvPr id="7" name="スライド番号プレースホルダー 6">
            <a:extLst>
              <a:ext uri="{FF2B5EF4-FFF2-40B4-BE49-F238E27FC236}">
                <a16:creationId xmlns:a16="http://schemas.microsoft.com/office/drawing/2014/main" id="{3B08A594-0258-4837-96C0-415637875AB3}"/>
              </a:ext>
            </a:extLst>
          </p:cNvPr>
          <p:cNvSpPr>
            <a:spLocks noGrp="1"/>
          </p:cNvSpPr>
          <p:nvPr>
            <p:ph type="sldNum" sz="quarter" idx="12"/>
          </p:nvPr>
        </p:nvSpPr>
        <p:spPr>
          <a:xfrm>
            <a:off x="6872682" y="6366933"/>
            <a:ext cx="2090447" cy="365125"/>
          </a:xfrm>
        </p:spPr>
        <p:txBody>
          <a:bodyPr/>
          <a:lstStyle/>
          <a:p>
            <a:fld id="{7CDA0E17-1C9E-4849-95CE-BCC8B3B85E09}" type="slidenum">
              <a:rPr kumimoji="1" lang="ja-JP" altLang="en-US" smtClean="0"/>
              <a:pPr/>
              <a:t>31</a:t>
            </a:fld>
            <a:endParaRPr kumimoji="1" lang="ja-JP" altLang="en-US" dirty="0"/>
          </a:p>
        </p:txBody>
      </p:sp>
      <p:cxnSp>
        <p:nvCxnSpPr>
          <p:cNvPr id="4" name="直線コネクタ 3">
            <a:extLst>
              <a:ext uri="{FF2B5EF4-FFF2-40B4-BE49-F238E27FC236}">
                <a16:creationId xmlns:a16="http://schemas.microsoft.com/office/drawing/2014/main" id="{67863F33-E1CD-111C-3AF0-E4A829ADC465}"/>
              </a:ext>
            </a:extLst>
          </p:cNvPr>
          <p:cNvCxnSpPr/>
          <p:nvPr/>
        </p:nvCxnSpPr>
        <p:spPr>
          <a:xfrm>
            <a:off x="394636" y="748602"/>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図 4">
            <a:extLst>
              <a:ext uri="{FF2B5EF4-FFF2-40B4-BE49-F238E27FC236}">
                <a16:creationId xmlns:a16="http://schemas.microsoft.com/office/drawing/2014/main" id="{D8DF132F-D41A-AD17-4FF6-BAC36A110072}"/>
              </a:ext>
            </a:extLst>
          </p:cNvPr>
          <p:cNvPicPr>
            <a:picLocks noChangeAspect="1"/>
          </p:cNvPicPr>
          <p:nvPr/>
        </p:nvPicPr>
        <p:blipFill>
          <a:blip r:embed="rId3"/>
          <a:stretch>
            <a:fillRect/>
          </a:stretch>
        </p:blipFill>
        <p:spPr>
          <a:xfrm>
            <a:off x="404684" y="798264"/>
            <a:ext cx="2540269" cy="2933832"/>
          </a:xfrm>
          <a:prstGeom prst="rect">
            <a:avLst/>
          </a:prstGeom>
        </p:spPr>
      </p:pic>
      <p:pic>
        <p:nvPicPr>
          <p:cNvPr id="9" name="図 8">
            <a:extLst>
              <a:ext uri="{FF2B5EF4-FFF2-40B4-BE49-F238E27FC236}">
                <a16:creationId xmlns:a16="http://schemas.microsoft.com/office/drawing/2014/main" id="{38A01C2D-C216-1D54-D731-EE1B085A0E78}"/>
              </a:ext>
            </a:extLst>
          </p:cNvPr>
          <p:cNvPicPr>
            <a:picLocks noChangeAspect="1"/>
          </p:cNvPicPr>
          <p:nvPr/>
        </p:nvPicPr>
        <p:blipFill>
          <a:blip r:embed="rId4"/>
          <a:stretch>
            <a:fillRect/>
          </a:stretch>
        </p:blipFill>
        <p:spPr>
          <a:xfrm>
            <a:off x="3542435" y="797807"/>
            <a:ext cx="2504486" cy="2933827"/>
          </a:xfrm>
          <a:prstGeom prst="rect">
            <a:avLst/>
          </a:prstGeom>
        </p:spPr>
      </p:pic>
      <p:grpSp>
        <p:nvGrpSpPr>
          <p:cNvPr id="2" name="グループ化 1">
            <a:extLst>
              <a:ext uri="{FF2B5EF4-FFF2-40B4-BE49-F238E27FC236}">
                <a16:creationId xmlns:a16="http://schemas.microsoft.com/office/drawing/2014/main" id="{2054A192-CBC7-76E9-A210-1EFB6DD452E3}"/>
              </a:ext>
            </a:extLst>
          </p:cNvPr>
          <p:cNvGrpSpPr/>
          <p:nvPr/>
        </p:nvGrpSpPr>
        <p:grpSpPr>
          <a:xfrm>
            <a:off x="276449" y="4075957"/>
            <a:ext cx="3446400" cy="2420139"/>
            <a:chOff x="592249" y="3789039"/>
            <a:chExt cx="3446400" cy="2420139"/>
          </a:xfrm>
        </p:grpSpPr>
        <p:pic>
          <p:nvPicPr>
            <p:cNvPr id="6" name="図 5">
              <a:extLst>
                <a:ext uri="{FF2B5EF4-FFF2-40B4-BE49-F238E27FC236}">
                  <a16:creationId xmlns:a16="http://schemas.microsoft.com/office/drawing/2014/main" id="{AA54DA41-6665-0CD6-2920-4137867EF599}"/>
                </a:ext>
              </a:extLst>
            </p:cNvPr>
            <p:cNvPicPr>
              <a:picLocks noChangeAspect="1"/>
            </p:cNvPicPr>
            <p:nvPr/>
          </p:nvPicPr>
          <p:blipFill>
            <a:blip r:embed="rId5"/>
            <a:stretch>
              <a:fillRect/>
            </a:stretch>
          </p:blipFill>
          <p:spPr>
            <a:xfrm>
              <a:off x="592249" y="3789039"/>
              <a:ext cx="3446400" cy="2420139"/>
            </a:xfrm>
            <a:prstGeom prst="rect">
              <a:avLst/>
            </a:prstGeom>
          </p:spPr>
        </p:pic>
        <p:sp>
          <p:nvSpPr>
            <p:cNvPr id="10" name="テキスト ボックス 9">
              <a:extLst>
                <a:ext uri="{FF2B5EF4-FFF2-40B4-BE49-F238E27FC236}">
                  <a16:creationId xmlns:a16="http://schemas.microsoft.com/office/drawing/2014/main" id="{C8F3ED4A-9E3B-482E-B4B8-8ABC7B9E1725}"/>
                </a:ext>
              </a:extLst>
            </p:cNvPr>
            <p:cNvSpPr txBox="1"/>
            <p:nvPr/>
          </p:nvSpPr>
          <p:spPr>
            <a:xfrm>
              <a:off x="3552663" y="4147122"/>
              <a:ext cx="216000" cy="276999"/>
            </a:xfrm>
            <a:prstGeom prst="rect">
              <a:avLst/>
            </a:prstGeom>
            <a:solidFill>
              <a:schemeClr val="bg1"/>
            </a:solidFill>
          </p:spPr>
          <p:txBody>
            <a:bodyPr wrap="square" lIns="36000" tIns="0" rIns="36000" bIns="0" rtlCol="0">
              <a:spAutoFit/>
            </a:bodyPr>
            <a:lstStyle/>
            <a:p>
              <a:r>
                <a:rPr kumimoji="1" lang="en-US" altLang="ja-JP"/>
                <a:t>4</a:t>
              </a:r>
              <a:endParaRPr kumimoji="1" lang="ja-JP" altLang="en-US"/>
            </a:p>
          </p:txBody>
        </p:sp>
        <p:sp>
          <p:nvSpPr>
            <p:cNvPr id="11" name="テキスト ボックス 10">
              <a:extLst>
                <a:ext uri="{FF2B5EF4-FFF2-40B4-BE49-F238E27FC236}">
                  <a16:creationId xmlns:a16="http://schemas.microsoft.com/office/drawing/2014/main" id="{93208348-4DCA-2B64-28AB-5FEBDF1F7BDB}"/>
                </a:ext>
              </a:extLst>
            </p:cNvPr>
            <p:cNvSpPr txBox="1"/>
            <p:nvPr/>
          </p:nvSpPr>
          <p:spPr>
            <a:xfrm>
              <a:off x="3195600" y="4354080"/>
              <a:ext cx="162000" cy="215444"/>
            </a:xfrm>
            <a:prstGeom prst="rect">
              <a:avLst/>
            </a:prstGeom>
            <a:solidFill>
              <a:schemeClr val="bg1"/>
            </a:solidFill>
          </p:spPr>
          <p:txBody>
            <a:bodyPr wrap="square" lIns="36000" tIns="0" rIns="36000" bIns="0" rtlCol="0">
              <a:spAutoFit/>
            </a:bodyPr>
            <a:lstStyle/>
            <a:p>
              <a:r>
                <a:rPr kumimoji="1" lang="en-US" altLang="ja-JP" sz="1400"/>
                <a:t>5</a:t>
              </a:r>
              <a:endParaRPr kumimoji="1" lang="ja-JP" altLang="en-US" sz="1400"/>
            </a:p>
          </p:txBody>
        </p:sp>
        <p:sp>
          <p:nvSpPr>
            <p:cNvPr id="12" name="テキスト ボックス 11">
              <a:extLst>
                <a:ext uri="{FF2B5EF4-FFF2-40B4-BE49-F238E27FC236}">
                  <a16:creationId xmlns:a16="http://schemas.microsoft.com/office/drawing/2014/main" id="{CB4EA08C-CAC1-4FDF-D78C-821E25F1F511}"/>
                </a:ext>
              </a:extLst>
            </p:cNvPr>
            <p:cNvSpPr txBox="1"/>
            <p:nvPr/>
          </p:nvSpPr>
          <p:spPr>
            <a:xfrm>
              <a:off x="2987824" y="4500274"/>
              <a:ext cx="144000" cy="169277"/>
            </a:xfrm>
            <a:prstGeom prst="rect">
              <a:avLst/>
            </a:prstGeom>
            <a:solidFill>
              <a:schemeClr val="bg1"/>
            </a:solidFill>
          </p:spPr>
          <p:txBody>
            <a:bodyPr wrap="square" lIns="36000" tIns="0" rIns="36000" bIns="0" rtlCol="0">
              <a:spAutoFit/>
            </a:bodyPr>
            <a:lstStyle/>
            <a:p>
              <a:r>
                <a:rPr kumimoji="1" lang="en-US" altLang="ja-JP" sz="1100"/>
                <a:t>6</a:t>
              </a:r>
              <a:endParaRPr kumimoji="1" lang="ja-JP" altLang="en-US" sz="1100"/>
            </a:p>
          </p:txBody>
        </p:sp>
        <p:sp>
          <p:nvSpPr>
            <p:cNvPr id="13" name="テキスト ボックス 12">
              <a:extLst>
                <a:ext uri="{FF2B5EF4-FFF2-40B4-BE49-F238E27FC236}">
                  <a16:creationId xmlns:a16="http://schemas.microsoft.com/office/drawing/2014/main" id="{6BBF6BB0-91A9-3A9A-742B-91355B5ACAFB}"/>
                </a:ext>
              </a:extLst>
            </p:cNvPr>
            <p:cNvSpPr txBox="1"/>
            <p:nvPr/>
          </p:nvSpPr>
          <p:spPr>
            <a:xfrm>
              <a:off x="2862000" y="4597198"/>
              <a:ext cx="108000" cy="138499"/>
            </a:xfrm>
            <a:prstGeom prst="rect">
              <a:avLst/>
            </a:prstGeom>
            <a:solidFill>
              <a:schemeClr val="bg1"/>
            </a:solidFill>
          </p:spPr>
          <p:txBody>
            <a:bodyPr wrap="square" lIns="18000" tIns="0" rIns="36000" bIns="0" rtlCol="0">
              <a:spAutoFit/>
            </a:bodyPr>
            <a:lstStyle/>
            <a:p>
              <a:r>
                <a:rPr kumimoji="1" lang="en-US" altLang="ja-JP" sz="900"/>
                <a:t>7</a:t>
              </a:r>
              <a:endParaRPr kumimoji="1" lang="ja-JP" altLang="en-US" sz="900"/>
            </a:p>
          </p:txBody>
        </p:sp>
        <p:sp>
          <p:nvSpPr>
            <p:cNvPr id="14" name="テキスト ボックス 13">
              <a:extLst>
                <a:ext uri="{FF2B5EF4-FFF2-40B4-BE49-F238E27FC236}">
                  <a16:creationId xmlns:a16="http://schemas.microsoft.com/office/drawing/2014/main" id="{E42F4801-BB1C-F115-BA5E-F16A7688B685}"/>
                </a:ext>
              </a:extLst>
            </p:cNvPr>
            <p:cNvSpPr txBox="1"/>
            <p:nvPr/>
          </p:nvSpPr>
          <p:spPr>
            <a:xfrm>
              <a:off x="2753808" y="4666448"/>
              <a:ext cx="90000" cy="107722"/>
            </a:xfrm>
            <a:prstGeom prst="rect">
              <a:avLst/>
            </a:prstGeom>
            <a:solidFill>
              <a:schemeClr val="bg1"/>
            </a:solidFill>
          </p:spPr>
          <p:txBody>
            <a:bodyPr wrap="square" lIns="18000" tIns="0" rIns="0" bIns="0" rtlCol="0">
              <a:spAutoFit/>
            </a:bodyPr>
            <a:lstStyle/>
            <a:p>
              <a:r>
                <a:rPr kumimoji="1" lang="en-US" altLang="ja-JP" sz="700"/>
                <a:t>8</a:t>
              </a:r>
              <a:endParaRPr kumimoji="1" lang="ja-JP" altLang="en-US" sz="700"/>
            </a:p>
          </p:txBody>
        </p:sp>
        <p:sp>
          <p:nvSpPr>
            <p:cNvPr id="15" name="テキスト ボックス 14">
              <a:extLst>
                <a:ext uri="{FF2B5EF4-FFF2-40B4-BE49-F238E27FC236}">
                  <a16:creationId xmlns:a16="http://schemas.microsoft.com/office/drawing/2014/main" id="{ECDC41BE-356B-3348-E134-BA7AFEE34CFF}"/>
                </a:ext>
              </a:extLst>
            </p:cNvPr>
            <p:cNvSpPr txBox="1"/>
            <p:nvPr/>
          </p:nvSpPr>
          <p:spPr>
            <a:xfrm>
              <a:off x="2753808" y="4543337"/>
              <a:ext cx="90000" cy="107722"/>
            </a:xfrm>
            <a:prstGeom prst="rect">
              <a:avLst/>
            </a:prstGeom>
            <a:solidFill>
              <a:schemeClr val="bg1"/>
            </a:solidFill>
          </p:spPr>
          <p:txBody>
            <a:bodyPr wrap="square" lIns="18000" tIns="0" rIns="0" bIns="0" rtlCol="0">
              <a:spAutoFit/>
            </a:bodyPr>
            <a:lstStyle/>
            <a:p>
              <a:r>
                <a:rPr kumimoji="1" lang="en-US" altLang="ja-JP" sz="700"/>
                <a:t>A</a:t>
              </a:r>
              <a:endParaRPr kumimoji="1" lang="ja-JP" altLang="en-US" sz="700"/>
            </a:p>
          </p:txBody>
        </p:sp>
        <p:sp>
          <p:nvSpPr>
            <p:cNvPr id="16" name="テキスト ボックス 15">
              <a:extLst>
                <a:ext uri="{FF2B5EF4-FFF2-40B4-BE49-F238E27FC236}">
                  <a16:creationId xmlns:a16="http://schemas.microsoft.com/office/drawing/2014/main" id="{38821F1F-9A16-989A-488B-EC627BC6A5D6}"/>
                </a:ext>
              </a:extLst>
            </p:cNvPr>
            <p:cNvSpPr txBox="1"/>
            <p:nvPr/>
          </p:nvSpPr>
          <p:spPr>
            <a:xfrm>
              <a:off x="2377538" y="4545414"/>
              <a:ext cx="90000" cy="107722"/>
            </a:xfrm>
            <a:prstGeom prst="rect">
              <a:avLst/>
            </a:prstGeom>
            <a:solidFill>
              <a:schemeClr val="bg1"/>
            </a:solidFill>
          </p:spPr>
          <p:txBody>
            <a:bodyPr wrap="square" lIns="18000" tIns="0" rIns="0" bIns="0" rtlCol="0">
              <a:spAutoFit/>
            </a:bodyPr>
            <a:lstStyle/>
            <a:p>
              <a:r>
                <a:rPr kumimoji="1" lang="en-US" altLang="ja-JP" sz="700"/>
                <a:t>B</a:t>
              </a:r>
              <a:endParaRPr kumimoji="1" lang="ja-JP" altLang="en-US" sz="700"/>
            </a:p>
          </p:txBody>
        </p:sp>
        <p:sp>
          <p:nvSpPr>
            <p:cNvPr id="17" name="テキスト ボックス 16">
              <a:extLst>
                <a:ext uri="{FF2B5EF4-FFF2-40B4-BE49-F238E27FC236}">
                  <a16:creationId xmlns:a16="http://schemas.microsoft.com/office/drawing/2014/main" id="{E0B90085-0ED6-06FD-2736-924748AC6DF5}"/>
                </a:ext>
              </a:extLst>
            </p:cNvPr>
            <p:cNvSpPr txBox="1"/>
            <p:nvPr/>
          </p:nvSpPr>
          <p:spPr>
            <a:xfrm>
              <a:off x="1979712" y="4545414"/>
              <a:ext cx="90000" cy="107722"/>
            </a:xfrm>
            <a:prstGeom prst="rect">
              <a:avLst/>
            </a:prstGeom>
            <a:solidFill>
              <a:schemeClr val="bg1"/>
            </a:solidFill>
          </p:spPr>
          <p:txBody>
            <a:bodyPr wrap="square" lIns="18000" tIns="0" rIns="0" bIns="0" rtlCol="0">
              <a:spAutoFit/>
            </a:bodyPr>
            <a:lstStyle/>
            <a:p>
              <a:r>
                <a:rPr lang="en-US" altLang="ja-JP" sz="700"/>
                <a:t>C</a:t>
              </a:r>
              <a:endParaRPr kumimoji="1" lang="ja-JP" altLang="en-US" sz="700"/>
            </a:p>
          </p:txBody>
        </p:sp>
        <p:sp>
          <p:nvSpPr>
            <p:cNvPr id="18" name="テキスト ボックス 17">
              <a:extLst>
                <a:ext uri="{FF2B5EF4-FFF2-40B4-BE49-F238E27FC236}">
                  <a16:creationId xmlns:a16="http://schemas.microsoft.com/office/drawing/2014/main" id="{21341C0C-45DD-67F8-7FEC-5CE7BEA5C2CB}"/>
                </a:ext>
              </a:extLst>
            </p:cNvPr>
            <p:cNvSpPr txBox="1"/>
            <p:nvPr/>
          </p:nvSpPr>
          <p:spPr>
            <a:xfrm>
              <a:off x="1600623" y="4545414"/>
              <a:ext cx="90000" cy="107722"/>
            </a:xfrm>
            <a:prstGeom prst="rect">
              <a:avLst/>
            </a:prstGeom>
            <a:solidFill>
              <a:schemeClr val="bg1"/>
            </a:solidFill>
          </p:spPr>
          <p:txBody>
            <a:bodyPr wrap="square" lIns="18000" tIns="0" rIns="0" bIns="0" rtlCol="0">
              <a:spAutoFit/>
            </a:bodyPr>
            <a:lstStyle/>
            <a:p>
              <a:r>
                <a:rPr lang="en-US" altLang="ja-JP" sz="700"/>
                <a:t>D</a:t>
              </a:r>
              <a:endParaRPr kumimoji="1" lang="ja-JP" altLang="en-US" sz="700"/>
            </a:p>
          </p:txBody>
        </p:sp>
        <p:cxnSp>
          <p:nvCxnSpPr>
            <p:cNvPr id="19" name="直線コネクタ 18">
              <a:extLst>
                <a:ext uri="{FF2B5EF4-FFF2-40B4-BE49-F238E27FC236}">
                  <a16:creationId xmlns:a16="http://schemas.microsoft.com/office/drawing/2014/main" id="{11EE6379-C2EE-49D4-B13E-8D2374FB6DB2}"/>
                </a:ext>
              </a:extLst>
            </p:cNvPr>
            <p:cNvCxnSpPr/>
            <p:nvPr/>
          </p:nvCxnSpPr>
          <p:spPr>
            <a:xfrm flipH="1">
              <a:off x="934839" y="5718855"/>
              <a:ext cx="265307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2F804FB7-FFEA-A7B2-075B-437B7EBB9226}"/>
                </a:ext>
              </a:extLst>
            </p:cNvPr>
            <p:cNvCxnSpPr/>
            <p:nvPr/>
          </p:nvCxnSpPr>
          <p:spPr>
            <a:xfrm flipH="1">
              <a:off x="1600623" y="5445224"/>
              <a:ext cx="15523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443A2012-59A4-F9C4-2D0E-B511B39ABDC7}"/>
                </a:ext>
              </a:extLst>
            </p:cNvPr>
            <p:cNvCxnSpPr/>
            <p:nvPr/>
          </p:nvCxnSpPr>
          <p:spPr>
            <a:xfrm flipH="1" flipV="1">
              <a:off x="1737563" y="5301208"/>
              <a:ext cx="118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A6CECBD4-AD89-B526-1595-390B2A88B172}"/>
                </a:ext>
              </a:extLst>
            </p:cNvPr>
            <p:cNvCxnSpPr/>
            <p:nvPr/>
          </p:nvCxnSpPr>
          <p:spPr>
            <a:xfrm flipH="1">
              <a:off x="1881563" y="5205242"/>
              <a:ext cx="9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94B5E8CE-2633-871C-8DD3-D52C6582B2A5}"/>
                </a:ext>
              </a:extLst>
            </p:cNvPr>
            <p:cNvCxnSpPr/>
            <p:nvPr/>
          </p:nvCxnSpPr>
          <p:spPr>
            <a:xfrm>
              <a:off x="2704693" y="5154555"/>
              <a:ext cx="883217" cy="564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0E0314AF-B124-9A55-428F-997CC640948C}"/>
                </a:ext>
              </a:extLst>
            </p:cNvPr>
            <p:cNvCxnSpPr/>
            <p:nvPr/>
          </p:nvCxnSpPr>
          <p:spPr>
            <a:xfrm>
              <a:off x="2429949" y="5154555"/>
              <a:ext cx="0" cy="5590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89F8C728-0DAB-5913-37B3-036ACC97EEFD}"/>
                </a:ext>
              </a:extLst>
            </p:cNvPr>
            <p:cNvCxnSpPr/>
            <p:nvPr/>
          </p:nvCxnSpPr>
          <p:spPr>
            <a:xfrm flipH="1">
              <a:off x="1331640" y="5154555"/>
              <a:ext cx="648072" cy="564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72EF45FC-29D1-2D4E-1DC6-FC2AD485A03F}"/>
                </a:ext>
              </a:extLst>
            </p:cNvPr>
            <p:cNvCxnSpPr/>
            <p:nvPr/>
          </p:nvCxnSpPr>
          <p:spPr>
            <a:xfrm flipH="1">
              <a:off x="1948693" y="5154555"/>
              <a:ext cx="75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 name="角丸四角形吹き出し 37">
            <a:extLst>
              <a:ext uri="{FF2B5EF4-FFF2-40B4-BE49-F238E27FC236}">
                <a16:creationId xmlns:a16="http://schemas.microsoft.com/office/drawing/2014/main" id="{4B23788C-7A8C-8375-65ED-833EE10B1927}"/>
              </a:ext>
            </a:extLst>
          </p:cNvPr>
          <p:cNvSpPr/>
          <p:nvPr/>
        </p:nvSpPr>
        <p:spPr>
          <a:xfrm>
            <a:off x="3857894" y="3998947"/>
            <a:ext cx="2010135" cy="1160436"/>
          </a:xfrm>
          <a:prstGeom prst="wedgeRoundRectCallout">
            <a:avLst>
              <a:gd name="adj1" fmla="val -67718"/>
              <a:gd name="adj2" fmla="val 5730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kumimoji="1" lang="ja-JP" altLang="en-US" sz="1600" dirty="0">
                <a:solidFill>
                  <a:schemeClr val="tx1"/>
                </a:solidFill>
                <a:latin typeface="HG創英角ｺﾞｼｯｸUB" panose="020B0909000000000000" pitchFamily="49" charset="-128"/>
                <a:ea typeface="HG創英角ｺﾞｼｯｸUB" panose="020B0909000000000000" pitchFamily="49" charset="-128"/>
              </a:rPr>
              <a:t>置き場部分には、</a:t>
            </a:r>
          </a:p>
          <a:p>
            <a:pPr>
              <a:lnSpc>
                <a:spcPct val="90000"/>
              </a:lnSpc>
              <a:spcBef>
                <a:spcPts val="300"/>
              </a:spcBef>
            </a:pPr>
            <a:r>
              <a:rPr lang="ja-JP" altLang="en-US" sz="1600" dirty="0">
                <a:solidFill>
                  <a:schemeClr val="tx1"/>
                </a:solidFill>
                <a:latin typeface="HG創英角ｺﾞｼｯｸUB" panose="020B0909000000000000" pitchFamily="49" charset="-128"/>
                <a:ea typeface="HG創英角ｺﾞｼｯｸUB" panose="020B0909000000000000" pitchFamily="49" charset="-128"/>
              </a:rPr>
              <a:t>①柱番号を付け</a:t>
            </a:r>
          </a:p>
          <a:p>
            <a:pPr>
              <a:lnSpc>
                <a:spcPct val="90000"/>
              </a:lnSpc>
            </a:pPr>
            <a:r>
              <a:rPr kumimoji="1" lang="ja-JP" altLang="en-US" sz="1600" dirty="0">
                <a:solidFill>
                  <a:schemeClr val="tx1"/>
                </a:solidFill>
                <a:latin typeface="HG創英角ｺﾞｼｯｸUB" panose="020B0909000000000000" pitchFamily="49" charset="-128"/>
                <a:ea typeface="HG創英角ｺﾞｼｯｸUB" panose="020B0909000000000000" pitchFamily="49" charset="-128"/>
              </a:rPr>
              <a:t>②床に白線で区画　　　　を明確にする</a:t>
            </a:r>
            <a:endParaRPr kumimoji="1" lang="ja-JP" altLang="en-US" sz="1600" dirty="0">
              <a:solidFill>
                <a:srgbClr val="FF0000"/>
              </a:solidFill>
              <a:latin typeface="HG創英角ｺﾞｼｯｸUB" panose="020B0909000000000000" pitchFamily="49" charset="-128"/>
              <a:ea typeface="HG創英角ｺﾞｼｯｸUB" panose="020B0909000000000000" pitchFamily="49" charset="-128"/>
            </a:endParaRPr>
          </a:p>
        </p:txBody>
      </p:sp>
      <p:grpSp>
        <p:nvGrpSpPr>
          <p:cNvPr id="29" name="グループ化 28">
            <a:extLst>
              <a:ext uri="{FF2B5EF4-FFF2-40B4-BE49-F238E27FC236}">
                <a16:creationId xmlns:a16="http://schemas.microsoft.com/office/drawing/2014/main" id="{E660B2EE-68A6-A7D1-DE65-3560F7370219}"/>
              </a:ext>
            </a:extLst>
          </p:cNvPr>
          <p:cNvGrpSpPr/>
          <p:nvPr/>
        </p:nvGrpSpPr>
        <p:grpSpPr>
          <a:xfrm>
            <a:off x="3889164" y="3998947"/>
            <a:ext cx="4396627" cy="2497150"/>
            <a:chOff x="1215037" y="1100193"/>
            <a:chExt cx="4612339" cy="2920926"/>
          </a:xfrm>
        </p:grpSpPr>
        <p:pic>
          <p:nvPicPr>
            <p:cNvPr id="32" name="図 31">
              <a:extLst>
                <a:ext uri="{FF2B5EF4-FFF2-40B4-BE49-F238E27FC236}">
                  <a16:creationId xmlns:a16="http://schemas.microsoft.com/office/drawing/2014/main" id="{50B686B5-BB5A-4F87-D7E3-CD4E7766DAED}"/>
                </a:ext>
              </a:extLst>
            </p:cNvPr>
            <p:cNvPicPr>
              <a:picLocks noChangeAspect="1"/>
            </p:cNvPicPr>
            <p:nvPr/>
          </p:nvPicPr>
          <p:blipFill rotWithShape="1">
            <a:blip r:embed="rId6"/>
            <a:srcRect l="32950"/>
            <a:stretch/>
          </p:blipFill>
          <p:spPr>
            <a:xfrm>
              <a:off x="3652690" y="1100193"/>
              <a:ext cx="2174686" cy="2920926"/>
            </a:xfrm>
            <a:prstGeom prst="rect">
              <a:avLst/>
            </a:prstGeom>
          </p:spPr>
        </p:pic>
        <p:sp>
          <p:nvSpPr>
            <p:cNvPr id="35" name="角丸四角形吹き出し 14">
              <a:extLst>
                <a:ext uri="{FF2B5EF4-FFF2-40B4-BE49-F238E27FC236}">
                  <a16:creationId xmlns:a16="http://schemas.microsoft.com/office/drawing/2014/main" id="{F7F4CFF4-034C-EB75-9B20-01F25852152D}"/>
                </a:ext>
              </a:extLst>
            </p:cNvPr>
            <p:cNvSpPr/>
            <p:nvPr/>
          </p:nvSpPr>
          <p:spPr>
            <a:xfrm>
              <a:off x="1215037" y="2605695"/>
              <a:ext cx="2263623" cy="1174666"/>
            </a:xfrm>
            <a:prstGeom prst="wedgeRoundRectCallout">
              <a:avLst>
                <a:gd name="adj1" fmla="val 77156"/>
                <a:gd name="adj2" fmla="val -6241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latin typeface="HG創英角ｺﾞｼｯｸUB" panose="020B0909000000000000" pitchFamily="49" charset="-128"/>
                  <a:ea typeface="HG創英角ｺﾞｼｯｸUB" panose="020B0909000000000000" pitchFamily="49" charset="-128"/>
                </a:rPr>
                <a:t>棚の上には軽い物、</a:t>
              </a:r>
            </a:p>
            <a:p>
              <a:r>
                <a:rPr lang="ja-JP" altLang="en-US" sz="1600" dirty="0">
                  <a:solidFill>
                    <a:schemeClr val="tx1"/>
                  </a:solidFill>
                  <a:latin typeface="HG創英角ｺﾞｼｯｸUB" panose="020B0909000000000000" pitchFamily="49" charset="-128"/>
                  <a:ea typeface="HG創英角ｺﾞｼｯｸUB" panose="020B0909000000000000" pitchFamily="49" charset="-128"/>
                </a:rPr>
                <a:t>中段に良く使う物、</a:t>
              </a:r>
            </a:p>
            <a:p>
              <a:r>
                <a:rPr lang="ja-JP" altLang="en-US" sz="1600" dirty="0">
                  <a:solidFill>
                    <a:schemeClr val="tx1"/>
                  </a:solidFill>
                  <a:latin typeface="HG創英角ｺﾞｼｯｸUB" panose="020B0909000000000000" pitchFamily="49" charset="-128"/>
                  <a:ea typeface="HG創英角ｺﾞｼｯｸUB" panose="020B0909000000000000" pitchFamily="49" charset="-128"/>
                </a:rPr>
                <a:t>下には重い物を置く</a:t>
              </a:r>
              <a:endParaRPr kumimoji="1" lang="ja-JP" altLang="en-US" sz="1600" dirty="0">
                <a:solidFill>
                  <a:schemeClr val="tx1"/>
                </a:solidFill>
                <a:latin typeface="HG創英角ｺﾞｼｯｸUB" panose="020B0909000000000000" pitchFamily="49" charset="-128"/>
                <a:ea typeface="HG創英角ｺﾞｼｯｸUB" panose="020B0909000000000000" pitchFamily="49" charset="-128"/>
              </a:endParaRPr>
            </a:p>
          </p:txBody>
        </p:sp>
      </p:grpSp>
      <p:sp>
        <p:nvSpPr>
          <p:cNvPr id="39" name="テキスト ボックス 38">
            <a:extLst>
              <a:ext uri="{FF2B5EF4-FFF2-40B4-BE49-F238E27FC236}">
                <a16:creationId xmlns:a16="http://schemas.microsoft.com/office/drawing/2014/main" id="{56AA12AB-BC69-1213-E1BC-6665E6C52E94}"/>
              </a:ext>
            </a:extLst>
          </p:cNvPr>
          <p:cNvSpPr txBox="1"/>
          <p:nvPr/>
        </p:nvSpPr>
        <p:spPr>
          <a:xfrm>
            <a:off x="649556" y="3717546"/>
            <a:ext cx="2822898" cy="369332"/>
          </a:xfrm>
          <a:prstGeom prst="rect">
            <a:avLst/>
          </a:prstGeom>
          <a:noFill/>
        </p:spPr>
        <p:txBody>
          <a:bodyPr wrap="square" rtlCol="0">
            <a:spAutoFit/>
          </a:bodyPr>
          <a:lstStyle/>
          <a:p>
            <a:r>
              <a:rPr kumimoji="1" lang="ja-JP" altLang="en-US" dirty="0">
                <a:latin typeface="HG創英角ｺﾞｼｯｸUB" panose="020B0909000000000000" pitchFamily="49" charset="-128"/>
                <a:ea typeface="HG創英角ｺﾞｼｯｸUB" panose="020B0909000000000000" pitchFamily="49" charset="-128"/>
              </a:rPr>
              <a:t>整理された格納庫の例</a:t>
            </a:r>
          </a:p>
        </p:txBody>
      </p:sp>
    </p:spTree>
    <p:extLst>
      <p:ext uri="{BB962C8B-B14F-4D97-AF65-F5344CB8AC3E}">
        <p14:creationId xmlns:p14="http://schemas.microsoft.com/office/powerpoint/2010/main" val="36694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fade">
                                      <p:cBhvr>
                                        <p:cTn id="35" dur="500"/>
                                        <p:tgtEl>
                                          <p:spTgt spid="6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500"/>
                                        <p:tgtEl>
                                          <p:spTgt spid="39"/>
                                        </p:tgtEl>
                                      </p:cBhvr>
                                    </p:animEffect>
                                  </p:childTnLst>
                                </p:cTn>
                              </p:par>
                              <p:par>
                                <p:cTn id="47" presetID="10"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28" grpId="0" animBg="1"/>
      <p:bldP spid="3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グループ化 21">
            <a:extLst>
              <a:ext uri="{FF2B5EF4-FFF2-40B4-BE49-F238E27FC236}">
                <a16:creationId xmlns:a16="http://schemas.microsoft.com/office/drawing/2014/main" id="{45B868AC-9E89-4F3C-B447-19EBB3E85168}"/>
              </a:ext>
            </a:extLst>
          </p:cNvPr>
          <p:cNvGrpSpPr/>
          <p:nvPr/>
        </p:nvGrpSpPr>
        <p:grpSpPr>
          <a:xfrm>
            <a:off x="702676" y="1036829"/>
            <a:ext cx="7720414" cy="476722"/>
            <a:chOff x="539552" y="864009"/>
            <a:chExt cx="7738648" cy="476722"/>
          </a:xfrm>
        </p:grpSpPr>
        <p:sp>
          <p:nvSpPr>
            <p:cNvPr id="32" name="角丸四角形 17">
              <a:extLst>
                <a:ext uri="{FF2B5EF4-FFF2-40B4-BE49-F238E27FC236}">
                  <a16:creationId xmlns:a16="http://schemas.microsoft.com/office/drawing/2014/main" id="{56D62A19-CE1C-48EC-9B18-D661EB230624}"/>
                </a:ext>
              </a:extLst>
            </p:cNvPr>
            <p:cNvSpPr/>
            <p:nvPr/>
          </p:nvSpPr>
          <p:spPr>
            <a:xfrm>
              <a:off x="539552" y="864009"/>
              <a:ext cx="7738648" cy="476722"/>
            </a:xfrm>
            <a:prstGeom prst="roundRect">
              <a:avLst>
                <a:gd name="adj" fmla="val 19920"/>
              </a:avLst>
            </a:prstGeom>
            <a:solidFill>
              <a:srgbClr val="CCFF99">
                <a:alpha val="48235"/>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p:txBody>
        </p:sp>
        <p:sp>
          <p:nvSpPr>
            <p:cNvPr id="35" name="Text Box 5">
              <a:extLst>
                <a:ext uri="{FF2B5EF4-FFF2-40B4-BE49-F238E27FC236}">
                  <a16:creationId xmlns:a16="http://schemas.microsoft.com/office/drawing/2014/main" id="{25FC6CA4-B439-4BB3-B163-9C175497D8DB}"/>
                </a:ext>
              </a:extLst>
            </p:cNvPr>
            <p:cNvSpPr txBox="1">
              <a:spLocks noChangeArrowheads="1"/>
            </p:cNvSpPr>
            <p:nvPr/>
          </p:nvSpPr>
          <p:spPr bwMode="auto">
            <a:xfrm>
              <a:off x="630944" y="871537"/>
              <a:ext cx="7248266" cy="461665"/>
            </a:xfrm>
            <a:prstGeom prst="rect">
              <a:avLst/>
            </a:prstGeom>
            <a:noFill/>
            <a:ln w="9525">
              <a:noFill/>
              <a:miter lim="800000"/>
              <a:headEnd/>
              <a:tailEnd/>
            </a:ln>
            <a:effectLst/>
          </p:spPr>
          <p:txBody>
            <a:bodyPr wrap="square">
              <a:spAutoFit/>
            </a:bodyPr>
            <a:lstStyle/>
            <a:p>
              <a:pPr marL="0" marR="0" lvl="0" indent="0" algn="l" defTabSz="457200" rtl="0" eaLnBrk="1" fontAlgn="auto" latinLnBrk="0" hangingPunct="1">
                <a:lnSpc>
                  <a:spcPct val="100000"/>
                </a:lnSpc>
                <a:spcBef>
                  <a:spcPts val="600"/>
                </a:spcBef>
                <a:spcAft>
                  <a:spcPts val="0"/>
                </a:spcAft>
                <a:buClrTx/>
                <a:buSzPct val="70000"/>
                <a:buFontTx/>
                <a:buNone/>
                <a:tabLst/>
                <a:defRPr/>
              </a:pPr>
              <a:r>
                <a:rPr kumimoji="0" lang="ja-JP" altLang="en-US"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１．まず、事故の実態を知り、「自分ごと」としてとらえる</a:t>
              </a:r>
              <a:endParaRPr kumimoji="0" lang="en-US" altLang="ja-JP"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p:txBody>
        </p:sp>
      </p:grpSp>
      <p:grpSp>
        <p:nvGrpSpPr>
          <p:cNvPr id="11" name="グループ化 10">
            <a:extLst>
              <a:ext uri="{FF2B5EF4-FFF2-40B4-BE49-F238E27FC236}">
                <a16:creationId xmlns:a16="http://schemas.microsoft.com/office/drawing/2014/main" id="{93E709C1-68C8-430A-A007-F291192D2999}"/>
              </a:ext>
            </a:extLst>
          </p:cNvPr>
          <p:cNvGrpSpPr/>
          <p:nvPr/>
        </p:nvGrpSpPr>
        <p:grpSpPr>
          <a:xfrm>
            <a:off x="702676" y="1689811"/>
            <a:ext cx="7738648" cy="3944869"/>
            <a:chOff x="702676" y="1689811"/>
            <a:chExt cx="7738648" cy="3944869"/>
          </a:xfrm>
        </p:grpSpPr>
        <p:sp>
          <p:nvSpPr>
            <p:cNvPr id="41" name="角丸四角形 20">
              <a:extLst>
                <a:ext uri="{FF2B5EF4-FFF2-40B4-BE49-F238E27FC236}">
                  <a16:creationId xmlns:a16="http://schemas.microsoft.com/office/drawing/2014/main" id="{F87D83C6-F971-4474-8EAA-A7982B05ED56}"/>
                </a:ext>
              </a:extLst>
            </p:cNvPr>
            <p:cNvSpPr/>
            <p:nvPr/>
          </p:nvSpPr>
          <p:spPr>
            <a:xfrm>
              <a:off x="702676" y="1689811"/>
              <a:ext cx="7738648" cy="3944869"/>
            </a:xfrm>
            <a:prstGeom prst="roundRect">
              <a:avLst>
                <a:gd name="adj" fmla="val 3681"/>
              </a:avLst>
            </a:prstGeom>
            <a:solidFill>
              <a:srgbClr val="CCFF99">
                <a:alpha val="48235"/>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p:txBody>
        </p:sp>
        <p:sp>
          <p:nvSpPr>
            <p:cNvPr id="42" name="Text Box 5">
              <a:extLst>
                <a:ext uri="{FF2B5EF4-FFF2-40B4-BE49-F238E27FC236}">
                  <a16:creationId xmlns:a16="http://schemas.microsoft.com/office/drawing/2014/main" id="{79C698B0-E22F-46D0-8A63-21642FFB6183}"/>
                </a:ext>
              </a:extLst>
            </p:cNvPr>
            <p:cNvSpPr txBox="1">
              <a:spLocks noChangeArrowheads="1"/>
            </p:cNvSpPr>
            <p:nvPr/>
          </p:nvSpPr>
          <p:spPr bwMode="auto">
            <a:xfrm>
              <a:off x="793853" y="1728324"/>
              <a:ext cx="7609236" cy="461665"/>
            </a:xfrm>
            <a:prstGeom prst="rect">
              <a:avLst/>
            </a:prstGeom>
            <a:noFill/>
            <a:ln w="9525">
              <a:noFill/>
              <a:miter lim="800000"/>
              <a:headEnd/>
              <a:tailEnd/>
            </a:ln>
            <a:effectLst/>
          </p:spPr>
          <p:txBody>
            <a:bodyPr wrap="square">
              <a:spAutoFit/>
            </a:bodyPr>
            <a:lstStyle/>
            <a:p>
              <a:pPr marL="0" marR="0" lvl="0" indent="0" algn="l" defTabSz="457200" rtl="0" eaLnBrk="1" fontAlgn="auto" latinLnBrk="0" hangingPunct="1">
                <a:lnSpc>
                  <a:spcPct val="100000"/>
                </a:lnSpc>
                <a:spcBef>
                  <a:spcPts val="600"/>
                </a:spcBef>
                <a:spcAft>
                  <a:spcPts val="0"/>
                </a:spcAft>
                <a:buClrTx/>
                <a:buSzPct val="70000"/>
                <a:buFontTx/>
                <a:buNone/>
                <a:tabLst/>
                <a:defRPr/>
              </a:pPr>
              <a:r>
                <a:rPr kumimoji="0" lang="ja-JP" altLang="en-US"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２．できることを考え、実践する</a:t>
              </a:r>
              <a:endParaRPr kumimoji="0" lang="en-US" altLang="ja-JP"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p:txBody>
        </p:sp>
      </p:grpSp>
      <p:sp>
        <p:nvSpPr>
          <p:cNvPr id="43" name="テキスト ボックス 42">
            <a:extLst>
              <a:ext uri="{FF2B5EF4-FFF2-40B4-BE49-F238E27FC236}">
                <a16:creationId xmlns:a16="http://schemas.microsoft.com/office/drawing/2014/main" id="{EE2DA49A-72E5-4A95-BD47-A4D665059281}"/>
              </a:ext>
            </a:extLst>
          </p:cNvPr>
          <p:cNvSpPr txBox="1"/>
          <p:nvPr/>
        </p:nvSpPr>
        <p:spPr>
          <a:xfrm>
            <a:off x="283325" y="5746849"/>
            <a:ext cx="8514476" cy="98488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これを営農が続く限り繰り返す（ＧＡＰと同じ考え方）</a:t>
            </a:r>
            <a:endParaRPr kumimoji="0" lang="en-US" altLang="ja-JP"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ctr" defTabSz="457200" rtl="0" eaLnBrk="1" fontAlgn="auto" latinLnBrk="0" hangingPunct="1">
              <a:lnSpc>
                <a:spcPct val="100000"/>
              </a:lnSpc>
              <a:spcBef>
                <a:spcPts val="120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重要なところ、手を付けやすいところから徐々に広げましょう</a:t>
            </a:r>
          </a:p>
        </p:txBody>
      </p:sp>
      <p:sp>
        <p:nvSpPr>
          <p:cNvPr id="23" name="タイトル 1">
            <a:extLst>
              <a:ext uri="{FF2B5EF4-FFF2-40B4-BE49-F238E27FC236}">
                <a16:creationId xmlns:a16="http://schemas.microsoft.com/office/drawing/2014/main" id="{56D7EF34-EE68-4373-8E6F-FC290BCC809E}"/>
              </a:ext>
            </a:extLst>
          </p:cNvPr>
          <p:cNvSpPr>
            <a:spLocks noGrp="1"/>
          </p:cNvSpPr>
          <p:nvPr>
            <p:ph type="ctrTitle"/>
          </p:nvPr>
        </p:nvSpPr>
        <p:spPr>
          <a:xfrm>
            <a:off x="894519" y="35383"/>
            <a:ext cx="6932048" cy="648072"/>
          </a:xfrm>
          <a:noFill/>
        </p:spPr>
        <p:txBody>
          <a:bodyPr>
            <a:noAutofit/>
          </a:bodyPr>
          <a:lstStyle/>
          <a:p>
            <a:pPr algn="ctr"/>
            <a:r>
              <a:rPr kumimoji="1" lang="ja-JP" altLang="en-US" sz="3200" i="0" dirty="0">
                <a:solidFill>
                  <a:schemeClr val="accent1">
                    <a:lumMod val="50000"/>
                  </a:schemeClr>
                </a:solidFill>
                <a:latin typeface="HGP創英角ｺﾞｼｯｸUB" panose="020B0900000000000000" pitchFamily="50" charset="-128"/>
                <a:ea typeface="HGP創英角ｺﾞｼｯｸUB" panose="020B0900000000000000" pitchFamily="50" charset="-128"/>
              </a:rPr>
              <a:t>農作業安全の考え方（まとめ）</a:t>
            </a:r>
          </a:p>
        </p:txBody>
      </p:sp>
      <p:grpSp>
        <p:nvGrpSpPr>
          <p:cNvPr id="4" name="グループ化 3">
            <a:extLst>
              <a:ext uri="{FF2B5EF4-FFF2-40B4-BE49-F238E27FC236}">
                <a16:creationId xmlns:a16="http://schemas.microsoft.com/office/drawing/2014/main" id="{3A82B5C2-5008-45BC-8710-561943171B68}"/>
              </a:ext>
            </a:extLst>
          </p:cNvPr>
          <p:cNvGrpSpPr/>
          <p:nvPr/>
        </p:nvGrpSpPr>
        <p:grpSpPr>
          <a:xfrm>
            <a:off x="992325" y="2745564"/>
            <a:ext cx="5614828" cy="778915"/>
            <a:chOff x="992325" y="2745564"/>
            <a:chExt cx="5614828" cy="778915"/>
          </a:xfrm>
        </p:grpSpPr>
        <p:sp>
          <p:nvSpPr>
            <p:cNvPr id="38" name="下矢印 8">
              <a:extLst>
                <a:ext uri="{FF2B5EF4-FFF2-40B4-BE49-F238E27FC236}">
                  <a16:creationId xmlns:a16="http://schemas.microsoft.com/office/drawing/2014/main" id="{5340DD31-AE01-4A1F-8BBF-45C8EFA30893}"/>
                </a:ext>
              </a:extLst>
            </p:cNvPr>
            <p:cNvSpPr/>
            <p:nvPr/>
          </p:nvSpPr>
          <p:spPr bwMode="auto">
            <a:xfrm>
              <a:off x="3532451" y="2745564"/>
              <a:ext cx="1008112" cy="301228"/>
            </a:xfrm>
            <a:prstGeom prst="downArrow">
              <a:avLst/>
            </a:prstGeom>
            <a:solidFill>
              <a:srgbClr val="99CC00"/>
            </a:solidFill>
            <a:ln w="15875"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ja-JP" altLang="en-US" sz="28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p:txBody>
        </p:sp>
        <p:sp>
          <p:nvSpPr>
            <p:cNvPr id="26" name="Text Box 5">
              <a:extLst>
                <a:ext uri="{FF2B5EF4-FFF2-40B4-BE49-F238E27FC236}">
                  <a16:creationId xmlns:a16="http://schemas.microsoft.com/office/drawing/2014/main" id="{6FD50C44-DB0C-4ADF-B814-31D7AE576F9B}"/>
                </a:ext>
              </a:extLst>
            </p:cNvPr>
            <p:cNvSpPr txBox="1">
              <a:spLocks noChangeArrowheads="1"/>
            </p:cNvSpPr>
            <p:nvPr/>
          </p:nvSpPr>
          <p:spPr bwMode="auto">
            <a:xfrm>
              <a:off x="992325" y="3062814"/>
              <a:ext cx="5614828" cy="461665"/>
            </a:xfrm>
            <a:prstGeom prst="rect">
              <a:avLst/>
            </a:prstGeom>
            <a:noFill/>
            <a:ln w="9525">
              <a:noFill/>
              <a:miter lim="800000"/>
              <a:headEnd/>
              <a:tailEnd/>
            </a:ln>
            <a:effectLst/>
          </p:spPr>
          <p:txBody>
            <a:bodyPr wrap="square">
              <a:spAutoFit/>
            </a:bodyPr>
            <a:lstStyle/>
            <a:p>
              <a:pPr marL="0" marR="0" lvl="0" indent="0" algn="l" defTabSz="457200" rtl="0" eaLnBrk="1" fontAlgn="auto" latinLnBrk="0" hangingPunct="1">
                <a:lnSpc>
                  <a:spcPct val="100000"/>
                </a:lnSpc>
                <a:spcBef>
                  <a:spcPts val="3000"/>
                </a:spcBef>
                <a:spcAft>
                  <a:spcPts val="0"/>
                </a:spcAft>
                <a:buClrTx/>
                <a:buSzPct val="70000"/>
                <a:buFontTx/>
                <a:buNone/>
                <a:tabLst/>
                <a:defRPr/>
              </a:pPr>
              <a:r>
                <a:rPr kumimoji="0" lang="ja-JP" altLang="en-US"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・現場を改善する、作業のルールを作る</a:t>
              </a:r>
              <a:endParaRPr kumimoji="0" lang="en-US" altLang="ja-JP"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p:txBody>
        </p:sp>
      </p:grpSp>
      <p:sp>
        <p:nvSpPr>
          <p:cNvPr id="27" name="Text Box 5">
            <a:extLst>
              <a:ext uri="{FF2B5EF4-FFF2-40B4-BE49-F238E27FC236}">
                <a16:creationId xmlns:a16="http://schemas.microsoft.com/office/drawing/2014/main" id="{0663B696-0047-453A-A698-75C9912B765B}"/>
              </a:ext>
            </a:extLst>
          </p:cNvPr>
          <p:cNvSpPr txBox="1">
            <a:spLocks noChangeArrowheads="1"/>
          </p:cNvSpPr>
          <p:nvPr/>
        </p:nvSpPr>
        <p:spPr bwMode="auto">
          <a:xfrm>
            <a:off x="992325" y="2230793"/>
            <a:ext cx="6834242" cy="461665"/>
          </a:xfrm>
          <a:prstGeom prst="rect">
            <a:avLst/>
          </a:prstGeom>
          <a:noFill/>
          <a:ln w="9525">
            <a:noFill/>
            <a:miter lim="800000"/>
            <a:headEnd/>
            <a:tailEnd/>
          </a:ln>
          <a:effectLst/>
        </p:spPr>
        <p:txBody>
          <a:bodyPr wrap="square">
            <a:spAutoFit/>
          </a:bodyPr>
          <a:lstStyle/>
          <a:p>
            <a:pPr marL="0" marR="0" lvl="0" indent="0" algn="l" defTabSz="457200" rtl="0" eaLnBrk="1" fontAlgn="auto" latinLnBrk="0" hangingPunct="1">
              <a:lnSpc>
                <a:spcPct val="100000"/>
              </a:lnSpc>
              <a:spcBef>
                <a:spcPts val="600"/>
              </a:spcBef>
              <a:spcAft>
                <a:spcPts val="0"/>
              </a:spcAft>
              <a:buClrTx/>
              <a:buSzPct val="70000"/>
              <a:buFontTx/>
              <a:buNone/>
              <a:tabLst/>
              <a:defRPr/>
            </a:pPr>
            <a:r>
              <a:rPr kumimoji="0" lang="ja-JP" altLang="en-US"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・機械、環境、人に潜む危険に気付き、全員で共有</a:t>
            </a:r>
            <a:endParaRPr kumimoji="0" lang="en-US" altLang="ja-JP"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p:txBody>
      </p:sp>
      <p:grpSp>
        <p:nvGrpSpPr>
          <p:cNvPr id="6" name="グループ化 5">
            <a:extLst>
              <a:ext uri="{FF2B5EF4-FFF2-40B4-BE49-F238E27FC236}">
                <a16:creationId xmlns:a16="http://schemas.microsoft.com/office/drawing/2014/main" id="{2C9D8545-8D08-422C-8F15-70A5C0EABB75}"/>
              </a:ext>
            </a:extLst>
          </p:cNvPr>
          <p:cNvGrpSpPr/>
          <p:nvPr/>
        </p:nvGrpSpPr>
        <p:grpSpPr>
          <a:xfrm>
            <a:off x="992325" y="3579532"/>
            <a:ext cx="5080253" cy="780949"/>
            <a:chOff x="992325" y="3579532"/>
            <a:chExt cx="5080253" cy="780949"/>
          </a:xfrm>
        </p:grpSpPr>
        <p:sp>
          <p:nvSpPr>
            <p:cNvPr id="40" name="下矢印 10">
              <a:extLst>
                <a:ext uri="{FF2B5EF4-FFF2-40B4-BE49-F238E27FC236}">
                  <a16:creationId xmlns:a16="http://schemas.microsoft.com/office/drawing/2014/main" id="{8A60CDB5-E394-4B63-9BE9-66803E47F4C5}"/>
                </a:ext>
              </a:extLst>
            </p:cNvPr>
            <p:cNvSpPr/>
            <p:nvPr/>
          </p:nvSpPr>
          <p:spPr bwMode="auto">
            <a:xfrm>
              <a:off x="3532451" y="3579532"/>
              <a:ext cx="1008112" cy="301228"/>
            </a:xfrm>
            <a:prstGeom prst="downArrow">
              <a:avLst/>
            </a:prstGeom>
            <a:solidFill>
              <a:srgbClr val="99CC00"/>
            </a:solidFill>
            <a:ln w="15875"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ja-JP" altLang="en-US" sz="28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p:txBody>
        </p:sp>
        <p:sp>
          <p:nvSpPr>
            <p:cNvPr id="28" name="Text Box 5">
              <a:extLst>
                <a:ext uri="{FF2B5EF4-FFF2-40B4-BE49-F238E27FC236}">
                  <a16:creationId xmlns:a16="http://schemas.microsoft.com/office/drawing/2014/main" id="{C6393899-8CD1-481B-8EE8-3DB48A4D5E56}"/>
                </a:ext>
              </a:extLst>
            </p:cNvPr>
            <p:cNvSpPr txBox="1">
              <a:spLocks noChangeArrowheads="1"/>
            </p:cNvSpPr>
            <p:nvPr/>
          </p:nvSpPr>
          <p:spPr bwMode="auto">
            <a:xfrm>
              <a:off x="992325" y="3898816"/>
              <a:ext cx="5080253" cy="461665"/>
            </a:xfrm>
            <a:prstGeom prst="rect">
              <a:avLst/>
            </a:prstGeom>
            <a:noFill/>
            <a:ln w="9525">
              <a:noFill/>
              <a:miter lim="800000"/>
              <a:headEnd/>
              <a:tailEnd/>
            </a:ln>
            <a:effectLst/>
          </p:spPr>
          <p:txBody>
            <a:bodyPr wrap="square">
              <a:spAutoFit/>
            </a:bodyPr>
            <a:lstStyle/>
            <a:p>
              <a:pPr marL="0" marR="0" lvl="0" indent="0" algn="l" defTabSz="457200" rtl="0" eaLnBrk="1" fontAlgn="auto" latinLnBrk="0" hangingPunct="1">
                <a:lnSpc>
                  <a:spcPct val="100000"/>
                </a:lnSpc>
                <a:spcBef>
                  <a:spcPts val="3000"/>
                </a:spcBef>
                <a:spcAft>
                  <a:spcPts val="0"/>
                </a:spcAft>
                <a:buClrTx/>
                <a:buSzPct val="70000"/>
                <a:buFontTx/>
                <a:buNone/>
                <a:tabLst/>
                <a:defRPr/>
              </a:pPr>
              <a:r>
                <a:rPr kumimoji="0" lang="ja-JP" altLang="en-US"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・ルールを理解し、実践してみる</a:t>
              </a:r>
              <a:endParaRPr kumimoji="0" lang="en-US" altLang="ja-JP"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p:txBody>
        </p:sp>
      </p:grpSp>
      <p:grpSp>
        <p:nvGrpSpPr>
          <p:cNvPr id="10" name="グループ化 9">
            <a:extLst>
              <a:ext uri="{FF2B5EF4-FFF2-40B4-BE49-F238E27FC236}">
                <a16:creationId xmlns:a16="http://schemas.microsoft.com/office/drawing/2014/main" id="{3BA927F8-D299-4EE1-93A3-FF8C4B0F9220}"/>
              </a:ext>
            </a:extLst>
          </p:cNvPr>
          <p:cNvGrpSpPr/>
          <p:nvPr/>
        </p:nvGrpSpPr>
        <p:grpSpPr>
          <a:xfrm>
            <a:off x="992325" y="4415485"/>
            <a:ext cx="7327891" cy="1144898"/>
            <a:chOff x="992325" y="4415485"/>
            <a:chExt cx="7327891" cy="1144898"/>
          </a:xfrm>
        </p:grpSpPr>
        <p:sp>
          <p:nvSpPr>
            <p:cNvPr id="39" name="下矢印 9">
              <a:extLst>
                <a:ext uri="{FF2B5EF4-FFF2-40B4-BE49-F238E27FC236}">
                  <a16:creationId xmlns:a16="http://schemas.microsoft.com/office/drawing/2014/main" id="{E0E68C55-5A86-482C-B0D1-C87289CA12AF}"/>
                </a:ext>
              </a:extLst>
            </p:cNvPr>
            <p:cNvSpPr/>
            <p:nvPr/>
          </p:nvSpPr>
          <p:spPr bwMode="auto">
            <a:xfrm>
              <a:off x="3532451" y="4415485"/>
              <a:ext cx="1008112" cy="301228"/>
            </a:xfrm>
            <a:prstGeom prst="downArrow">
              <a:avLst/>
            </a:prstGeom>
            <a:solidFill>
              <a:srgbClr val="99CC00"/>
            </a:solidFill>
            <a:ln w="15875"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ja-JP" altLang="en-US" sz="28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p:txBody>
        </p:sp>
        <p:sp>
          <p:nvSpPr>
            <p:cNvPr id="29" name="Text Box 5">
              <a:extLst>
                <a:ext uri="{FF2B5EF4-FFF2-40B4-BE49-F238E27FC236}">
                  <a16:creationId xmlns:a16="http://schemas.microsoft.com/office/drawing/2014/main" id="{EEA3BDDB-5980-49D0-997A-547CD83AA577}"/>
                </a:ext>
              </a:extLst>
            </p:cNvPr>
            <p:cNvSpPr txBox="1">
              <a:spLocks noChangeArrowheads="1"/>
            </p:cNvSpPr>
            <p:nvPr/>
          </p:nvSpPr>
          <p:spPr bwMode="auto">
            <a:xfrm>
              <a:off x="992325" y="4729386"/>
              <a:ext cx="7327891" cy="830997"/>
            </a:xfrm>
            <a:prstGeom prst="rect">
              <a:avLst/>
            </a:prstGeom>
            <a:noFill/>
            <a:ln w="9525">
              <a:noFill/>
              <a:miter lim="800000"/>
              <a:headEnd/>
              <a:tailEnd/>
            </a:ln>
            <a:effectLst/>
          </p:spPr>
          <p:txBody>
            <a:bodyPr wrap="square">
              <a:spAutoFit/>
            </a:bodyPr>
            <a:lstStyle/>
            <a:p>
              <a:pPr marL="0" marR="0" lvl="0" indent="0" algn="l" defTabSz="457200" rtl="0" eaLnBrk="1" fontAlgn="auto" latinLnBrk="0" hangingPunct="1">
                <a:lnSpc>
                  <a:spcPct val="100000"/>
                </a:lnSpc>
                <a:spcBef>
                  <a:spcPts val="3000"/>
                </a:spcBef>
                <a:spcAft>
                  <a:spcPts val="0"/>
                </a:spcAft>
                <a:buClrTx/>
                <a:buSzPct val="70000"/>
                <a:buFontTx/>
                <a:buNone/>
                <a:tabLst/>
                <a:defRPr/>
              </a:pPr>
              <a:r>
                <a:rPr kumimoji="0" lang="ja-JP" altLang="en-US"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・不具合のある点やその後に起こったヒヤリハットを元に改善し、再度やってみる</a:t>
              </a:r>
              <a:endParaRPr kumimoji="0" lang="en-US" altLang="ja-JP"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p:txBody>
        </p:sp>
      </p:grpSp>
      <p:grpSp>
        <p:nvGrpSpPr>
          <p:cNvPr id="7" name="グループ化 6">
            <a:extLst>
              <a:ext uri="{FF2B5EF4-FFF2-40B4-BE49-F238E27FC236}">
                <a16:creationId xmlns:a16="http://schemas.microsoft.com/office/drawing/2014/main" id="{70ABA6D9-00E7-4494-8BA5-A81CA9903F63}"/>
              </a:ext>
            </a:extLst>
          </p:cNvPr>
          <p:cNvGrpSpPr/>
          <p:nvPr/>
        </p:nvGrpSpPr>
        <p:grpSpPr>
          <a:xfrm>
            <a:off x="4036507" y="2641882"/>
            <a:ext cx="4174937" cy="1033960"/>
            <a:chOff x="4036507" y="2641882"/>
            <a:chExt cx="4174937" cy="1033960"/>
          </a:xfrm>
        </p:grpSpPr>
        <p:cxnSp>
          <p:nvCxnSpPr>
            <p:cNvPr id="3" name="直線コネクタ 2">
              <a:extLst>
                <a:ext uri="{FF2B5EF4-FFF2-40B4-BE49-F238E27FC236}">
                  <a16:creationId xmlns:a16="http://schemas.microsoft.com/office/drawing/2014/main" id="{ABF838C7-ED9A-4EB1-BEED-CFE224FF3CC3}"/>
                </a:ext>
              </a:extLst>
            </p:cNvPr>
            <p:cNvCxnSpPr>
              <a:cxnSpLocks/>
            </p:cNvCxnSpPr>
            <p:nvPr/>
          </p:nvCxnSpPr>
          <p:spPr>
            <a:xfrm>
              <a:off x="4036507" y="2641882"/>
              <a:ext cx="34506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吹き出し: 四角形 43">
              <a:extLst>
                <a:ext uri="{FF2B5EF4-FFF2-40B4-BE49-F238E27FC236}">
                  <a16:creationId xmlns:a16="http://schemas.microsoft.com/office/drawing/2014/main" id="{9D55425B-FCA9-4CE3-A055-366E820D22A7}"/>
                </a:ext>
              </a:extLst>
            </p:cNvPr>
            <p:cNvSpPr/>
            <p:nvPr/>
          </p:nvSpPr>
          <p:spPr>
            <a:xfrm>
              <a:off x="6285471" y="2942290"/>
              <a:ext cx="1925973" cy="733552"/>
            </a:xfrm>
            <a:prstGeom prst="wedgeRectCallout">
              <a:avLst>
                <a:gd name="adj1" fmla="val -35183"/>
                <a:gd name="adj2" fmla="val -89004"/>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ＫＹＴ、農場ミーティング</a:t>
              </a:r>
            </a:p>
          </p:txBody>
        </p:sp>
      </p:grpSp>
      <p:grpSp>
        <p:nvGrpSpPr>
          <p:cNvPr id="9" name="グループ化 8">
            <a:extLst>
              <a:ext uri="{FF2B5EF4-FFF2-40B4-BE49-F238E27FC236}">
                <a16:creationId xmlns:a16="http://schemas.microsoft.com/office/drawing/2014/main" id="{122E9743-4733-4BB1-9A55-BFE9D08401D2}"/>
              </a:ext>
            </a:extLst>
          </p:cNvPr>
          <p:cNvGrpSpPr/>
          <p:nvPr/>
        </p:nvGrpSpPr>
        <p:grpSpPr>
          <a:xfrm>
            <a:off x="1226877" y="3473797"/>
            <a:ext cx="1485061" cy="508860"/>
            <a:chOff x="1226877" y="3473797"/>
            <a:chExt cx="1485061" cy="508860"/>
          </a:xfrm>
        </p:grpSpPr>
        <p:cxnSp>
          <p:nvCxnSpPr>
            <p:cNvPr id="30" name="直線コネクタ 29">
              <a:extLst>
                <a:ext uri="{FF2B5EF4-FFF2-40B4-BE49-F238E27FC236}">
                  <a16:creationId xmlns:a16="http://schemas.microsoft.com/office/drawing/2014/main" id="{AA7F4782-FF09-4F79-B4E2-9D927800844C}"/>
                </a:ext>
              </a:extLst>
            </p:cNvPr>
            <p:cNvCxnSpPr>
              <a:cxnSpLocks/>
            </p:cNvCxnSpPr>
            <p:nvPr/>
          </p:nvCxnSpPr>
          <p:spPr>
            <a:xfrm>
              <a:off x="1226877" y="3473797"/>
              <a:ext cx="14850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吹き出し: 四角形 24">
              <a:extLst>
                <a:ext uri="{FF2B5EF4-FFF2-40B4-BE49-F238E27FC236}">
                  <a16:creationId xmlns:a16="http://schemas.microsoft.com/office/drawing/2014/main" id="{0464A022-30AE-4003-9A10-7681621ADC8C}"/>
                </a:ext>
              </a:extLst>
            </p:cNvPr>
            <p:cNvSpPr/>
            <p:nvPr/>
          </p:nvSpPr>
          <p:spPr>
            <a:xfrm>
              <a:off x="1503484" y="3572694"/>
              <a:ext cx="1008113" cy="409963"/>
            </a:xfrm>
            <a:prstGeom prst="wedgeRectCallout">
              <a:avLst>
                <a:gd name="adj1" fmla="val 16711"/>
                <a:gd name="adj2" fmla="val -72005"/>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５Ｓ</a:t>
              </a:r>
            </a:p>
          </p:txBody>
        </p:sp>
      </p:grpSp>
      <p:cxnSp>
        <p:nvCxnSpPr>
          <p:cNvPr id="2" name="直線コネクタ 1">
            <a:extLst>
              <a:ext uri="{FF2B5EF4-FFF2-40B4-BE49-F238E27FC236}">
                <a16:creationId xmlns:a16="http://schemas.microsoft.com/office/drawing/2014/main" id="{1A6250CC-0081-8476-FACD-CA11AB127C4F}"/>
              </a:ext>
            </a:extLst>
          </p:cNvPr>
          <p:cNvCxnSpPr/>
          <p:nvPr/>
        </p:nvCxnSpPr>
        <p:spPr>
          <a:xfrm>
            <a:off x="467443" y="738508"/>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2">
            <a:extLst>
              <a:ext uri="{FF2B5EF4-FFF2-40B4-BE49-F238E27FC236}">
                <a16:creationId xmlns:a16="http://schemas.microsoft.com/office/drawing/2014/main" id="{F1EEE46F-2119-4E23-7A64-A1BD75C8F8B9}"/>
              </a:ext>
            </a:extLst>
          </p:cNvPr>
          <p:cNvSpPr>
            <a:spLocks noGrp="1"/>
          </p:cNvSpPr>
          <p:nvPr>
            <p:ph type="sldNum" sz="quarter" idx="12"/>
          </p:nvPr>
        </p:nvSpPr>
        <p:spPr>
          <a:xfrm>
            <a:off x="6961909" y="6408854"/>
            <a:ext cx="1949477" cy="23812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452A23-BFEA-43FD-98FB-69091C0AE9EE}" type="slidenum">
              <a:rPr kumimoji="0"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4665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2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87C2AFE2-3398-4415-A52E-F0F4270E6189}"/>
              </a:ext>
            </a:extLst>
          </p:cNvPr>
          <p:cNvPicPr>
            <a:picLocks noChangeAspect="1"/>
          </p:cNvPicPr>
          <p:nvPr/>
        </p:nvPicPr>
        <p:blipFill>
          <a:blip r:embed="rId3"/>
          <a:stretch>
            <a:fillRect/>
          </a:stretch>
        </p:blipFill>
        <p:spPr>
          <a:xfrm>
            <a:off x="5956475" y="3948230"/>
            <a:ext cx="2872176" cy="2441542"/>
          </a:xfrm>
          <a:prstGeom prst="rect">
            <a:avLst/>
          </a:prstGeom>
        </p:spPr>
      </p:pic>
      <p:sp>
        <p:nvSpPr>
          <p:cNvPr id="3" name="テキスト ボックス 2">
            <a:extLst>
              <a:ext uri="{FF2B5EF4-FFF2-40B4-BE49-F238E27FC236}">
                <a16:creationId xmlns:a16="http://schemas.microsoft.com/office/drawing/2014/main" id="{D193C62E-0407-4756-A15F-1F5DEB27977E}"/>
              </a:ext>
            </a:extLst>
          </p:cNvPr>
          <p:cNvSpPr txBox="1"/>
          <p:nvPr/>
        </p:nvSpPr>
        <p:spPr>
          <a:xfrm>
            <a:off x="1659056" y="82805"/>
            <a:ext cx="556166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chemeClr val="accent1">
                    <a:lumMod val="50000"/>
                  </a:schemeClr>
                </a:solidFill>
                <a:effectLst/>
                <a:uLnTx/>
                <a:uFillTx/>
                <a:latin typeface="HG創英角ｺﾞｼｯｸUB" panose="020B0909000000000000" pitchFamily="49" charset="-128"/>
                <a:ea typeface="HG創英角ｺﾞｼｯｸUB" panose="020B0909000000000000" pitchFamily="49" charset="-128"/>
              </a:rPr>
              <a:t>さらに加えて</a:t>
            </a:r>
            <a:r>
              <a:rPr kumimoji="1" lang="en-US" altLang="ja-JP" sz="3200" b="0" i="0" u="none" strike="noStrike" kern="1200" cap="none" spc="0" normalizeH="0" baseline="0" noProof="0" dirty="0">
                <a:ln>
                  <a:noFill/>
                </a:ln>
                <a:solidFill>
                  <a:schemeClr val="accent1">
                    <a:lumMod val="50000"/>
                  </a:schemeClr>
                </a:solidFill>
                <a:effectLst/>
                <a:uLnTx/>
                <a:uFillTx/>
                <a:latin typeface="HG創英角ｺﾞｼｯｸUB" panose="020B0909000000000000" pitchFamily="49" charset="-128"/>
                <a:ea typeface="HG創英角ｺﾞｼｯｸUB" panose="020B0909000000000000" pitchFamily="49" charset="-128"/>
              </a:rPr>
              <a:t>…</a:t>
            </a:r>
            <a:r>
              <a:rPr kumimoji="1" lang="ja-JP" altLang="en-US" sz="3200" b="0" i="0" u="none" strike="noStrike" kern="1200" cap="none" spc="0" normalizeH="0" baseline="0" noProof="0" dirty="0">
                <a:ln>
                  <a:noFill/>
                </a:ln>
                <a:solidFill>
                  <a:schemeClr val="accent1">
                    <a:lumMod val="50000"/>
                  </a:schemeClr>
                </a:solidFill>
                <a:effectLst/>
                <a:uLnTx/>
                <a:uFillTx/>
                <a:latin typeface="HG創英角ｺﾞｼｯｸUB" panose="020B0909000000000000" pitchFamily="49" charset="-128"/>
                <a:ea typeface="HG創英角ｺﾞｼｯｸUB" panose="020B0909000000000000" pitchFamily="49" charset="-128"/>
              </a:rPr>
              <a:t>ＢＣＰの検討</a:t>
            </a:r>
          </a:p>
        </p:txBody>
      </p:sp>
      <p:sp>
        <p:nvSpPr>
          <p:cNvPr id="21" name="四角形: 角を丸くする 20">
            <a:extLst>
              <a:ext uri="{FF2B5EF4-FFF2-40B4-BE49-F238E27FC236}">
                <a16:creationId xmlns:a16="http://schemas.microsoft.com/office/drawing/2014/main" id="{1EE47F4B-C108-4723-B694-DC2A6740AAA8}"/>
              </a:ext>
            </a:extLst>
          </p:cNvPr>
          <p:cNvSpPr/>
          <p:nvPr/>
        </p:nvSpPr>
        <p:spPr>
          <a:xfrm>
            <a:off x="638385" y="2059680"/>
            <a:ext cx="7490823" cy="1800493"/>
          </a:xfrm>
          <a:prstGeom prst="roundRect">
            <a:avLst>
              <a:gd name="adj" fmla="val 11112"/>
            </a:avLst>
          </a:prstGeom>
          <a:solidFill>
            <a:srgbClr val="CCFF99"/>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HG創英角ｺﾞｼｯｸUB" panose="020B0909000000000000" pitchFamily="49" charset="-128"/>
                <a:ea typeface="HG創英角ｺﾞｼｯｸUB" panose="020B0909000000000000" pitchFamily="49" charset="-128"/>
              </a:rPr>
              <a:t>・どの程度の遅延を許容するか</a:t>
            </a:r>
            <a:endParaRPr kumimoji="0" lang="en-US" altLang="ja-JP" sz="2400" b="0" i="0" u="none" strike="noStrike" kern="1200" cap="none" spc="0" normalizeH="0" baseline="0" noProof="0" dirty="0">
              <a:ln>
                <a:noFill/>
              </a:ln>
              <a:solidFill>
                <a:prstClr val="black"/>
              </a:solidFill>
              <a:effectLst/>
              <a:uLnTx/>
              <a:uFillTx/>
              <a:latin typeface="HG創英角ｺﾞｼｯｸUB" panose="020B0909000000000000" pitchFamily="49" charset="-128"/>
              <a:ea typeface="HG創英角ｺﾞｼｯｸUB" panose="020B0909000000000000" pitchFamily="49" charset="-128"/>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HG創英角ｺﾞｼｯｸUB" panose="020B0909000000000000" pitchFamily="49" charset="-128"/>
                <a:ea typeface="HG創英角ｺﾞｼｯｸUB" panose="020B0909000000000000" pitchFamily="49" charset="-128"/>
              </a:rPr>
              <a:t>・どの作業を優先するか</a:t>
            </a:r>
            <a:endParaRPr kumimoji="0" lang="en-US" altLang="ja-JP" sz="2400" b="0" i="0" u="none" strike="noStrike" kern="1200" cap="none" spc="0" normalizeH="0" baseline="0" noProof="0" dirty="0">
              <a:ln>
                <a:noFill/>
              </a:ln>
              <a:solidFill>
                <a:prstClr val="black"/>
              </a:solidFill>
              <a:effectLst/>
              <a:uLnTx/>
              <a:uFillTx/>
              <a:latin typeface="HG創英角ｺﾞｼｯｸUB" panose="020B0909000000000000" pitchFamily="49" charset="-128"/>
              <a:ea typeface="HG創英角ｺﾞｼｯｸUB" panose="020B0909000000000000" pitchFamily="49" charset="-128"/>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HG創英角ｺﾞｼｯｸUB" panose="020B0909000000000000" pitchFamily="49" charset="-128"/>
                <a:ea typeface="HG創英角ｺﾞｼｯｸUB" panose="020B0909000000000000" pitchFamily="49" charset="-128"/>
              </a:rPr>
              <a:t>・どうやって被害を軽減するか</a:t>
            </a:r>
            <a:endParaRPr kumimoji="0" lang="en-US" altLang="ja-JP" sz="2400" b="0" i="0" u="none" strike="noStrike" kern="1200" cap="none" spc="0" normalizeH="0" baseline="0" noProof="0" dirty="0">
              <a:ln>
                <a:noFill/>
              </a:ln>
              <a:solidFill>
                <a:prstClr val="black"/>
              </a:solidFill>
              <a:effectLst/>
              <a:uLnTx/>
              <a:uFillTx/>
              <a:latin typeface="HG創英角ｺﾞｼｯｸUB" panose="020B0909000000000000" pitchFamily="49" charset="-128"/>
              <a:ea typeface="HG創英角ｺﾞｼｯｸUB" panose="020B0909000000000000" pitchFamily="49" charset="-128"/>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HG創英角ｺﾞｼｯｸUB" panose="020B0909000000000000" pitchFamily="49" charset="-128"/>
                <a:ea typeface="HG創英角ｺﾞｼｯｸUB" panose="020B0909000000000000" pitchFamily="49" charset="-128"/>
              </a:rPr>
              <a:t>・誰が、どういった順序でどのような対応をするか</a:t>
            </a:r>
            <a:endParaRPr kumimoji="0" lang="en-US" altLang="ja-JP" sz="2400" b="0" i="0" u="none" strike="noStrike" kern="1200" cap="none" spc="0" normalizeH="0" baseline="0" noProof="0" dirty="0">
              <a:ln>
                <a:noFill/>
              </a:ln>
              <a:solidFill>
                <a:prstClr val="black"/>
              </a:solidFill>
              <a:effectLst/>
              <a:uLnTx/>
              <a:uFillTx/>
              <a:latin typeface="HG創英角ｺﾞｼｯｸUB" panose="020B0909000000000000" pitchFamily="49" charset="-128"/>
              <a:ea typeface="HG創英角ｺﾞｼｯｸUB" panose="020B0909000000000000" pitchFamily="49" charset="-128"/>
            </a:endParaRPr>
          </a:p>
        </p:txBody>
      </p:sp>
      <p:sp>
        <p:nvSpPr>
          <p:cNvPr id="25" name="正方形/長方形 24">
            <a:extLst>
              <a:ext uri="{FF2B5EF4-FFF2-40B4-BE49-F238E27FC236}">
                <a16:creationId xmlns:a16="http://schemas.microsoft.com/office/drawing/2014/main" id="{795236D9-E5E7-45F6-8E41-CB0AB406FD2D}"/>
              </a:ext>
            </a:extLst>
          </p:cNvPr>
          <p:cNvSpPr/>
          <p:nvPr/>
        </p:nvSpPr>
        <p:spPr>
          <a:xfrm>
            <a:off x="214554" y="702470"/>
            <a:ext cx="8450664"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effectLst/>
                <a:uLnTx/>
                <a:uFillTx/>
                <a:latin typeface="HG創英角ｺﾞｼｯｸUB" panose="020B0909000000000000" pitchFamily="49" charset="-128"/>
                <a:ea typeface="HG創英角ｺﾞｼｯｸUB" panose="020B0909000000000000" pitchFamily="49" charset="-128"/>
              </a:rPr>
              <a:t>ＢＣＰとは ＝ </a:t>
            </a:r>
            <a:r>
              <a:rPr kumimoji="0" lang="ja-JP" altLang="en-US" sz="2400" b="0" i="0" u="none" strike="noStrike" kern="1200" cap="none" spc="0" normalizeH="0" baseline="0" noProof="0" dirty="0">
                <a:ln>
                  <a:noFill/>
                </a:ln>
                <a:solidFill>
                  <a:srgbClr val="FF0000"/>
                </a:solidFill>
                <a:effectLst/>
                <a:uLnTx/>
                <a:uFillTx/>
                <a:latin typeface="Franklin Gothic Demi" panose="020B0703020102020204" pitchFamily="34" charset="0"/>
                <a:ea typeface="HG創英角ｺﾞｼｯｸUB" panose="020B0909000000000000" pitchFamily="49" charset="-128"/>
              </a:rPr>
              <a:t>Ｂ</a:t>
            </a:r>
            <a:r>
              <a:rPr kumimoji="0" lang="en-US" altLang="ja-JP" sz="2400" b="0" i="0" u="none" strike="noStrike" kern="1200" cap="none" spc="0" normalizeH="0" baseline="0" noProof="0" dirty="0" err="1">
                <a:ln>
                  <a:noFill/>
                </a:ln>
                <a:solidFill>
                  <a:srgbClr val="000000"/>
                </a:solidFill>
                <a:effectLst/>
                <a:uLnTx/>
                <a:uFillTx/>
                <a:latin typeface="Franklin Gothic Demi" panose="020B0703020102020204" pitchFamily="34" charset="0"/>
                <a:ea typeface="HG創英角ｺﾞｼｯｸUB" panose="020B0909000000000000" pitchFamily="49" charset="-128"/>
              </a:rPr>
              <a:t>usiness</a:t>
            </a:r>
            <a:r>
              <a:rPr kumimoji="0" lang="ja-JP" altLang="en-US" sz="2400" b="0" i="0" u="none" strike="noStrike" kern="1200" cap="none" spc="0" normalizeH="0" baseline="0" noProof="0" dirty="0">
                <a:ln>
                  <a:noFill/>
                </a:ln>
                <a:solidFill>
                  <a:srgbClr val="000000"/>
                </a:solidFill>
                <a:effectLst/>
                <a:uLnTx/>
                <a:uFillTx/>
                <a:latin typeface="Franklin Gothic Demi" panose="020B0703020102020204" pitchFamily="34" charset="0"/>
                <a:ea typeface="HG創英角ｺﾞｼｯｸUB" panose="020B0909000000000000" pitchFamily="49" charset="-128"/>
              </a:rPr>
              <a:t> </a:t>
            </a:r>
            <a:r>
              <a:rPr kumimoji="0" lang="ja-JP" altLang="en-US" sz="2400" b="0" i="0" u="none" strike="noStrike" kern="1200" cap="none" spc="0" normalizeH="0" baseline="0" noProof="0" dirty="0">
                <a:ln>
                  <a:noFill/>
                </a:ln>
                <a:solidFill>
                  <a:srgbClr val="FF0000"/>
                </a:solidFill>
                <a:effectLst/>
                <a:uLnTx/>
                <a:uFillTx/>
                <a:latin typeface="Franklin Gothic Demi" panose="020B0703020102020204" pitchFamily="34" charset="0"/>
                <a:ea typeface="HG創英角ｺﾞｼｯｸUB" panose="020B0909000000000000" pitchFamily="49" charset="-128"/>
              </a:rPr>
              <a:t>Ｃ</a:t>
            </a:r>
            <a:r>
              <a:rPr kumimoji="0" lang="en-US" altLang="ja-JP" sz="2400" b="0" i="0" u="none" strike="noStrike" kern="1200" cap="none" spc="0" normalizeH="0" baseline="0" noProof="0" dirty="0" err="1">
                <a:ln>
                  <a:noFill/>
                </a:ln>
                <a:solidFill>
                  <a:srgbClr val="000000"/>
                </a:solidFill>
                <a:effectLst/>
                <a:uLnTx/>
                <a:uFillTx/>
                <a:latin typeface="Franklin Gothic Demi" panose="020B0703020102020204" pitchFamily="34" charset="0"/>
                <a:ea typeface="HG創英角ｺﾞｼｯｸUB" panose="020B0909000000000000" pitchFamily="49" charset="-128"/>
              </a:rPr>
              <a:t>ontinuity</a:t>
            </a:r>
            <a:r>
              <a:rPr kumimoji="0" lang="en-US" altLang="ja-JP" sz="2400" b="0" i="0" u="none" strike="noStrike" kern="1200" cap="none" spc="0" normalizeH="0" noProof="0" dirty="0">
                <a:ln>
                  <a:noFill/>
                </a:ln>
                <a:solidFill>
                  <a:srgbClr val="000000"/>
                </a:solidFill>
                <a:effectLst/>
                <a:uLnTx/>
                <a:uFillTx/>
                <a:latin typeface="Franklin Gothic Demi" panose="020B0703020102020204" pitchFamily="34" charset="0"/>
                <a:ea typeface="HG創英角ｺﾞｼｯｸUB" panose="020B0909000000000000" pitchFamily="49" charset="-128"/>
              </a:rPr>
              <a:t> </a:t>
            </a:r>
            <a:r>
              <a:rPr kumimoji="0" lang="ja-JP" altLang="en-US" sz="2400" b="0" i="0" u="none" strike="noStrike" kern="1200" cap="none" spc="0" normalizeH="0" baseline="0" noProof="0" dirty="0">
                <a:ln>
                  <a:noFill/>
                </a:ln>
                <a:solidFill>
                  <a:srgbClr val="FF0000"/>
                </a:solidFill>
                <a:effectLst/>
                <a:uLnTx/>
                <a:uFillTx/>
                <a:latin typeface="Franklin Gothic Demi" panose="020B0703020102020204" pitchFamily="34" charset="0"/>
                <a:ea typeface="HG創英角ｺﾞｼｯｸUB" panose="020B0909000000000000" pitchFamily="49" charset="-128"/>
              </a:rPr>
              <a:t>Ｐ</a:t>
            </a:r>
            <a:r>
              <a:rPr kumimoji="0" lang="en-US" altLang="ja-JP" sz="2400" b="0" i="0" u="none" strike="noStrike" kern="1200" cap="none" spc="0" normalizeH="0" baseline="0" noProof="0" dirty="0" err="1">
                <a:ln>
                  <a:noFill/>
                </a:ln>
                <a:solidFill>
                  <a:srgbClr val="000000"/>
                </a:solidFill>
                <a:effectLst/>
                <a:uLnTx/>
                <a:uFillTx/>
                <a:latin typeface="Franklin Gothic Demi" panose="020B0703020102020204" pitchFamily="34" charset="0"/>
                <a:ea typeface="HG創英角ｺﾞｼｯｸUB" panose="020B0909000000000000" pitchFamily="49" charset="-128"/>
              </a:rPr>
              <a:t>lan</a:t>
            </a:r>
            <a:r>
              <a:rPr kumimoji="0" lang="en-US" altLang="ja-JP" sz="2400" b="0" i="0" u="none" strike="noStrike" kern="1200" cap="none" spc="0" normalizeH="0" baseline="0" noProof="0" dirty="0">
                <a:ln>
                  <a:noFill/>
                </a:ln>
                <a:solidFill>
                  <a:srgbClr val="000000"/>
                </a:solidFill>
                <a:effectLst/>
                <a:uLnTx/>
                <a:uFillTx/>
                <a:latin typeface="Franklin Gothic Demi" panose="020B0703020102020204" pitchFamily="34" charset="0"/>
                <a:ea typeface="HG創英角ｺﾞｼｯｸUB" panose="020B0909000000000000" pitchFamily="49" charset="-128"/>
              </a:rPr>
              <a:t> </a:t>
            </a:r>
            <a:r>
              <a:rPr kumimoji="0" lang="ja-JP" altLang="en-US" sz="2400" b="0" i="0" u="none" strike="noStrike" kern="1200" cap="none" spc="0" normalizeH="0" baseline="0" noProof="0" dirty="0">
                <a:ln>
                  <a:noFill/>
                </a:ln>
                <a:solidFill>
                  <a:srgbClr val="000000"/>
                </a:solidFill>
                <a:effectLst/>
                <a:uLnTx/>
                <a:uFillTx/>
                <a:latin typeface="HG創英角ｺﾞｼｯｸUB" panose="020B0909000000000000" pitchFamily="49" charset="-128"/>
                <a:ea typeface="HG創英角ｺﾞｼｯｸUB" panose="020B0909000000000000" pitchFamily="49" charset="-128"/>
              </a:rPr>
              <a:t>＝ 事業継続計画</a:t>
            </a:r>
            <a:endParaRPr kumimoji="0" lang="en-US" altLang="ja-JP" sz="2400" b="0" i="0" u="none" strike="noStrike" kern="1200" cap="none" spc="0" normalizeH="0" baseline="0" noProof="0" dirty="0">
              <a:ln>
                <a:noFill/>
              </a:ln>
              <a:solidFill>
                <a:srgbClr val="000000"/>
              </a:solidFill>
              <a:effectLst/>
              <a:uLnTx/>
              <a:uFillTx/>
              <a:latin typeface="HG創英角ｺﾞｼｯｸUB" panose="020B0909000000000000" pitchFamily="49" charset="-128"/>
              <a:ea typeface="HG創英角ｺﾞｼｯｸUB" panose="020B0909000000000000" pitchFamily="49" charset="-128"/>
            </a:endParaRPr>
          </a:p>
        </p:txBody>
      </p:sp>
      <p:sp>
        <p:nvSpPr>
          <p:cNvPr id="24" name="正方形/長方形 23">
            <a:extLst>
              <a:ext uri="{FF2B5EF4-FFF2-40B4-BE49-F238E27FC236}">
                <a16:creationId xmlns:a16="http://schemas.microsoft.com/office/drawing/2014/main" id="{02689CD8-C54B-4D99-B60C-805610072CE4}"/>
              </a:ext>
            </a:extLst>
          </p:cNvPr>
          <p:cNvSpPr>
            <a:spLocks noChangeArrowheads="1"/>
          </p:cNvSpPr>
          <p:nvPr/>
        </p:nvSpPr>
        <p:spPr bwMode="auto">
          <a:xfrm>
            <a:off x="392352" y="4357002"/>
            <a:ext cx="5590619" cy="2092881"/>
          </a:xfrm>
          <a:prstGeom prst="rect">
            <a:avLst/>
          </a:prstGeom>
          <a:noFill/>
          <a:ln w="15875">
            <a:noFill/>
            <a:miter lim="800000"/>
            <a:headEnd/>
            <a:tailEnd/>
          </a:ln>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342900" marR="0" lvl="0" indent="-34290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srgbClr val="000000"/>
                </a:solidFill>
                <a:effectLst/>
                <a:uLnTx/>
                <a:uFillTx/>
                <a:latin typeface="HG創英角ｺﾞｼｯｸUB" panose="020B0909000000000000" pitchFamily="49" charset="-128"/>
                <a:ea typeface="HG創英角ｺﾞｼｯｸUB" panose="020B0909000000000000" pitchFamily="49" charset="-128"/>
              </a:rPr>
              <a:t>万が一を不安に思ってマイナス思考でいるよりも、備えてプラス思考に</a:t>
            </a:r>
            <a:endParaRPr kumimoji="1" lang="en-US" altLang="ja-JP" sz="2400" b="0" i="0" u="none" strike="noStrike" kern="1200" cap="none" spc="0" normalizeH="0" baseline="0" noProof="0" dirty="0">
              <a:ln>
                <a:noFill/>
              </a:ln>
              <a:solidFill>
                <a:srgbClr val="000000"/>
              </a:solidFill>
              <a:effectLst/>
              <a:uLnTx/>
              <a:uFillTx/>
              <a:latin typeface="HG創英角ｺﾞｼｯｸUB" panose="020B0909000000000000" pitchFamily="49" charset="-128"/>
              <a:ea typeface="HG創英角ｺﾞｼｯｸUB" panose="020B0909000000000000" pitchFamily="49" charset="-128"/>
            </a:endParaRPr>
          </a:p>
          <a:p>
            <a:pPr marL="342900" marR="0" lvl="0" indent="-34290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srgbClr val="000000"/>
                </a:solidFill>
                <a:effectLst/>
                <a:uLnTx/>
                <a:uFillTx/>
                <a:latin typeface="HG創英角ｺﾞｼｯｸUB" panose="020B0909000000000000" pitchFamily="49" charset="-128"/>
                <a:ea typeface="HG創英角ｺﾞｼｯｸUB" panose="020B0909000000000000" pitchFamily="49" charset="-128"/>
              </a:rPr>
              <a:t>事故が起こらないことを前提とした綱渡り経営から、事故があっても乗り切れる盤石経営へ</a:t>
            </a:r>
            <a:endParaRPr kumimoji="1" lang="en-US" altLang="ja-JP" sz="2400" b="0" i="0" u="none" strike="noStrike" kern="1200" cap="none" spc="0" normalizeH="0" baseline="0" noProof="0" dirty="0">
              <a:ln>
                <a:noFill/>
              </a:ln>
              <a:solidFill>
                <a:srgbClr val="000000"/>
              </a:solidFill>
              <a:effectLst/>
              <a:uLnTx/>
              <a:uFillTx/>
              <a:latin typeface="HG創英角ｺﾞｼｯｸUB" panose="020B0909000000000000" pitchFamily="49" charset="-128"/>
              <a:ea typeface="HG創英角ｺﾞｼｯｸUB" panose="020B0909000000000000" pitchFamily="49" charset="-128"/>
            </a:endParaRPr>
          </a:p>
        </p:txBody>
      </p:sp>
      <p:sp>
        <p:nvSpPr>
          <p:cNvPr id="30" name="正方形/長方形 29">
            <a:extLst>
              <a:ext uri="{FF2B5EF4-FFF2-40B4-BE49-F238E27FC236}">
                <a16:creationId xmlns:a16="http://schemas.microsoft.com/office/drawing/2014/main" id="{96D5132D-3890-4E15-AFFF-B31F4EC9B060}"/>
              </a:ext>
            </a:extLst>
          </p:cNvPr>
          <p:cNvSpPr>
            <a:spLocks noChangeArrowheads="1"/>
          </p:cNvSpPr>
          <p:nvPr/>
        </p:nvSpPr>
        <p:spPr bwMode="auto">
          <a:xfrm>
            <a:off x="296271" y="1151739"/>
            <a:ext cx="8450664" cy="907941"/>
          </a:xfrm>
          <a:prstGeom prst="rect">
            <a:avLst/>
          </a:prstGeom>
          <a:noFill/>
          <a:ln w="15875">
            <a:noFill/>
            <a:miter lim="800000"/>
            <a:headEnd/>
            <a:tailEnd/>
          </a:ln>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R="0" lvl="0" algn="l" defTabSz="457200" rtl="0" eaLnBrk="1" fontAlgn="auto" latinLnBrk="0" hangingPunct="1">
              <a:lnSpc>
                <a:spcPct val="100000"/>
              </a:lnSpc>
              <a:spcBef>
                <a:spcPts val="1200"/>
              </a:spcBef>
              <a:spcAft>
                <a:spcPts val="0"/>
              </a:spcAft>
              <a:buClrTx/>
              <a:buSzTx/>
              <a:tabLst/>
              <a:defRPr/>
            </a:pPr>
            <a:r>
              <a:rPr kumimoji="1" lang="ja-JP" altLang="en-US" sz="2400" b="0" i="0" u="none" strike="noStrike" kern="1200" cap="none" spc="0" normalizeH="0" baseline="0" noProof="0" dirty="0">
                <a:ln>
                  <a:noFill/>
                </a:ln>
                <a:solidFill>
                  <a:prstClr val="black"/>
                </a:solidFill>
                <a:effectLst/>
                <a:uLnTx/>
                <a:uFillTx/>
                <a:latin typeface="HG創英角ｺﾞｼｯｸUB" panose="020B0909000000000000" pitchFamily="49" charset="-128"/>
                <a:ea typeface="HG創英角ｺﾞｼｯｸUB" panose="020B0909000000000000" pitchFamily="49" charset="-128"/>
              </a:rPr>
              <a:t>緊急事態</a:t>
            </a:r>
            <a:r>
              <a:rPr kumimoji="1" lang="ja-JP" altLang="en-US" sz="2400" b="0" i="0" u="none" strike="noStrike" kern="1200" cap="none" spc="0" normalizeH="0" baseline="0" noProof="0" dirty="0">
                <a:ln>
                  <a:noFill/>
                </a:ln>
                <a:solidFill>
                  <a:srgbClr val="000000"/>
                </a:solidFill>
                <a:effectLst/>
                <a:uLnTx/>
                <a:uFillTx/>
                <a:latin typeface="HG創英角ｺﾞｼｯｸUB" panose="020B0909000000000000" pitchFamily="49" charset="-128"/>
                <a:ea typeface="HG創英角ｺﾞｼｯｸUB" panose="020B0909000000000000" pitchFamily="49" charset="-128"/>
              </a:rPr>
              <a:t>（自然災害も含む）</a:t>
            </a:r>
            <a:r>
              <a:rPr kumimoji="1" lang="ja-JP" altLang="en-US" sz="2400" b="0" i="0" u="none" strike="noStrike" kern="1200" cap="none" spc="0" normalizeH="0" baseline="0" noProof="0" dirty="0">
                <a:ln>
                  <a:noFill/>
                </a:ln>
                <a:solidFill>
                  <a:prstClr val="black"/>
                </a:solidFill>
                <a:effectLst/>
                <a:uLnTx/>
                <a:uFillTx/>
                <a:latin typeface="HG創英角ｺﾞｼｯｸUB" panose="020B0909000000000000" pitchFamily="49" charset="-128"/>
                <a:ea typeface="HG創英角ｺﾞｼｯｸUB" panose="020B0909000000000000" pitchFamily="49" charset="-128"/>
              </a:rPr>
              <a:t>発生時の運営方針を決めておく</a:t>
            </a:r>
            <a:endParaRPr kumimoji="1" lang="en-US" altLang="ja-JP" sz="2400" b="0" i="0" u="none" strike="noStrike" kern="1200" cap="none" spc="0" normalizeH="0" baseline="0" noProof="0" dirty="0">
              <a:ln>
                <a:noFill/>
              </a:ln>
              <a:solidFill>
                <a:prstClr val="black"/>
              </a:solidFill>
              <a:effectLst/>
              <a:uLnTx/>
              <a:uFillTx/>
              <a:latin typeface="HG創英角ｺﾞｼｯｸUB" panose="020B0909000000000000" pitchFamily="49" charset="-128"/>
              <a:ea typeface="HG創英角ｺﾞｼｯｸUB" panose="020B0909000000000000" pitchFamily="49" charset="-128"/>
            </a:endParaRPr>
          </a:p>
          <a:p>
            <a:pPr marL="0" marR="0" lvl="0" indent="0" algn="ctr" defTabSz="457200" rtl="0" eaLnBrk="1" fontAlgn="auto" latinLnBrk="0" hangingPunct="1">
              <a:lnSpc>
                <a:spcPct val="100000"/>
              </a:lnSpc>
              <a:spcBef>
                <a:spcPts val="600"/>
              </a:spcBef>
              <a:spcAft>
                <a:spcPts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HG創英角ｺﾞｼｯｸUB" panose="020B0909000000000000" pitchFamily="49" charset="-128"/>
                <a:ea typeface="HG創英角ｺﾞｼｯｸUB" panose="020B0909000000000000" pitchFamily="49" charset="-128"/>
              </a:rPr>
              <a:t>許容される範囲内に、重要な作業を復旧させるために・・・</a:t>
            </a:r>
            <a:endParaRPr kumimoji="1" lang="en-US" altLang="ja-JP" sz="2400" b="0" i="0" u="none" strike="noStrike" kern="1200" cap="none" spc="0" normalizeH="0" baseline="0" noProof="0" dirty="0">
              <a:ln>
                <a:noFill/>
              </a:ln>
              <a:solidFill>
                <a:srgbClr val="000000"/>
              </a:solidFill>
              <a:effectLst/>
              <a:uLnTx/>
              <a:uFillTx/>
              <a:latin typeface="HG創英角ｺﾞｼｯｸUB" panose="020B0909000000000000" pitchFamily="49" charset="-128"/>
              <a:ea typeface="HG創英角ｺﾞｼｯｸUB" panose="020B0909000000000000" pitchFamily="49" charset="-128"/>
            </a:endParaRPr>
          </a:p>
        </p:txBody>
      </p:sp>
      <p:sp>
        <p:nvSpPr>
          <p:cNvPr id="10" name="スライド番号プレースホルダー 9">
            <a:extLst>
              <a:ext uri="{FF2B5EF4-FFF2-40B4-BE49-F238E27FC236}">
                <a16:creationId xmlns:a16="http://schemas.microsoft.com/office/drawing/2014/main" id="{3C3F43D9-3E47-4DBB-B815-56FB8EA52AE3}"/>
              </a:ext>
            </a:extLst>
          </p:cNvPr>
          <p:cNvSpPr>
            <a:spLocks noGrp="1"/>
          </p:cNvSpPr>
          <p:nvPr>
            <p:ph type="sldNum" sz="quarter" idx="12"/>
          </p:nvPr>
        </p:nvSpPr>
        <p:spPr/>
        <p:txBody>
          <a:bodyPr/>
          <a:lstStyle/>
          <a:p>
            <a:fld id="{7CDA0E17-1C9E-4849-95CE-BCC8B3B85E09}" type="slidenum">
              <a:rPr kumimoji="1" lang="ja-JP" altLang="en-US" smtClean="0"/>
              <a:pPr/>
              <a:t>33</a:t>
            </a:fld>
            <a:endParaRPr kumimoji="1" lang="ja-JP" altLang="en-US" dirty="0"/>
          </a:p>
        </p:txBody>
      </p:sp>
      <p:sp>
        <p:nvSpPr>
          <p:cNvPr id="5" name="テキスト ボックス 4">
            <a:extLst>
              <a:ext uri="{FF2B5EF4-FFF2-40B4-BE49-F238E27FC236}">
                <a16:creationId xmlns:a16="http://schemas.microsoft.com/office/drawing/2014/main" id="{3436CDD7-22A8-01C6-C408-EE2027C1C57A}"/>
              </a:ext>
            </a:extLst>
          </p:cNvPr>
          <p:cNvSpPr txBox="1"/>
          <p:nvPr/>
        </p:nvSpPr>
        <p:spPr>
          <a:xfrm>
            <a:off x="392352" y="3948230"/>
            <a:ext cx="6130597"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HG創英角ｺﾞｼｯｸUB" panose="020B0909000000000000" pitchFamily="49" charset="-128"/>
                <a:ea typeface="HG創英角ｺﾞｼｯｸUB" panose="020B0909000000000000" pitchFamily="49" charset="-128"/>
                <a:cs typeface="+mn-cs"/>
              </a:rPr>
              <a:t>策定のメリット：経営のあり方を見直せる</a:t>
            </a:r>
            <a:endParaRPr kumimoji="1" lang="en-US" altLang="ja-JP" sz="2400" b="0" i="0" u="none" strike="noStrike" kern="1200" cap="none" spc="0" normalizeH="0" baseline="0" noProof="0" dirty="0">
              <a:ln>
                <a:noFill/>
              </a:ln>
              <a:solidFill>
                <a:srgbClr val="000000"/>
              </a:solidFill>
              <a:effectLst/>
              <a:uLnTx/>
              <a:uFillTx/>
              <a:latin typeface="HG創英角ｺﾞｼｯｸUB" panose="020B0909000000000000" pitchFamily="49" charset="-128"/>
              <a:ea typeface="HG創英角ｺﾞｼｯｸUB" panose="020B0909000000000000" pitchFamily="49" charset="-128"/>
              <a:cs typeface="+mn-cs"/>
            </a:endParaRPr>
          </a:p>
        </p:txBody>
      </p:sp>
      <p:cxnSp>
        <p:nvCxnSpPr>
          <p:cNvPr id="2" name="直線コネクタ 1">
            <a:extLst>
              <a:ext uri="{FF2B5EF4-FFF2-40B4-BE49-F238E27FC236}">
                <a16:creationId xmlns:a16="http://schemas.microsoft.com/office/drawing/2014/main" id="{B8B8842F-817C-1127-5771-20CBF22DBC18}"/>
              </a:ext>
            </a:extLst>
          </p:cNvPr>
          <p:cNvCxnSpPr/>
          <p:nvPr/>
        </p:nvCxnSpPr>
        <p:spPr>
          <a:xfrm>
            <a:off x="473923" y="702470"/>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642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p:bldP spid="2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スライド番号プレースホルダー 2">
            <a:extLst>
              <a:ext uri="{FF2B5EF4-FFF2-40B4-BE49-F238E27FC236}">
                <a16:creationId xmlns:a16="http://schemas.microsoft.com/office/drawing/2014/main" id="{1DAABCC2-59FA-4A4C-B30C-1ED7CE2E2951}"/>
              </a:ext>
            </a:extLst>
          </p:cNvPr>
          <p:cNvSpPr>
            <a:spLocks noGrp="1"/>
          </p:cNvSpPr>
          <p:nvPr>
            <p:ph type="sldNum" sz="quarter" idx="12"/>
          </p:nvPr>
        </p:nvSpPr>
        <p:spPr>
          <a:xfrm>
            <a:off x="6961909" y="6408854"/>
            <a:ext cx="1949477" cy="238123"/>
          </a:xfrm>
        </p:spPr>
        <p:txBody>
          <a:bodyPr/>
          <a:lstStyle/>
          <a:p>
            <a:fld id="{64452A23-BFEA-43FD-98FB-69091C0AE9EE}" type="slidenum">
              <a:rPr lang="ja-JP" altLang="en-US" smtClean="0"/>
              <a:pPr/>
              <a:t>34</a:t>
            </a:fld>
            <a:endParaRPr lang="ja-JP" altLang="en-US" dirty="0"/>
          </a:p>
        </p:txBody>
      </p:sp>
      <p:sp>
        <p:nvSpPr>
          <p:cNvPr id="10" name="テキスト ボックス 9">
            <a:extLst>
              <a:ext uri="{FF2B5EF4-FFF2-40B4-BE49-F238E27FC236}">
                <a16:creationId xmlns:a16="http://schemas.microsoft.com/office/drawing/2014/main" id="{857F5F2D-E22C-40ED-96FE-3D17EE7E78A4}"/>
              </a:ext>
            </a:extLst>
          </p:cNvPr>
          <p:cNvSpPr txBox="1"/>
          <p:nvPr/>
        </p:nvSpPr>
        <p:spPr>
          <a:xfrm>
            <a:off x="280298" y="56537"/>
            <a:ext cx="8440937" cy="769441"/>
          </a:xfrm>
          <a:prstGeom prst="rect">
            <a:avLst/>
          </a:prstGeom>
          <a:noFill/>
        </p:spPr>
        <p:txBody>
          <a:bodyPr wrap="square" rtlCol="0">
            <a:spAutoFit/>
          </a:bodyPr>
          <a:lstStyle/>
          <a:p>
            <a:r>
              <a:rPr kumimoji="1" lang="ja-JP" altLang="en-US" sz="2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令和３年度、全国で約</a:t>
            </a:r>
            <a:r>
              <a:rPr kumimoji="1" lang="en-US" altLang="ja-JP" sz="2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3700</a:t>
            </a:r>
            <a:r>
              <a:rPr kumimoji="1" lang="ja-JP" altLang="en-US" sz="2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人の「農作業安全に関する指導者」を養成</a:t>
            </a:r>
            <a:endParaRPr kumimoji="1" lang="en-US" altLang="ja-JP" sz="2200" dirty="0">
              <a:solidFill>
                <a:schemeClr val="accent1">
                  <a:lumMod val="50000"/>
                </a:schemeClr>
              </a:solidFill>
              <a:latin typeface="HGP創英角ｺﾞｼｯｸUB" panose="020B0900000000000000" pitchFamily="50" charset="-128"/>
              <a:ea typeface="HGP創英角ｺﾞｼｯｸUB" panose="020B0900000000000000" pitchFamily="50" charset="-128"/>
            </a:endParaRPr>
          </a:p>
          <a:p>
            <a:r>
              <a:rPr kumimoji="1" lang="ja-JP" altLang="en-US" sz="2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令和４年度以降も継続中</a:t>
            </a:r>
          </a:p>
        </p:txBody>
      </p:sp>
      <p:cxnSp>
        <p:nvCxnSpPr>
          <p:cNvPr id="11" name="直線コネクタ 10">
            <a:extLst>
              <a:ext uri="{FF2B5EF4-FFF2-40B4-BE49-F238E27FC236}">
                <a16:creationId xmlns:a16="http://schemas.microsoft.com/office/drawing/2014/main" id="{CA6280CA-8AEA-410A-BB10-D8442FBA6042}"/>
              </a:ext>
            </a:extLst>
          </p:cNvPr>
          <p:cNvCxnSpPr/>
          <p:nvPr/>
        </p:nvCxnSpPr>
        <p:spPr>
          <a:xfrm>
            <a:off x="394636" y="854842"/>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図 8">
            <a:extLst>
              <a:ext uri="{FF2B5EF4-FFF2-40B4-BE49-F238E27FC236}">
                <a16:creationId xmlns:a16="http://schemas.microsoft.com/office/drawing/2014/main" id="{8ACBCCEC-BE4A-0C89-4570-95B08EDD70EE}"/>
              </a:ext>
            </a:extLst>
          </p:cNvPr>
          <p:cNvPicPr>
            <a:picLocks noChangeAspect="1"/>
          </p:cNvPicPr>
          <p:nvPr/>
        </p:nvPicPr>
        <p:blipFill>
          <a:blip r:embed="rId3"/>
          <a:stretch>
            <a:fillRect/>
          </a:stretch>
        </p:blipFill>
        <p:spPr>
          <a:xfrm>
            <a:off x="5387514" y="1005050"/>
            <a:ext cx="3148790" cy="2363749"/>
          </a:xfrm>
          <a:prstGeom prst="rect">
            <a:avLst/>
          </a:prstGeom>
        </p:spPr>
      </p:pic>
      <p:pic>
        <p:nvPicPr>
          <p:cNvPr id="12" name="図 11">
            <a:extLst>
              <a:ext uri="{FF2B5EF4-FFF2-40B4-BE49-F238E27FC236}">
                <a16:creationId xmlns:a16="http://schemas.microsoft.com/office/drawing/2014/main" id="{FA589C0E-7A85-3956-F3CF-62A5715650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0958" y="3556056"/>
            <a:ext cx="2181902" cy="3085713"/>
          </a:xfrm>
          <a:prstGeom prst="rect">
            <a:avLst/>
          </a:prstGeom>
          <a:ln>
            <a:noFill/>
          </a:ln>
          <a:effectLst>
            <a:outerShdw blurRad="292100" dist="139700" dir="2700000" algn="tl" rotWithShape="0">
              <a:srgbClr val="333333">
                <a:alpha val="65000"/>
              </a:srgbClr>
            </a:outerShdw>
          </a:effectLst>
        </p:spPr>
      </p:pic>
      <p:sp>
        <p:nvSpPr>
          <p:cNvPr id="3" name="テキスト ボックス 2">
            <a:extLst>
              <a:ext uri="{FF2B5EF4-FFF2-40B4-BE49-F238E27FC236}">
                <a16:creationId xmlns:a16="http://schemas.microsoft.com/office/drawing/2014/main" id="{D4F2311C-89C5-45F8-6030-73134FF9F009}"/>
              </a:ext>
            </a:extLst>
          </p:cNvPr>
          <p:cNvSpPr txBox="1"/>
          <p:nvPr/>
        </p:nvSpPr>
        <p:spPr>
          <a:xfrm>
            <a:off x="280298" y="928299"/>
            <a:ext cx="4904649" cy="923330"/>
          </a:xfrm>
          <a:prstGeom prst="rect">
            <a:avLst/>
          </a:prstGeom>
          <a:noFill/>
        </p:spPr>
        <p:txBody>
          <a:bodyPr wrap="square" rtlCol="0">
            <a:spAutoFit/>
          </a:bodyPr>
          <a:lstStyle/>
          <a:p>
            <a:r>
              <a:rPr kumimoji="1" lang="ja-JP" altLang="en-US" dirty="0">
                <a:latin typeface="UD デジタル 教科書体 NK-B" panose="02020700000000000000" pitchFamily="18" charset="-128"/>
                <a:ea typeface="UD デジタル 教科書体 NK-B" panose="02020700000000000000" pitchFamily="18" charset="-128"/>
              </a:rPr>
              <a:t>死亡事故率がむしろ上昇との状況を受け、農林水産省主導により</a:t>
            </a:r>
            <a:r>
              <a:rPr kumimoji="1" lang="en-US" altLang="ja-JP" dirty="0">
                <a:latin typeface="UD デジタル 教科書体 NK-B" panose="02020700000000000000" pitchFamily="18" charset="-128"/>
                <a:ea typeface="UD デジタル 教科書体 NK-B" panose="02020700000000000000" pitchFamily="18" charset="-128"/>
              </a:rPr>
              <a:t>3</a:t>
            </a:r>
            <a:r>
              <a:rPr kumimoji="1" lang="ja-JP" altLang="en-US" dirty="0">
                <a:latin typeface="UD デジタル 教科書体 NK-B" panose="02020700000000000000" pitchFamily="18" charset="-128"/>
                <a:ea typeface="UD デジタル 教科書体 NK-B" panose="02020700000000000000" pitchFamily="18" charset="-128"/>
              </a:rPr>
              <a:t>年度、全国で約</a:t>
            </a:r>
            <a:r>
              <a:rPr kumimoji="1" lang="en-US" altLang="ja-JP" dirty="0">
                <a:latin typeface="UD デジタル 教科書体 NK-B" panose="02020700000000000000" pitchFamily="18" charset="-128"/>
                <a:ea typeface="UD デジタル 教科書体 NK-B" panose="02020700000000000000" pitchFamily="18" charset="-128"/>
              </a:rPr>
              <a:t>3700</a:t>
            </a:r>
            <a:r>
              <a:rPr kumimoji="1" lang="ja-JP" altLang="en-US" dirty="0">
                <a:latin typeface="UD デジタル 教科書体 NK-B" panose="02020700000000000000" pitchFamily="18" charset="-128"/>
                <a:ea typeface="UD デジタル 教科書体 NK-B" panose="02020700000000000000" pitchFamily="18" charset="-128"/>
              </a:rPr>
              <a:t>人の指導者を養成する事業を実施、全都道府県が参画</a:t>
            </a:r>
          </a:p>
        </p:txBody>
      </p:sp>
      <p:sp>
        <p:nvSpPr>
          <p:cNvPr id="4" name="テキスト ボックス 3">
            <a:extLst>
              <a:ext uri="{FF2B5EF4-FFF2-40B4-BE49-F238E27FC236}">
                <a16:creationId xmlns:a16="http://schemas.microsoft.com/office/drawing/2014/main" id="{4BD60CE9-62F7-AC1D-6F09-57B478A45DE0}"/>
              </a:ext>
            </a:extLst>
          </p:cNvPr>
          <p:cNvSpPr txBox="1"/>
          <p:nvPr/>
        </p:nvSpPr>
        <p:spPr>
          <a:xfrm>
            <a:off x="687636" y="1777220"/>
            <a:ext cx="2881127" cy="1815882"/>
          </a:xfrm>
          <a:prstGeom prst="rect">
            <a:avLst/>
          </a:prstGeom>
          <a:noFill/>
        </p:spPr>
        <p:txBody>
          <a:bodyPr wrap="square" rtlCol="0">
            <a:spAutoFit/>
          </a:bodyPr>
          <a:lstStyle/>
          <a:p>
            <a:r>
              <a:rPr kumimoji="1" lang="en-US" altLang="ja-JP" sz="1400" dirty="0">
                <a:latin typeface="UD デジタル 教科書体 NK-B" panose="02020700000000000000" pitchFamily="18" charset="-128"/>
                <a:ea typeface="UD デジタル 教科書体 NK-B" panose="02020700000000000000" pitchFamily="18" charset="-128"/>
              </a:rPr>
              <a:t>〔</a:t>
            </a:r>
            <a:r>
              <a:rPr kumimoji="1" lang="ja-JP" altLang="en-US" sz="1400" dirty="0">
                <a:latin typeface="UD デジタル 教科書体 NK-B" panose="02020700000000000000" pitchFamily="18" charset="-128"/>
                <a:ea typeface="UD デジタル 教科書体 NK-B" panose="02020700000000000000" pitchFamily="18" charset="-128"/>
              </a:rPr>
              <a:t>育成された指導者の所属内訳</a:t>
            </a:r>
            <a:r>
              <a:rPr kumimoji="1" lang="en-US" altLang="ja-JP" sz="1400" dirty="0">
                <a:latin typeface="UD デジタル 教科書体 NK-B" panose="02020700000000000000" pitchFamily="18" charset="-128"/>
                <a:ea typeface="UD デジタル 教科書体 NK-B" panose="02020700000000000000" pitchFamily="18" charset="-128"/>
              </a:rPr>
              <a:t>〕</a:t>
            </a:r>
          </a:p>
          <a:p>
            <a:r>
              <a:rPr kumimoji="1" lang="ja-JP" altLang="en-US" sz="1400" dirty="0">
                <a:latin typeface="UD デジタル 教科書体 NK-B" panose="02020700000000000000" pitchFamily="18" charset="-128"/>
                <a:ea typeface="UD デジタル 教科書体 NK-B" panose="02020700000000000000" pitchFamily="18" charset="-128"/>
              </a:rPr>
              <a:t>都道府県、市町村　　　　 　　</a:t>
            </a:r>
            <a:r>
              <a:rPr kumimoji="1" lang="en-US" altLang="ja-JP" sz="1400" dirty="0">
                <a:latin typeface="UD デジタル 教科書体 NK-B" panose="02020700000000000000" pitchFamily="18" charset="-128"/>
                <a:ea typeface="UD デジタル 教科書体 NK-B" panose="02020700000000000000" pitchFamily="18" charset="-128"/>
              </a:rPr>
              <a:t>1,345</a:t>
            </a:r>
          </a:p>
          <a:p>
            <a:r>
              <a:rPr kumimoji="1" lang="ja-JP" altLang="en-US" sz="1400" dirty="0">
                <a:latin typeface="UD デジタル 教科書体 NK-B" panose="02020700000000000000" pitchFamily="18" charset="-128"/>
                <a:ea typeface="UD デジタル 教科書体 NK-B" panose="02020700000000000000" pitchFamily="18" charset="-128"/>
              </a:rPr>
              <a:t>農業者団体（</a:t>
            </a:r>
            <a:r>
              <a:rPr kumimoji="1" lang="en-US" altLang="ja-JP" sz="1400" dirty="0">
                <a:latin typeface="UD デジタル 教科書体 NK-B" panose="02020700000000000000" pitchFamily="18" charset="-128"/>
                <a:ea typeface="UD デジタル 教科書体 NK-B" panose="02020700000000000000" pitchFamily="18" charset="-128"/>
              </a:rPr>
              <a:t>JA</a:t>
            </a:r>
            <a:r>
              <a:rPr kumimoji="1" lang="ja-JP" altLang="en-US" sz="1400" dirty="0">
                <a:latin typeface="UD デジタル 教科書体 NK-B" panose="02020700000000000000" pitchFamily="18" charset="-128"/>
                <a:ea typeface="UD デジタル 教科書体 NK-B" panose="02020700000000000000" pitchFamily="18" charset="-128"/>
              </a:rPr>
              <a:t>）　　　　 　　</a:t>
            </a:r>
            <a:r>
              <a:rPr kumimoji="1" lang="en-US" altLang="ja-JP" sz="1400" dirty="0">
                <a:latin typeface="UD デジタル 教科書体 NK-B" panose="02020700000000000000" pitchFamily="18" charset="-128"/>
                <a:ea typeface="UD デジタル 教科書体 NK-B" panose="02020700000000000000" pitchFamily="18" charset="-128"/>
              </a:rPr>
              <a:t>1,177</a:t>
            </a:r>
          </a:p>
          <a:p>
            <a:r>
              <a:rPr kumimoji="1" lang="ja-JP" altLang="en-US" sz="1400" dirty="0">
                <a:latin typeface="UD デジタル 教科書体 NK-B" panose="02020700000000000000" pitchFamily="18" charset="-128"/>
                <a:ea typeface="UD デジタル 教科書体 NK-B" panose="02020700000000000000" pitchFamily="18" charset="-128"/>
              </a:rPr>
              <a:t>農業機械メーカー、販売店 　 </a:t>
            </a:r>
            <a:r>
              <a:rPr kumimoji="1" lang="en-US" altLang="ja-JP" sz="1400" dirty="0">
                <a:latin typeface="UD デジタル 教科書体 NK-B" panose="02020700000000000000" pitchFamily="18" charset="-128"/>
                <a:ea typeface="UD デジタル 教科書体 NK-B" panose="02020700000000000000" pitchFamily="18" charset="-128"/>
              </a:rPr>
              <a:t>572</a:t>
            </a:r>
          </a:p>
          <a:p>
            <a:r>
              <a:rPr kumimoji="1" lang="ja-JP" altLang="en-US" sz="1400" dirty="0">
                <a:latin typeface="UD デジタル 教科書体 NK-B" panose="02020700000000000000" pitchFamily="18" charset="-128"/>
                <a:ea typeface="UD デジタル 教科書体 NK-B" panose="02020700000000000000" pitchFamily="18" charset="-128"/>
              </a:rPr>
              <a:t>農業機械士 　　　　　　　　　　　　 </a:t>
            </a:r>
            <a:r>
              <a:rPr kumimoji="1" lang="en-US" altLang="ja-JP" sz="1400" dirty="0">
                <a:latin typeface="UD デジタル 教科書体 NK-B" panose="02020700000000000000" pitchFamily="18" charset="-128"/>
                <a:ea typeface="UD デジタル 教科書体 NK-B" panose="02020700000000000000" pitchFamily="18" charset="-128"/>
              </a:rPr>
              <a:t>136</a:t>
            </a:r>
          </a:p>
          <a:p>
            <a:r>
              <a:rPr kumimoji="1" lang="ja-JP" altLang="en-US" sz="1400" dirty="0">
                <a:latin typeface="UD デジタル 教科書体 NK-B" panose="02020700000000000000" pitchFamily="18" charset="-128"/>
                <a:ea typeface="UD デジタル 教科書体 NK-B" panose="02020700000000000000" pitchFamily="18" charset="-128"/>
              </a:rPr>
              <a:t>労働安全衛生コンサルタント </a:t>
            </a:r>
            <a:r>
              <a:rPr kumimoji="1" lang="en-US" altLang="ja-JP" sz="1400" dirty="0">
                <a:latin typeface="UD デジタル 教科書体 NK-B" panose="02020700000000000000" pitchFamily="18" charset="-128"/>
                <a:ea typeface="UD デジタル 教科書体 NK-B" panose="02020700000000000000" pitchFamily="18" charset="-128"/>
              </a:rPr>
              <a:t>121</a:t>
            </a:r>
          </a:p>
          <a:p>
            <a:r>
              <a:rPr kumimoji="1" lang="ja-JP" altLang="en-US" sz="1400" dirty="0">
                <a:latin typeface="UD デジタル 教科書体 NK-B" panose="02020700000000000000" pitchFamily="18" charset="-128"/>
                <a:ea typeface="UD デジタル 教科書体 NK-B" panose="02020700000000000000" pitchFamily="18" charset="-128"/>
              </a:rPr>
              <a:t>指導農業士・農業経営士等　　 </a:t>
            </a:r>
            <a:r>
              <a:rPr kumimoji="1" lang="en-US" altLang="ja-JP" sz="1400" dirty="0">
                <a:latin typeface="UD デジタル 教科書体 NK-B" panose="02020700000000000000" pitchFamily="18" charset="-128"/>
                <a:ea typeface="UD デジタル 教科書体 NK-B" panose="02020700000000000000" pitchFamily="18" charset="-128"/>
              </a:rPr>
              <a:t>78</a:t>
            </a:r>
          </a:p>
          <a:p>
            <a:r>
              <a:rPr kumimoji="1" lang="ja-JP" altLang="en-US" sz="1400" dirty="0">
                <a:latin typeface="UD デジタル 教科書体 NK-B" panose="02020700000000000000" pitchFamily="18" charset="-128"/>
                <a:ea typeface="UD デジタル 教科書体 NK-B" panose="02020700000000000000" pitchFamily="18" charset="-128"/>
              </a:rPr>
              <a:t>その他（</a:t>
            </a:r>
            <a:r>
              <a:rPr kumimoji="1" lang="en-US" altLang="ja-JP" sz="1400" dirty="0">
                <a:latin typeface="UD デジタル 教科書体 NK-B" panose="02020700000000000000" pitchFamily="18" charset="-128"/>
                <a:ea typeface="UD デジタル 教科書体 NK-B" panose="02020700000000000000" pitchFamily="18" charset="-128"/>
              </a:rPr>
              <a:t>GAP</a:t>
            </a:r>
            <a:r>
              <a:rPr kumimoji="1" lang="ja-JP" altLang="en-US" sz="1400" dirty="0">
                <a:latin typeface="UD デジタル 教科書体 NK-B" panose="02020700000000000000" pitchFamily="18" charset="-128"/>
                <a:ea typeface="UD デジタル 教科書体 NK-B" panose="02020700000000000000" pitchFamily="18" charset="-128"/>
              </a:rPr>
              <a:t>指導員等） 　　　</a:t>
            </a:r>
            <a:r>
              <a:rPr kumimoji="1" lang="en-US" altLang="ja-JP" sz="1400" dirty="0">
                <a:latin typeface="UD デジタル 教科書体 NK-B" panose="02020700000000000000" pitchFamily="18" charset="-128"/>
                <a:ea typeface="UD デジタル 教科書体 NK-B" panose="02020700000000000000" pitchFamily="18" charset="-128"/>
              </a:rPr>
              <a:t>256</a:t>
            </a:r>
            <a:endParaRPr kumimoji="1" lang="ja-JP" altLang="en-US" sz="1400" dirty="0">
              <a:latin typeface="UD デジタル 教科書体 NK-B" panose="02020700000000000000" pitchFamily="18" charset="-128"/>
              <a:ea typeface="UD デジタル 教科書体 NK-B" panose="02020700000000000000" pitchFamily="18" charset="-128"/>
            </a:endParaRPr>
          </a:p>
        </p:txBody>
      </p:sp>
      <p:sp>
        <p:nvSpPr>
          <p:cNvPr id="5" name="テキスト ボックス 4">
            <a:extLst>
              <a:ext uri="{FF2B5EF4-FFF2-40B4-BE49-F238E27FC236}">
                <a16:creationId xmlns:a16="http://schemas.microsoft.com/office/drawing/2014/main" id="{88D43ECA-22E9-2F27-C3CE-7467F07BBF59}"/>
              </a:ext>
            </a:extLst>
          </p:cNvPr>
          <p:cNvSpPr txBox="1"/>
          <p:nvPr/>
        </p:nvSpPr>
        <p:spPr>
          <a:xfrm>
            <a:off x="345190" y="3613493"/>
            <a:ext cx="4839757" cy="923330"/>
          </a:xfrm>
          <a:prstGeom prst="rect">
            <a:avLst/>
          </a:prstGeom>
          <a:noFill/>
        </p:spPr>
        <p:txBody>
          <a:bodyPr wrap="square" rtlCol="0">
            <a:spAutoFit/>
          </a:bodyPr>
          <a:lstStyle/>
          <a:p>
            <a:r>
              <a:rPr kumimoji="1" lang="ja-JP" altLang="en-US" dirty="0">
                <a:latin typeface="UD デジタル 教科書体 NK-B" panose="02020700000000000000" pitchFamily="18" charset="-128"/>
                <a:ea typeface="UD デジタル 教科書体 NK-B" panose="02020700000000000000" pitchFamily="18" charset="-128"/>
              </a:rPr>
              <a:t>最も効果的な安全活動は、農業機械を用いる農業者に直接、人が安全について語りかけることであるとの発想　　その「語りかける人」を養成</a:t>
            </a:r>
          </a:p>
        </p:txBody>
      </p:sp>
      <p:pic>
        <p:nvPicPr>
          <p:cNvPr id="6" name="図 5">
            <a:extLst>
              <a:ext uri="{FF2B5EF4-FFF2-40B4-BE49-F238E27FC236}">
                <a16:creationId xmlns:a16="http://schemas.microsoft.com/office/drawing/2014/main" id="{392AC33B-2157-19ED-D338-BA5AC64D4529}"/>
              </a:ext>
            </a:extLst>
          </p:cNvPr>
          <p:cNvPicPr>
            <a:picLocks noChangeAspect="1"/>
          </p:cNvPicPr>
          <p:nvPr/>
        </p:nvPicPr>
        <p:blipFill>
          <a:blip r:embed="rId5"/>
          <a:stretch>
            <a:fillRect/>
          </a:stretch>
        </p:blipFill>
        <p:spPr>
          <a:xfrm>
            <a:off x="628383" y="4521418"/>
            <a:ext cx="2181903" cy="1826831"/>
          </a:xfrm>
          <a:prstGeom prst="rect">
            <a:avLst/>
          </a:prstGeom>
        </p:spPr>
      </p:pic>
      <p:pic>
        <p:nvPicPr>
          <p:cNvPr id="8" name="図 7">
            <a:extLst>
              <a:ext uri="{FF2B5EF4-FFF2-40B4-BE49-F238E27FC236}">
                <a16:creationId xmlns:a16="http://schemas.microsoft.com/office/drawing/2014/main" id="{FCEC5340-272A-F6EE-F3CE-DDC1B9E7E21C}"/>
              </a:ext>
            </a:extLst>
          </p:cNvPr>
          <p:cNvPicPr>
            <a:picLocks noChangeAspect="1"/>
          </p:cNvPicPr>
          <p:nvPr/>
        </p:nvPicPr>
        <p:blipFill>
          <a:blip r:embed="rId6"/>
          <a:stretch>
            <a:fillRect/>
          </a:stretch>
        </p:blipFill>
        <p:spPr>
          <a:xfrm>
            <a:off x="3426345" y="4777416"/>
            <a:ext cx="1428750" cy="1419225"/>
          </a:xfrm>
          <a:prstGeom prst="rect">
            <a:avLst/>
          </a:prstGeom>
        </p:spPr>
      </p:pic>
      <p:sp>
        <p:nvSpPr>
          <p:cNvPr id="13" name="テキスト ボックス 12">
            <a:extLst>
              <a:ext uri="{FF2B5EF4-FFF2-40B4-BE49-F238E27FC236}">
                <a16:creationId xmlns:a16="http://schemas.microsoft.com/office/drawing/2014/main" id="{6C025E1A-7678-3565-9A91-657E94AC4D36}"/>
              </a:ext>
            </a:extLst>
          </p:cNvPr>
          <p:cNvSpPr txBox="1"/>
          <p:nvPr/>
        </p:nvSpPr>
        <p:spPr>
          <a:xfrm>
            <a:off x="2185251" y="6374026"/>
            <a:ext cx="1436914" cy="307777"/>
          </a:xfrm>
          <a:prstGeom prst="rect">
            <a:avLst/>
          </a:prstGeom>
          <a:noFill/>
        </p:spPr>
        <p:txBody>
          <a:bodyPr wrap="square" rtlCol="0">
            <a:spAutoFit/>
          </a:bodyPr>
          <a:lstStyle/>
          <a:p>
            <a:r>
              <a:rPr kumimoji="1" lang="ja-JP" altLang="en-US" sz="1400" b="1" dirty="0"/>
              <a:t>活動のイメージ</a:t>
            </a:r>
          </a:p>
        </p:txBody>
      </p:sp>
      <p:sp>
        <p:nvSpPr>
          <p:cNvPr id="14" name="テキスト ボックス 13">
            <a:extLst>
              <a:ext uri="{FF2B5EF4-FFF2-40B4-BE49-F238E27FC236}">
                <a16:creationId xmlns:a16="http://schemas.microsoft.com/office/drawing/2014/main" id="{0082F275-86C1-49FD-D273-72520057BE77}"/>
              </a:ext>
            </a:extLst>
          </p:cNvPr>
          <p:cNvSpPr txBox="1"/>
          <p:nvPr/>
        </p:nvSpPr>
        <p:spPr>
          <a:xfrm>
            <a:off x="8511276" y="1396720"/>
            <a:ext cx="400110" cy="1245993"/>
          </a:xfrm>
          <a:prstGeom prst="rect">
            <a:avLst/>
          </a:prstGeom>
          <a:noFill/>
        </p:spPr>
        <p:txBody>
          <a:bodyPr vert="eaVert" wrap="square" rtlCol="0">
            <a:spAutoFit/>
          </a:bodyPr>
          <a:lstStyle/>
          <a:p>
            <a:r>
              <a:rPr kumimoji="1" lang="ja-JP" altLang="en-US" sz="1400" b="1" dirty="0"/>
              <a:t>養成研修風景</a:t>
            </a:r>
          </a:p>
        </p:txBody>
      </p:sp>
      <p:sp>
        <p:nvSpPr>
          <p:cNvPr id="15" name="テキスト ボックス 14">
            <a:extLst>
              <a:ext uri="{FF2B5EF4-FFF2-40B4-BE49-F238E27FC236}">
                <a16:creationId xmlns:a16="http://schemas.microsoft.com/office/drawing/2014/main" id="{95B17F71-00EA-BA2E-B024-A50E0DE33808}"/>
              </a:ext>
            </a:extLst>
          </p:cNvPr>
          <p:cNvSpPr txBox="1"/>
          <p:nvPr/>
        </p:nvSpPr>
        <p:spPr>
          <a:xfrm>
            <a:off x="8078856" y="4301750"/>
            <a:ext cx="400110" cy="1381018"/>
          </a:xfrm>
          <a:prstGeom prst="rect">
            <a:avLst/>
          </a:prstGeom>
          <a:noFill/>
        </p:spPr>
        <p:txBody>
          <a:bodyPr vert="eaVert" wrap="square" rtlCol="0">
            <a:spAutoFit/>
          </a:bodyPr>
          <a:lstStyle/>
          <a:p>
            <a:r>
              <a:rPr kumimoji="1" lang="ja-JP" altLang="en-US" sz="1400" b="1" dirty="0"/>
              <a:t>研修用テキスト</a:t>
            </a:r>
          </a:p>
        </p:txBody>
      </p:sp>
    </p:spTree>
    <p:extLst>
      <p:ext uri="{BB962C8B-B14F-4D97-AF65-F5344CB8AC3E}">
        <p14:creationId xmlns:p14="http://schemas.microsoft.com/office/powerpoint/2010/main" val="62298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CD33D8C7-D87E-48FF-A0E1-56E665E02AFC}"/>
              </a:ext>
            </a:extLst>
          </p:cNvPr>
          <p:cNvSpPr txBox="1"/>
          <p:nvPr/>
        </p:nvSpPr>
        <p:spPr>
          <a:xfrm>
            <a:off x="1195474" y="111511"/>
            <a:ext cx="664798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a:t>
            </a:r>
            <a:r>
              <a:rPr kumimoji="1" lang="ja-JP" altLang="en-US" sz="2400" i="0" u="none" strike="noStrike" kern="1200" cap="none" spc="0" normalizeH="0" baseline="0" noProof="0" dirty="0">
                <a:ln>
                  <a:noFill/>
                </a:ln>
                <a:solidFill>
                  <a:schemeClr val="accent1">
                    <a:lumMod val="50000"/>
                  </a:schemeClr>
                </a:solidFill>
                <a:effectLst/>
                <a:uLnTx/>
                <a:uFillTx/>
                <a:latin typeface="HGP創英角ｺﾞｼｯｸUB" panose="020B0900000000000000" pitchFamily="50" charset="-128"/>
                <a:ea typeface="HGP創英角ｺﾞｼｯｸUB" panose="020B0900000000000000" pitchFamily="50" charset="-128"/>
              </a:rPr>
              <a:t>農業における労働安全衛生に関する規範・指針</a:t>
            </a:r>
          </a:p>
        </p:txBody>
      </p:sp>
      <p:sp>
        <p:nvSpPr>
          <p:cNvPr id="3" name="テキスト ボックス 2">
            <a:extLst>
              <a:ext uri="{FF2B5EF4-FFF2-40B4-BE49-F238E27FC236}">
                <a16:creationId xmlns:a16="http://schemas.microsoft.com/office/drawing/2014/main" id="{D193C62E-0407-4756-A15F-1F5DEB27977E}"/>
              </a:ext>
            </a:extLst>
          </p:cNvPr>
          <p:cNvSpPr txBox="1"/>
          <p:nvPr/>
        </p:nvSpPr>
        <p:spPr>
          <a:xfrm>
            <a:off x="342101" y="1211971"/>
            <a:ext cx="4781989" cy="470898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令和</a:t>
            </a:r>
            <a:r>
              <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2</a:t>
            </a: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年度に農林水産省が新たに策定</a:t>
            </a:r>
            <a:endPar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全産業対象の「共通規範」と農業・林業・木材産業・漁業・食品産業の５業種毎の「個別規範」が存在</a:t>
            </a:r>
            <a:endPar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例えば農業の個別規範では「安全に配慮した服装や保護具等を着用する」「暑熱環境下では水分や塩分を摂取する」等基本的な事項を整理</a:t>
            </a:r>
            <a:endPar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これらを実施しているかのチェックシートを用意</a:t>
            </a:r>
            <a:endPar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さらに詳細な「解説書」を整理</a:t>
            </a:r>
          </a:p>
        </p:txBody>
      </p:sp>
      <p:sp>
        <p:nvSpPr>
          <p:cNvPr id="11" name="テキスト ボックス 10">
            <a:extLst>
              <a:ext uri="{FF2B5EF4-FFF2-40B4-BE49-F238E27FC236}">
                <a16:creationId xmlns:a16="http://schemas.microsoft.com/office/drawing/2014/main" id="{77DA2EF3-B97A-4333-8E94-CC83527E6C61}"/>
              </a:ext>
            </a:extLst>
          </p:cNvPr>
          <p:cNvSpPr txBox="1"/>
          <p:nvPr/>
        </p:nvSpPr>
        <p:spPr>
          <a:xfrm>
            <a:off x="439041" y="738541"/>
            <a:ext cx="730718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1</a:t>
            </a:r>
            <a:r>
              <a:rPr kumimoji="1" lang="ja-JP" altLang="en-US"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）農林水産業・食品産業の作業安全のための規範</a:t>
            </a:r>
            <a:endParaRPr kumimoji="1" lang="ja-JP" altLang="en-US" sz="18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p:txBody>
      </p:sp>
      <p:pic>
        <p:nvPicPr>
          <p:cNvPr id="12" name="図 11">
            <a:extLst>
              <a:ext uri="{FF2B5EF4-FFF2-40B4-BE49-F238E27FC236}">
                <a16:creationId xmlns:a16="http://schemas.microsoft.com/office/drawing/2014/main" id="{39E185D0-541C-4B5F-AB06-CDE77BC263C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060884" y="1835890"/>
            <a:ext cx="3741015" cy="3842465"/>
          </a:xfrm>
          <a:prstGeom prst="rect">
            <a:avLst/>
          </a:prstGeom>
          <a:noFill/>
          <a:ln>
            <a:noFill/>
          </a:ln>
        </p:spPr>
      </p:pic>
      <p:sp>
        <p:nvSpPr>
          <p:cNvPr id="13" name="テキスト ボックス 12">
            <a:extLst>
              <a:ext uri="{FF2B5EF4-FFF2-40B4-BE49-F238E27FC236}">
                <a16:creationId xmlns:a16="http://schemas.microsoft.com/office/drawing/2014/main" id="{CE5ED406-DE70-42EF-8DC3-9C854EFBDC68}"/>
              </a:ext>
            </a:extLst>
          </p:cNvPr>
          <p:cNvSpPr txBox="1"/>
          <p:nvPr/>
        </p:nvSpPr>
        <p:spPr>
          <a:xfrm>
            <a:off x="5361674" y="1277592"/>
            <a:ext cx="3139434" cy="518796"/>
          </a:xfrm>
          <a:prstGeom prst="rect">
            <a:avLst/>
          </a:prstGeom>
          <a:noFill/>
        </p:spPr>
        <p:txBody>
          <a:bodyPr wrap="square">
            <a:spAutoFit/>
          </a:bodyPr>
          <a:lstStyle/>
          <a:p>
            <a:pPr marL="0" marR="0" lvl="0" indent="0" algn="ctr" defTabSz="457200" rtl="0" eaLnBrk="1" fontAlgn="base" latinLnBrk="0" hangingPunct="0">
              <a:lnSpc>
                <a:spcPts val="1370"/>
              </a:lnSpc>
              <a:spcBef>
                <a:spcPts val="600"/>
              </a:spcBef>
              <a:spcAft>
                <a:spcPts val="0"/>
              </a:spcAft>
              <a:buClrTx/>
              <a:buSzTx/>
              <a:buFontTx/>
              <a:buNone/>
              <a:tabLst/>
              <a:defRPr/>
            </a:pPr>
            <a:r>
              <a:rPr kumimoji="0" lang="ja-JP" altLang="ja-JP" sz="1100" b="1" i="0" u="none" strike="noStrike" kern="0" cap="none" spc="0" normalizeH="0" baseline="0" noProof="0" dirty="0">
                <a:ln>
                  <a:noFill/>
                </a:ln>
                <a:solidFill>
                  <a:srgbClr val="000000"/>
                </a:solidFill>
                <a:effectLst/>
                <a:uLnTx/>
                <a:uFillTx/>
                <a:latin typeface="游明朝" panose="02020400000000000000" pitchFamily="18" charset="-128"/>
                <a:ea typeface="HGP創英角ｺﾞｼｯｸUB" panose="020B0900000000000000" pitchFamily="50" charset="-128"/>
                <a:cs typeface="游ゴシック" panose="020B0400000000000000" pitchFamily="50" charset="-128"/>
              </a:rPr>
              <a:t>「個別規範：農業」</a:t>
            </a:r>
            <a:endParaRPr kumimoji="0" lang="en-US" altLang="ja-JP" sz="1100" b="1" i="0" u="none" strike="noStrike" kern="0" cap="none" spc="0" normalizeH="0" baseline="0" noProof="0" dirty="0">
              <a:ln>
                <a:noFill/>
              </a:ln>
              <a:solidFill>
                <a:srgbClr val="000000"/>
              </a:solidFill>
              <a:effectLst/>
              <a:uLnTx/>
              <a:uFillTx/>
              <a:latin typeface="游明朝" panose="02020400000000000000" pitchFamily="18" charset="-128"/>
              <a:ea typeface="HGP創英角ｺﾞｼｯｸUB" panose="020B0900000000000000" pitchFamily="50" charset="-128"/>
              <a:cs typeface="游ゴシック" panose="020B0400000000000000" pitchFamily="50" charset="-128"/>
            </a:endParaRPr>
          </a:p>
          <a:p>
            <a:pPr marL="0" marR="0" lvl="0" indent="0" algn="ctr" defTabSz="457200" rtl="0" eaLnBrk="1" fontAlgn="base" latinLnBrk="0" hangingPunct="0">
              <a:lnSpc>
                <a:spcPts val="1370"/>
              </a:lnSpc>
              <a:spcBef>
                <a:spcPts val="600"/>
              </a:spcBef>
              <a:spcAft>
                <a:spcPts val="0"/>
              </a:spcAft>
              <a:buClrTx/>
              <a:buSzTx/>
              <a:buFontTx/>
              <a:buNone/>
              <a:tabLst/>
              <a:defRPr/>
            </a:pPr>
            <a:r>
              <a:rPr kumimoji="0" lang="ja-JP" altLang="ja-JP" sz="1100" b="1" i="0" u="none" strike="noStrike" kern="0" cap="none" spc="0" normalizeH="0" baseline="0" noProof="0" dirty="0">
                <a:ln>
                  <a:noFill/>
                </a:ln>
                <a:solidFill>
                  <a:srgbClr val="000000"/>
                </a:solidFill>
                <a:effectLst/>
                <a:uLnTx/>
                <a:uFillTx/>
                <a:latin typeface="游明朝" panose="02020400000000000000" pitchFamily="18" charset="-128"/>
                <a:ea typeface="HGP創英角ｺﾞｼｯｸUB" panose="020B0900000000000000" pitchFamily="50" charset="-128"/>
                <a:cs typeface="游ゴシック" panose="020B0400000000000000" pitchFamily="50" charset="-128"/>
              </a:rPr>
              <a:t>事業者向け チェックシート の抜粋</a:t>
            </a:r>
            <a:endParaRPr kumimoji="0" lang="ja-JP" altLang="ja-JP" sz="14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a:extLst>
              <a:ext uri="{FF2B5EF4-FFF2-40B4-BE49-F238E27FC236}">
                <a16:creationId xmlns:a16="http://schemas.microsoft.com/office/drawing/2014/main" id="{42E74BBB-40F7-41B6-B90A-F38979D83C0B}"/>
              </a:ext>
            </a:extLst>
          </p:cNvPr>
          <p:cNvSpPr>
            <a:spLocks noGrp="1"/>
          </p:cNvSpPr>
          <p:nvPr>
            <p:ph type="sldNum" sz="quarter" idx="12"/>
          </p:nvPr>
        </p:nvSpPr>
        <p:spPr/>
        <p:txBody>
          <a:bodyPr/>
          <a:lstStyle/>
          <a:p>
            <a:fld id="{7CDA0E17-1C9E-4849-95CE-BCC8B3B85E09}" type="slidenum">
              <a:rPr kumimoji="1" lang="ja-JP" altLang="en-US" smtClean="0"/>
              <a:pPr/>
              <a:t>35</a:t>
            </a:fld>
            <a:endParaRPr kumimoji="1" lang="ja-JP" altLang="en-US" dirty="0"/>
          </a:p>
        </p:txBody>
      </p:sp>
      <p:cxnSp>
        <p:nvCxnSpPr>
          <p:cNvPr id="10" name="直線コネクタ 9">
            <a:extLst>
              <a:ext uri="{FF2B5EF4-FFF2-40B4-BE49-F238E27FC236}">
                <a16:creationId xmlns:a16="http://schemas.microsoft.com/office/drawing/2014/main" id="{B7017292-0EAA-EFE3-55A0-8888EEC36233}"/>
              </a:ext>
            </a:extLst>
          </p:cNvPr>
          <p:cNvCxnSpPr/>
          <p:nvPr/>
        </p:nvCxnSpPr>
        <p:spPr>
          <a:xfrm>
            <a:off x="342101" y="621236"/>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85102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193C62E-0407-4756-A15F-1F5DEB27977E}"/>
              </a:ext>
            </a:extLst>
          </p:cNvPr>
          <p:cNvSpPr txBox="1"/>
          <p:nvPr/>
        </p:nvSpPr>
        <p:spPr>
          <a:xfrm>
            <a:off x="466442" y="1215008"/>
            <a:ext cx="4298321" cy="5016758"/>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平成</a:t>
            </a:r>
            <a:r>
              <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14</a:t>
            </a: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年に農林水産省が策定、平成</a:t>
            </a:r>
            <a:r>
              <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30</a:t>
            </a: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年に改訂</a:t>
            </a:r>
            <a:endPar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農作業安全を進めるにあたり最も基本的・全般的な事項を列挙しており、最初に安全を考えるときに参照</a:t>
            </a:r>
            <a:endPar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「都道府県・地域段階で留意すべき事項」と「農業者等が留意すべき事項」があり後者が主体</a:t>
            </a:r>
            <a:endPar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「乗用型機械」「携帯式機械」など毎に作成</a:t>
            </a:r>
            <a:endPar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「個別農業機械別留意事項」というさらに詳細な参考資料も作成</a:t>
            </a:r>
          </a:p>
        </p:txBody>
      </p:sp>
      <p:sp>
        <p:nvSpPr>
          <p:cNvPr id="11" name="テキスト ボックス 10">
            <a:extLst>
              <a:ext uri="{FF2B5EF4-FFF2-40B4-BE49-F238E27FC236}">
                <a16:creationId xmlns:a16="http://schemas.microsoft.com/office/drawing/2014/main" id="{77DA2EF3-B97A-4333-8E94-CC83527E6C61}"/>
              </a:ext>
            </a:extLst>
          </p:cNvPr>
          <p:cNvSpPr txBox="1"/>
          <p:nvPr/>
        </p:nvSpPr>
        <p:spPr>
          <a:xfrm>
            <a:off x="5151919" y="1337207"/>
            <a:ext cx="290848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ja-JP" sz="1400" i="0" u="none" strike="noStrike" kern="0" cap="none" spc="0" normalizeH="0" baseline="0" noProof="0" dirty="0">
                <a:ln>
                  <a:noFill/>
                </a:ln>
                <a:solidFill>
                  <a:srgbClr val="000000"/>
                </a:solidFill>
                <a:effectLst/>
                <a:uLnTx/>
                <a:uFillTx/>
                <a:latin typeface="Calibri" panose="020F0502020204030204"/>
                <a:ea typeface="HGP創英角ｺﾞｼｯｸUB" panose="020B0900000000000000" pitchFamily="50" charset="-128"/>
                <a:cs typeface="游ゴシック" panose="020B0400000000000000" pitchFamily="50" charset="-128"/>
              </a:rPr>
              <a:t>安全指針本文は共通的事項主体</a:t>
            </a:r>
            <a:endParaRPr kumimoji="1" lang="ja-JP" altLang="en-US" sz="1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4" name="図 13">
            <a:extLst>
              <a:ext uri="{FF2B5EF4-FFF2-40B4-BE49-F238E27FC236}">
                <a16:creationId xmlns:a16="http://schemas.microsoft.com/office/drawing/2014/main" id="{E3771571-C92C-4DD5-B4E2-6EF69A75BD2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7604" y="1664770"/>
            <a:ext cx="2055956" cy="1867698"/>
          </a:xfrm>
          <a:prstGeom prst="rect">
            <a:avLst/>
          </a:prstGeom>
          <a:noFill/>
          <a:ln>
            <a:noFill/>
          </a:ln>
        </p:spPr>
      </p:pic>
      <p:pic>
        <p:nvPicPr>
          <p:cNvPr id="15" name="図 14">
            <a:extLst>
              <a:ext uri="{FF2B5EF4-FFF2-40B4-BE49-F238E27FC236}">
                <a16:creationId xmlns:a16="http://schemas.microsoft.com/office/drawing/2014/main" id="{72352CB3-C571-44F1-A186-83E41DF10AB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3560" y="1671190"/>
            <a:ext cx="1811157" cy="1805248"/>
          </a:xfrm>
          <a:prstGeom prst="rect">
            <a:avLst/>
          </a:prstGeom>
          <a:noFill/>
          <a:ln>
            <a:noFill/>
          </a:ln>
        </p:spPr>
      </p:pic>
      <p:sp>
        <p:nvSpPr>
          <p:cNvPr id="16" name="テキスト ボックス 15">
            <a:extLst>
              <a:ext uri="{FF2B5EF4-FFF2-40B4-BE49-F238E27FC236}">
                <a16:creationId xmlns:a16="http://schemas.microsoft.com/office/drawing/2014/main" id="{85797220-5A3B-4E66-B1FA-B4F031AF1E59}"/>
              </a:ext>
            </a:extLst>
          </p:cNvPr>
          <p:cNvSpPr txBox="1"/>
          <p:nvPr/>
        </p:nvSpPr>
        <p:spPr>
          <a:xfrm>
            <a:off x="451878" y="550788"/>
            <a:ext cx="730718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2</a:t>
            </a:r>
            <a:r>
              <a:rPr kumimoji="1" lang="ja-JP" altLang="en-US"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）農作業安全のための指針</a:t>
            </a:r>
            <a:endParaRPr kumimoji="1" lang="ja-JP" altLang="en-US" sz="18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p:txBody>
      </p:sp>
      <p:pic>
        <p:nvPicPr>
          <p:cNvPr id="17" name="図 16">
            <a:extLst>
              <a:ext uri="{FF2B5EF4-FFF2-40B4-BE49-F238E27FC236}">
                <a16:creationId xmlns:a16="http://schemas.microsoft.com/office/drawing/2014/main" id="{92977D6F-36FD-4013-9FD9-435AB8E8324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39076" y="4252279"/>
            <a:ext cx="2608967" cy="2309471"/>
          </a:xfrm>
          <a:prstGeom prst="rect">
            <a:avLst/>
          </a:prstGeom>
          <a:noFill/>
          <a:ln>
            <a:noFill/>
          </a:ln>
        </p:spPr>
      </p:pic>
      <p:sp>
        <p:nvSpPr>
          <p:cNvPr id="18" name="テキスト ボックス 17">
            <a:extLst>
              <a:ext uri="{FF2B5EF4-FFF2-40B4-BE49-F238E27FC236}">
                <a16:creationId xmlns:a16="http://schemas.microsoft.com/office/drawing/2014/main" id="{E98AF9C2-5A1C-4191-81B3-A567C09D53F5}"/>
              </a:ext>
            </a:extLst>
          </p:cNvPr>
          <p:cNvSpPr txBox="1"/>
          <p:nvPr/>
        </p:nvSpPr>
        <p:spPr>
          <a:xfrm>
            <a:off x="5366084" y="3888472"/>
            <a:ext cx="2781959" cy="307777"/>
          </a:xfrm>
          <a:prstGeom prst="rect">
            <a:avLst/>
          </a:prstGeom>
          <a:noFill/>
        </p:spPr>
        <p:txBody>
          <a:bodyPr wrap="square">
            <a:spAutoFit/>
          </a:bodyPr>
          <a:lstStyle/>
          <a:p>
            <a:pPr marL="0" marR="0" lvl="0" indent="153035" algn="just" defTabSz="457200" rtl="0" eaLnBrk="1" fontAlgn="base" latinLnBrk="0" hangingPunct="0">
              <a:lnSpc>
                <a:spcPct val="100000"/>
              </a:lnSpc>
              <a:spcBef>
                <a:spcPts val="0"/>
              </a:spcBef>
              <a:spcAft>
                <a:spcPts val="0"/>
              </a:spcAft>
              <a:buClrTx/>
              <a:buSzTx/>
              <a:buFontTx/>
              <a:buNone/>
              <a:tabLst/>
              <a:defRPr/>
            </a:pPr>
            <a:r>
              <a:rPr kumimoji="0" lang="ja-JP" altLang="ja-JP" sz="1400" i="0" u="none" strike="noStrike" kern="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游ゴシック" panose="020B0400000000000000" pitchFamily="50" charset="-128"/>
              </a:rPr>
              <a:t>参考資料で個別機械別も整理</a:t>
            </a:r>
            <a:endParaRPr kumimoji="0" lang="ja-JP" altLang="ja-JP" sz="140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p:txBody>
      </p:sp>
      <p:sp>
        <p:nvSpPr>
          <p:cNvPr id="4" name="スライド番号プレースホルダー 3">
            <a:extLst>
              <a:ext uri="{FF2B5EF4-FFF2-40B4-BE49-F238E27FC236}">
                <a16:creationId xmlns:a16="http://schemas.microsoft.com/office/drawing/2014/main" id="{ACC2C678-A78C-4AA3-9FEC-23D35A580CAE}"/>
              </a:ext>
            </a:extLst>
          </p:cNvPr>
          <p:cNvSpPr>
            <a:spLocks noGrp="1"/>
          </p:cNvSpPr>
          <p:nvPr>
            <p:ph type="sldNum" sz="quarter" idx="12"/>
          </p:nvPr>
        </p:nvSpPr>
        <p:spPr/>
        <p:txBody>
          <a:bodyPr/>
          <a:lstStyle/>
          <a:p>
            <a:fld id="{7CDA0E17-1C9E-4849-95CE-BCC8B3B85E09}" type="slidenum">
              <a:rPr kumimoji="1" lang="ja-JP" altLang="en-US" smtClean="0"/>
              <a:pPr/>
              <a:t>36</a:t>
            </a:fld>
            <a:endParaRPr kumimoji="1" lang="ja-JP" altLang="en-US" dirty="0"/>
          </a:p>
        </p:txBody>
      </p:sp>
      <p:sp>
        <p:nvSpPr>
          <p:cNvPr id="6" name="テキスト ボックス 5">
            <a:extLst>
              <a:ext uri="{FF2B5EF4-FFF2-40B4-BE49-F238E27FC236}">
                <a16:creationId xmlns:a16="http://schemas.microsoft.com/office/drawing/2014/main" id="{21F89ACA-2601-118A-37A5-0363F6F04C11}"/>
              </a:ext>
            </a:extLst>
          </p:cNvPr>
          <p:cNvSpPr txBox="1"/>
          <p:nvPr/>
        </p:nvSpPr>
        <p:spPr>
          <a:xfrm>
            <a:off x="715447" y="36995"/>
            <a:ext cx="771310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a:t>
            </a:r>
            <a:r>
              <a:rPr kumimoji="1" lang="ja-JP" altLang="en-US" sz="2400" i="0" u="none" strike="noStrike" kern="1200" cap="none" spc="0" normalizeH="0" baseline="0" noProof="0" dirty="0">
                <a:ln>
                  <a:noFill/>
                </a:ln>
                <a:solidFill>
                  <a:schemeClr val="accent1">
                    <a:lumMod val="50000"/>
                  </a:schemeClr>
                </a:solidFill>
                <a:effectLst/>
                <a:uLnTx/>
                <a:uFillTx/>
                <a:latin typeface="HGP創英角ｺﾞｼｯｸUB" panose="020B0900000000000000" pitchFamily="50" charset="-128"/>
                <a:ea typeface="HGP創英角ｺﾞｼｯｸUB" panose="020B0900000000000000" pitchFamily="50" charset="-128"/>
              </a:rPr>
              <a:t>農業における労働安全衛生に関する規範・指針（続き）</a:t>
            </a:r>
          </a:p>
        </p:txBody>
      </p:sp>
      <p:cxnSp>
        <p:nvCxnSpPr>
          <p:cNvPr id="7" name="直線コネクタ 6">
            <a:extLst>
              <a:ext uri="{FF2B5EF4-FFF2-40B4-BE49-F238E27FC236}">
                <a16:creationId xmlns:a16="http://schemas.microsoft.com/office/drawing/2014/main" id="{F27F65BF-1B14-2968-7687-F5F93D4EFF40}"/>
              </a:ext>
            </a:extLst>
          </p:cNvPr>
          <p:cNvCxnSpPr/>
          <p:nvPr/>
        </p:nvCxnSpPr>
        <p:spPr>
          <a:xfrm>
            <a:off x="394636" y="498660"/>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46856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4280A55-CAC8-E3F1-9DFE-13A625BB419A}"/>
              </a:ext>
            </a:extLst>
          </p:cNvPr>
          <p:cNvPicPr>
            <a:picLocks noChangeAspect="1"/>
          </p:cNvPicPr>
          <p:nvPr/>
        </p:nvPicPr>
        <p:blipFill>
          <a:blip r:embed="rId3"/>
          <a:stretch>
            <a:fillRect/>
          </a:stretch>
        </p:blipFill>
        <p:spPr>
          <a:xfrm>
            <a:off x="3790218" y="3969351"/>
            <a:ext cx="1161735" cy="2401664"/>
          </a:xfrm>
          <a:prstGeom prst="rect">
            <a:avLst/>
          </a:prstGeom>
        </p:spPr>
      </p:pic>
      <p:sp>
        <p:nvSpPr>
          <p:cNvPr id="3" name="テキスト ボックス 2">
            <a:extLst>
              <a:ext uri="{FF2B5EF4-FFF2-40B4-BE49-F238E27FC236}">
                <a16:creationId xmlns:a16="http://schemas.microsoft.com/office/drawing/2014/main" id="{D193C62E-0407-4756-A15F-1F5DEB27977E}"/>
              </a:ext>
            </a:extLst>
          </p:cNvPr>
          <p:cNvSpPr txBox="1"/>
          <p:nvPr/>
        </p:nvSpPr>
        <p:spPr>
          <a:xfrm>
            <a:off x="308513" y="620825"/>
            <a:ext cx="4298321" cy="317009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200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rPr>
              <a:t>労災保険は本来、労働者のための制度であり、法人の被雇用者については加入義務が雇い主に課されている</a:t>
            </a:r>
            <a:endParaRPr kumimoji="1" lang="en-US" altLang="ja-JP" sz="200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200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200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rPr>
              <a:t>農業は家族経営も多く、その場合は原則対象外だが、農業労働の実情からみて労働者に準じて扱うべきとも考えられ、「特別加入」の制度が存在</a:t>
            </a:r>
            <a:endParaRPr kumimoji="1" lang="en-US" altLang="ja-JP" sz="200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endParaRPr>
          </a:p>
        </p:txBody>
      </p:sp>
      <p:sp>
        <p:nvSpPr>
          <p:cNvPr id="10" name="テキスト ボックス 9">
            <a:extLst>
              <a:ext uri="{FF2B5EF4-FFF2-40B4-BE49-F238E27FC236}">
                <a16:creationId xmlns:a16="http://schemas.microsoft.com/office/drawing/2014/main" id="{79986D61-9326-424C-8530-DE3A8EE8737E}"/>
              </a:ext>
            </a:extLst>
          </p:cNvPr>
          <p:cNvSpPr txBox="1"/>
          <p:nvPr/>
        </p:nvSpPr>
        <p:spPr>
          <a:xfrm>
            <a:off x="4923692" y="1152054"/>
            <a:ext cx="3849134" cy="27768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ＭＳ 明朝" panose="02020609040205080304" pitchFamily="17" charset="-128"/>
              </a:rPr>
              <a:t>(1)</a:t>
            </a:r>
            <a:r>
              <a:rPr kumimoji="0" lang="ja-JP" altLang="ja-JP" sz="1800" b="1" i="0" u="none" strike="noStrike" kern="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ＭＳ 明朝" panose="02020609040205080304" pitchFamily="17" charset="-128"/>
              </a:rPr>
              <a:t>特定農作業従事者</a:t>
            </a:r>
            <a:endParaRPr kumimoji="0" lang="en-US" altLang="ja-JP" sz="1800" b="1" i="0" u="none" strike="noStrike" kern="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ＭＳ 明朝" panose="02020609040205080304" pitchFamily="17"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mn-cs"/>
              </a:rPr>
              <a:t>　年間販売額</a:t>
            </a:r>
            <a:r>
              <a:rPr kumimoji="1" lang="en-US" altLang="ja-JP" sz="1200" b="1" i="0" u="none" strike="noStrike" kern="120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mn-cs"/>
              </a:rPr>
              <a:t>300</a:t>
            </a:r>
            <a:r>
              <a:rPr kumimoji="1" lang="ja-JP" altLang="en-US" sz="1200" b="1" i="0" u="none" strike="noStrike" kern="120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mn-cs"/>
              </a:rPr>
              <a:t>万円以上等の一定以上の規模で、</a:t>
            </a:r>
            <a:endParaRPr kumimoji="1" lang="en-US" altLang="ja-JP" sz="1200" b="1" i="0" u="none" strike="noStrike" kern="120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mn-cs"/>
              </a:rPr>
              <a:t>　①動力駆動機械を使用、②高所作業、③農薬散布</a:t>
            </a:r>
            <a:endParaRPr kumimoji="1" lang="en-US" altLang="ja-JP" sz="1200" b="1" i="0" u="none" strike="noStrike" kern="120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mn-cs"/>
              </a:rPr>
              <a:t>　などの作業をする人</a:t>
            </a:r>
            <a:endParaRPr kumimoji="1" lang="en-US" altLang="ja-JP" sz="1200" b="1" i="0" u="none" strike="noStrike" kern="120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ＭＳ 明朝" panose="02020609040205080304" pitchFamily="17" charset="-128"/>
              </a:rPr>
              <a:t>(2)</a:t>
            </a:r>
            <a:r>
              <a:rPr kumimoji="0" lang="ja-JP" altLang="en-US" sz="1800" b="1" i="0" u="none" strike="noStrike" kern="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ＭＳ 明朝" panose="02020609040205080304" pitchFamily="17" charset="-128"/>
              </a:rPr>
              <a:t>指定農業機械従事者</a:t>
            </a:r>
            <a:endParaRPr kumimoji="0" lang="en-US" altLang="ja-JP" sz="1800" b="1" i="0" u="none" strike="noStrike" kern="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ＭＳ 明朝" panose="02020609040205080304" pitchFamily="17"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mn-cs"/>
              </a:rPr>
              <a:t>　①農業用トラクター、②自走式田植機、③コンバイ</a:t>
            </a:r>
            <a:endParaRPr kumimoji="1" lang="en-US" altLang="ja-JP" sz="1200" b="1" i="0" u="none" strike="noStrike" kern="120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mn-cs"/>
              </a:rPr>
              <a:t>　ンその他の収穫機などの機械を使用する人</a:t>
            </a:r>
            <a:endParaRPr kumimoji="1" lang="en-US" altLang="ja-JP" sz="1200" b="1" i="0" u="none" strike="noStrike" kern="120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ＭＳ 明朝" panose="02020609040205080304" pitchFamily="17" charset="-128"/>
              </a:rPr>
              <a:t>(3)</a:t>
            </a:r>
            <a:r>
              <a:rPr kumimoji="0" lang="ja-JP" altLang="en-US" sz="1800" b="1" i="0" u="none" strike="noStrike" kern="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ＭＳ 明朝" panose="02020609040205080304" pitchFamily="17" charset="-128"/>
              </a:rPr>
              <a:t>中小事業主等</a:t>
            </a:r>
            <a:endParaRPr kumimoji="0" lang="en-US" altLang="ja-JP" sz="1800" b="1" i="0" u="none" strike="noStrike" kern="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ＭＳ 明朝" panose="02020609040205080304" pitchFamily="17"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mn-cs"/>
              </a:rPr>
              <a:t>　常時</a:t>
            </a:r>
            <a:r>
              <a:rPr kumimoji="1" lang="en-US" altLang="ja-JP" sz="1200" b="1" i="0" u="none" strike="noStrike" kern="120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mn-cs"/>
              </a:rPr>
              <a:t>300</a:t>
            </a:r>
            <a:r>
              <a:rPr kumimoji="1" lang="ja-JP" altLang="en-US" sz="1200" b="1" i="0" u="none" strike="noStrike" kern="120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mn-cs"/>
              </a:rPr>
              <a:t>人以下の労働者を使用する事業主および</a:t>
            </a:r>
            <a:endParaRPr kumimoji="1" lang="en-US" altLang="ja-JP" sz="1200" b="1" i="0" u="none" strike="noStrike" kern="120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mn-cs"/>
              </a:rPr>
              <a:t>　その家族など</a:t>
            </a:r>
            <a:endParaRPr kumimoji="1" lang="en-US" altLang="ja-JP" sz="1200" b="1" i="0" u="none" strike="noStrike" kern="120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20" name="テキスト ボックス 19">
            <a:extLst>
              <a:ext uri="{FF2B5EF4-FFF2-40B4-BE49-F238E27FC236}">
                <a16:creationId xmlns:a16="http://schemas.microsoft.com/office/drawing/2014/main" id="{62665657-2FB3-4138-96CA-5A7966047E62}"/>
              </a:ext>
            </a:extLst>
          </p:cNvPr>
          <p:cNvSpPr txBox="1"/>
          <p:nvPr/>
        </p:nvSpPr>
        <p:spPr>
          <a:xfrm>
            <a:off x="5592783" y="735955"/>
            <a:ext cx="241594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mn-cs"/>
              </a:rPr>
              <a:t>○特別加入の種類</a:t>
            </a:r>
          </a:p>
        </p:txBody>
      </p:sp>
      <p:sp>
        <p:nvSpPr>
          <p:cNvPr id="23" name="四角形: 角を丸くする 22">
            <a:extLst>
              <a:ext uri="{FF2B5EF4-FFF2-40B4-BE49-F238E27FC236}">
                <a16:creationId xmlns:a16="http://schemas.microsoft.com/office/drawing/2014/main" id="{B35292B9-2236-4F58-99F9-6622E7CCCEBB}"/>
              </a:ext>
            </a:extLst>
          </p:cNvPr>
          <p:cNvSpPr/>
          <p:nvPr/>
        </p:nvSpPr>
        <p:spPr>
          <a:xfrm>
            <a:off x="4905218" y="1102469"/>
            <a:ext cx="3878980" cy="2696982"/>
          </a:xfrm>
          <a:prstGeom prst="roundRect">
            <a:avLst>
              <a:gd name="adj" fmla="val 6235"/>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4" name="テキスト ボックス 23">
            <a:extLst>
              <a:ext uri="{FF2B5EF4-FFF2-40B4-BE49-F238E27FC236}">
                <a16:creationId xmlns:a16="http://schemas.microsoft.com/office/drawing/2014/main" id="{1A65A711-5459-492D-ACC8-2D1224A2DD0F}"/>
              </a:ext>
            </a:extLst>
          </p:cNvPr>
          <p:cNvSpPr txBox="1"/>
          <p:nvPr/>
        </p:nvSpPr>
        <p:spPr>
          <a:xfrm>
            <a:off x="5922127" y="4073631"/>
            <a:ext cx="175725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mn-cs"/>
              </a:rPr>
              <a:t>○補償の内容</a:t>
            </a:r>
          </a:p>
        </p:txBody>
      </p:sp>
      <p:sp>
        <p:nvSpPr>
          <p:cNvPr id="25" name="四角形: 角を丸くする 24">
            <a:extLst>
              <a:ext uri="{FF2B5EF4-FFF2-40B4-BE49-F238E27FC236}">
                <a16:creationId xmlns:a16="http://schemas.microsoft.com/office/drawing/2014/main" id="{3F442AC3-8C1B-46F2-BDBB-E868AC68BC96}"/>
              </a:ext>
            </a:extLst>
          </p:cNvPr>
          <p:cNvSpPr/>
          <p:nvPr/>
        </p:nvSpPr>
        <p:spPr>
          <a:xfrm>
            <a:off x="4905218" y="4453273"/>
            <a:ext cx="3878980" cy="1686407"/>
          </a:xfrm>
          <a:prstGeom prst="roundRect">
            <a:avLst>
              <a:gd name="adj" fmla="val 10113"/>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7" name="テキスト ボックス 26">
            <a:extLst>
              <a:ext uri="{FF2B5EF4-FFF2-40B4-BE49-F238E27FC236}">
                <a16:creationId xmlns:a16="http://schemas.microsoft.com/office/drawing/2014/main" id="{1B13D94A-C9C1-4A89-89E0-C125CA572CB4}"/>
              </a:ext>
            </a:extLst>
          </p:cNvPr>
          <p:cNvSpPr txBox="1"/>
          <p:nvPr/>
        </p:nvSpPr>
        <p:spPr>
          <a:xfrm>
            <a:off x="4943716" y="4570020"/>
            <a:ext cx="3840482"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ＭＳ 明朝" panose="02020609040205080304" pitchFamily="17" charset="-128"/>
              </a:rPr>
              <a:t>(1)</a:t>
            </a:r>
            <a:r>
              <a:rPr kumimoji="0" lang="ja-JP" altLang="en-US" sz="1800" b="1" i="0" u="none" strike="noStrike" kern="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ＭＳ 明朝" panose="02020609040205080304" pitchFamily="17" charset="-128"/>
              </a:rPr>
              <a:t>休業</a:t>
            </a:r>
            <a:r>
              <a:rPr kumimoji="0" lang="en-US" altLang="ja-JP" sz="1800" b="1" i="0" u="none" strike="noStrike" kern="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ＭＳ 明朝" panose="02020609040205080304" pitchFamily="17" charset="-128"/>
              </a:rPr>
              <a:t>4</a:t>
            </a:r>
            <a:r>
              <a:rPr kumimoji="0" lang="ja-JP" altLang="en-US" sz="1800" b="1" i="0" u="none" strike="noStrike" kern="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ＭＳ 明朝" panose="02020609040205080304" pitchFamily="17" charset="-128"/>
              </a:rPr>
              <a:t>日以上のケガ</a:t>
            </a:r>
            <a:endParaRPr kumimoji="0" lang="en-US" altLang="ja-JP" sz="1800" b="1" i="0" u="none" strike="noStrike" kern="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ＭＳ 明朝" panose="02020609040205080304" pitchFamily="17"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mn-cs"/>
              </a:rPr>
              <a:t>　自ら設定した日当額に応じた日額の支払いに加え治</a:t>
            </a:r>
            <a:endParaRPr kumimoji="1" lang="en-US" altLang="ja-JP" sz="1200" b="1" i="0" u="none" strike="noStrike" kern="120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mn-cs"/>
              </a:rPr>
              <a:t>　療費は無料</a:t>
            </a:r>
            <a:endParaRPr kumimoji="1" lang="en-US" altLang="ja-JP" sz="1200" b="1" i="0" u="none" strike="noStrike" kern="120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ＭＳ 明朝" panose="02020609040205080304" pitchFamily="17" charset="-128"/>
              </a:rPr>
              <a:t>(2)</a:t>
            </a:r>
            <a:r>
              <a:rPr kumimoji="0" lang="ja-JP" altLang="en-US" sz="1800" b="1" i="0" u="none" strike="noStrike" kern="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ＭＳ 明朝" panose="02020609040205080304" pitchFamily="17" charset="-128"/>
              </a:rPr>
              <a:t>障害が残った場合</a:t>
            </a:r>
            <a:endParaRPr kumimoji="0" lang="en-US" altLang="ja-JP" sz="1800" b="1" i="0" u="none" strike="noStrike" kern="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ＭＳ 明朝" panose="02020609040205080304" pitchFamily="17"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mn-cs"/>
              </a:rPr>
              <a:t>　障害の程度に応じて年金または一時金の支払い</a:t>
            </a:r>
            <a:endParaRPr kumimoji="1" lang="en-US" altLang="ja-JP" sz="1200" b="1" i="0" u="none" strike="noStrike" kern="120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4" name="スライド番号プレースホルダー 3">
            <a:extLst>
              <a:ext uri="{FF2B5EF4-FFF2-40B4-BE49-F238E27FC236}">
                <a16:creationId xmlns:a16="http://schemas.microsoft.com/office/drawing/2014/main" id="{3D6F69ED-7BA2-4F21-A6A5-9337297E2CFC}"/>
              </a:ext>
            </a:extLst>
          </p:cNvPr>
          <p:cNvSpPr>
            <a:spLocks noGrp="1"/>
          </p:cNvSpPr>
          <p:nvPr>
            <p:ph type="sldNum" sz="quarter" idx="12"/>
          </p:nvPr>
        </p:nvSpPr>
        <p:spPr/>
        <p:txBody>
          <a:bodyPr/>
          <a:lstStyle/>
          <a:p>
            <a:fld id="{7CDA0E17-1C9E-4849-95CE-BCC8B3B85E09}" type="slidenum">
              <a:rPr kumimoji="1" lang="ja-JP" altLang="en-US" smtClean="0"/>
              <a:pPr/>
              <a:t>37</a:t>
            </a:fld>
            <a:endParaRPr kumimoji="1" lang="ja-JP" altLang="en-US" dirty="0"/>
          </a:p>
        </p:txBody>
      </p:sp>
      <p:cxnSp>
        <p:nvCxnSpPr>
          <p:cNvPr id="11" name="直線コネクタ 10">
            <a:extLst>
              <a:ext uri="{FF2B5EF4-FFF2-40B4-BE49-F238E27FC236}">
                <a16:creationId xmlns:a16="http://schemas.microsoft.com/office/drawing/2014/main" id="{AE297EEA-2651-C948-EC41-D9A4AB29FCAF}"/>
              </a:ext>
            </a:extLst>
          </p:cNvPr>
          <p:cNvCxnSpPr/>
          <p:nvPr/>
        </p:nvCxnSpPr>
        <p:spPr>
          <a:xfrm>
            <a:off x="418098" y="549535"/>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E5BA3828-1F87-5203-89F0-63D6AC1F8B4A}"/>
              </a:ext>
            </a:extLst>
          </p:cNvPr>
          <p:cNvSpPr txBox="1"/>
          <p:nvPr/>
        </p:nvSpPr>
        <p:spPr>
          <a:xfrm>
            <a:off x="1098155" y="69946"/>
            <a:ext cx="6136267" cy="461665"/>
          </a:xfrm>
          <a:prstGeom prst="rect">
            <a:avLst/>
          </a:prstGeom>
          <a:noFill/>
        </p:spPr>
        <p:txBody>
          <a:bodyPr wrap="square" rtlCol="0">
            <a:spAutoFit/>
          </a:bodyPr>
          <a:lstStyle/>
          <a:p>
            <a:r>
              <a:rPr kumimoji="1" lang="ja-JP" altLang="en-US" sz="2400" dirty="0">
                <a:solidFill>
                  <a:schemeClr val="accent1">
                    <a:lumMod val="50000"/>
                  </a:schemeClr>
                </a:solidFill>
                <a:latin typeface="HGS創英角ｺﾞｼｯｸUB" panose="020B0900000000000000" pitchFamily="50" charset="-128"/>
                <a:ea typeface="HGS創英角ｺﾞｼｯｸUB" panose="020B0900000000000000" pitchFamily="50" charset="-128"/>
              </a:rPr>
              <a:t>労災保険は加入義務のない人もぜひ加入を</a:t>
            </a:r>
          </a:p>
        </p:txBody>
      </p:sp>
      <p:sp>
        <p:nvSpPr>
          <p:cNvPr id="6" name="テキスト ボックス 5">
            <a:extLst>
              <a:ext uri="{FF2B5EF4-FFF2-40B4-BE49-F238E27FC236}">
                <a16:creationId xmlns:a16="http://schemas.microsoft.com/office/drawing/2014/main" id="{3B38D574-51EE-A46B-8FC8-2CBBC35AD642}"/>
              </a:ext>
            </a:extLst>
          </p:cNvPr>
          <p:cNvSpPr txBox="1"/>
          <p:nvPr/>
        </p:nvSpPr>
        <p:spPr>
          <a:xfrm>
            <a:off x="308513" y="3816470"/>
            <a:ext cx="3569774" cy="255454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200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rPr>
              <a:t>農業者の加入割合は８％程度にとどまっているが、一定以上の障害には一生の年金支給など民間保険にはない有利な点があり、ぜひ加入をお勧め</a:t>
            </a:r>
            <a:endParaRPr kumimoji="1" lang="en-US" altLang="ja-JP" sz="200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200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200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rPr>
              <a:t>特別加入は</a:t>
            </a:r>
            <a:r>
              <a:rPr kumimoji="1" lang="en-US" altLang="ja-JP" sz="200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rPr>
              <a:t>3</a:t>
            </a:r>
            <a:r>
              <a:rPr kumimoji="1" lang="ja-JP" altLang="en-US" sz="200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rPr>
              <a:t>種類の制度</a:t>
            </a:r>
            <a:endParaRPr kumimoji="1" lang="en-US" altLang="ja-JP" sz="200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endParaRPr>
          </a:p>
        </p:txBody>
      </p:sp>
      <p:sp>
        <p:nvSpPr>
          <p:cNvPr id="7" name="テキスト ボックス 6">
            <a:extLst>
              <a:ext uri="{FF2B5EF4-FFF2-40B4-BE49-F238E27FC236}">
                <a16:creationId xmlns:a16="http://schemas.microsoft.com/office/drawing/2014/main" id="{7477CC84-C21A-CDAA-5484-5FDBD5FB8295}"/>
              </a:ext>
            </a:extLst>
          </p:cNvPr>
          <p:cNvSpPr txBox="1"/>
          <p:nvPr/>
        </p:nvSpPr>
        <p:spPr>
          <a:xfrm>
            <a:off x="429470" y="6343397"/>
            <a:ext cx="8025945" cy="338554"/>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1" lang="en-US" altLang="ja-JP" sz="160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rPr>
              <a:t>※ </a:t>
            </a:r>
            <a:r>
              <a:rPr kumimoji="1" lang="ja-JP" altLang="en-US" sz="160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rPr>
              <a:t>加入方法が分からない場合は、地元農協か都道府県庁農政部局にお問い合わせを</a:t>
            </a:r>
            <a:endParaRPr kumimoji="1" lang="en-US" altLang="ja-JP" sz="160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25684010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4F250D2-FCC1-9F94-4B87-C20B9003E2F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DA0E17-1C9E-4849-95CE-BCC8B3B85E09}" type="slidenum">
              <a:rPr kumimoji="1"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1"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64942DB5-0E6E-334B-A694-512D11D649B8}"/>
              </a:ext>
            </a:extLst>
          </p:cNvPr>
          <p:cNvSpPr txBox="1"/>
          <p:nvPr/>
        </p:nvSpPr>
        <p:spPr>
          <a:xfrm>
            <a:off x="577210" y="196227"/>
            <a:ext cx="7989575"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HGP創英ﾌﾟﾚｾﾞﾝｽEB" panose="02020800000000000000" pitchFamily="18" charset="-128"/>
                <a:ea typeface="HGP創英ﾌﾟﾚｾﾞﾝｽEB" panose="02020800000000000000" pitchFamily="18" charset="-128"/>
                <a:cs typeface="+mn-cs"/>
              </a:rPr>
              <a:t>ご清聴、ありがとうございました</a:t>
            </a:r>
          </a:p>
        </p:txBody>
      </p:sp>
      <p:sp>
        <p:nvSpPr>
          <p:cNvPr id="5" name="テキスト ボックス 4">
            <a:extLst>
              <a:ext uri="{FF2B5EF4-FFF2-40B4-BE49-F238E27FC236}">
                <a16:creationId xmlns:a16="http://schemas.microsoft.com/office/drawing/2014/main" id="{4B0E168D-E4E6-5F75-CD56-883425B9DF60}"/>
              </a:ext>
            </a:extLst>
          </p:cNvPr>
          <p:cNvSpPr txBox="1"/>
          <p:nvPr/>
        </p:nvSpPr>
        <p:spPr>
          <a:xfrm>
            <a:off x="259366" y="1019305"/>
            <a:ext cx="8494633" cy="5332619"/>
          </a:xfrm>
          <a:prstGeom prst="rect">
            <a:avLst/>
          </a:prstGeom>
          <a:effectLst>
            <a:softEdge rad="228600"/>
          </a:effectLst>
        </p:spPr>
        <p:style>
          <a:lnRef idx="2">
            <a:schemeClr val="accent3"/>
          </a:lnRef>
          <a:fillRef idx="1">
            <a:schemeClr val="lt1"/>
          </a:fillRef>
          <a:effectRef idx="0">
            <a:schemeClr val="accent3"/>
          </a:effectRef>
          <a:fontRef idx="minor">
            <a:schemeClr val="dk1"/>
          </a:fontRef>
        </p:style>
        <p:txBody>
          <a:bodyPr vert="eaVert" wrap="square" tIns="180000" bIns="180000" rtlCol="0">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HGP創英ﾌﾟﾚｾﾞﾝｽEB" panose="02020800000000000000" pitchFamily="18" charset="-128"/>
                <a:cs typeface="+mn-cs"/>
              </a:rPr>
              <a:t>　　　　</a:t>
            </a:r>
            <a:r>
              <a:rPr kumimoji="0" lang="zh-TW"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HGP創英ﾌﾟﾚｾﾞﾝｽEB" panose="02020800000000000000" pitchFamily="18" charset="-128"/>
                <a:cs typeface="+mn-cs"/>
              </a:rPr>
              <a:t>農作業安全十訓</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HGP創英ﾌﾟﾚｾﾞﾝｽEB" panose="02020800000000000000" pitchFamily="18" charset="-128"/>
                <a:cs typeface="+mn-cs"/>
              </a:rPr>
              <a:t>自分だけは大丈夫、</a:t>
            </a:r>
            <a:r>
              <a:rPr kumimoji="0" lang="ja-JP" altLang="en-US" sz="2400" b="0" i="0" u="none" strike="noStrike" kern="1200" cap="none" spc="0" normalizeH="0" baseline="0" noProof="0" dirty="0">
                <a:ln>
                  <a:noFill/>
                </a:ln>
                <a:solidFill>
                  <a:srgbClr val="000000"/>
                </a:solidFill>
                <a:effectLst/>
                <a:uLnTx/>
                <a:uFillTx/>
                <a:latin typeface="HGP創英ﾌﾟﾚｾﾞﾝｽEB" panose="02020800000000000000" pitchFamily="18" charset="-128"/>
                <a:ea typeface="HGP創英ﾌﾟﾚｾﾞﾝｽEB" panose="02020800000000000000" pitchFamily="18" charset="-128"/>
              </a:rPr>
              <a:t>そんな</a:t>
            </a:r>
            <a:r>
              <a:rPr kumimoji="0"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HGP創英ﾌﾟﾚｾﾞﾝｽEB" panose="02020800000000000000" pitchFamily="18" charset="-128"/>
                <a:cs typeface="+mn-cs"/>
              </a:rPr>
              <a:t>わけはあり得ない</a:t>
            </a:r>
            <a:endParaRPr kumimoji="0"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ea typeface="HGP創英ﾌﾟﾚｾﾞﾝｽEB" panose="02020800000000000000" pitchFamily="18" charset="-128"/>
              <a:cs typeface="+mn-cs"/>
            </a:endParaRP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HGP創英ﾌﾟﾚｾﾞﾝｽEB" panose="02020800000000000000" pitchFamily="18" charset="-128"/>
                <a:cs typeface="+mn-cs"/>
              </a:rPr>
              <a:t>何か起こればまずもって、エンジン停止と心得る</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HGP創英ﾌﾟﾚｾﾞﾝｽEB" panose="02020800000000000000" pitchFamily="18" charset="-128"/>
                <a:cs typeface="+mn-cs"/>
              </a:rPr>
              <a:t>防具・保護具は全ての基本</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HGP創英ﾌﾟﾚｾﾞﾝｽEB" panose="02020800000000000000" pitchFamily="18" charset="-128"/>
                <a:cs typeface="+mn-cs"/>
              </a:rPr>
              <a:t>服の裾、ひらひらタオルが大ごとに</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HGP創英ﾌﾟﾚｾﾞﾝｽEB" panose="02020800000000000000" pitchFamily="18" charset="-128"/>
                <a:cs typeface="+mn-cs"/>
              </a:rPr>
              <a:t>トラクター、シートベルトは命綱</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HGP創英ﾌﾟﾚｾﾞﾝｽEB" panose="02020800000000000000" pitchFamily="18" charset="-128"/>
                <a:cs typeface="+mn-cs"/>
              </a:rPr>
              <a:t>夜道では、ないと追突反射材</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HGP創英ﾌﾟﾚｾﾞﾝｽEB" panose="02020800000000000000" pitchFamily="18" charset="-128"/>
                <a:cs typeface="+mn-cs"/>
              </a:rPr>
              <a:t>通りみち、傾斜路・雑草・曲がり角</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HGP創英ﾌﾟﾚｾﾞﾝｽEB" panose="02020800000000000000" pitchFamily="18" charset="-128"/>
                <a:cs typeface="+mn-cs"/>
              </a:rPr>
              <a:t>組での作業は合図を決めろ</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HGP創英ﾌﾟﾚｾﾞﾝｽEB" panose="02020800000000000000" pitchFamily="18" charset="-128"/>
                <a:cs typeface="+mn-cs"/>
              </a:rPr>
              <a:t>暑いとき、水分・塩分・木かげで休憩</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HGP創英ﾌﾟﾚｾﾞﾝｽEB" panose="02020800000000000000" pitchFamily="18" charset="-128"/>
                <a:cs typeface="+mn-cs"/>
              </a:rPr>
              <a:t>ケイタイ携帯、居場所も言って</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HGP創英ﾌﾟﾚｾﾞﾝｽEB" panose="02020800000000000000" pitchFamily="18" charset="-128"/>
                <a:cs typeface="+mn-cs"/>
              </a:rPr>
              <a:t>安全ルールはみんなで議論、黙って分かるは夫婦もない</a:t>
            </a:r>
            <a:endParaRPr kumimoji="0"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endParaRPr>
          </a:p>
        </p:txBody>
      </p:sp>
    </p:spTree>
    <p:extLst>
      <p:ext uri="{BB962C8B-B14F-4D97-AF65-F5344CB8AC3E}">
        <p14:creationId xmlns:p14="http://schemas.microsoft.com/office/powerpoint/2010/main" val="91443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C4AD6476-0FED-4723-1609-D6343CD29C89}"/>
              </a:ext>
            </a:extLst>
          </p:cNvPr>
          <p:cNvPicPr>
            <a:picLocks noChangeAspect="1"/>
          </p:cNvPicPr>
          <p:nvPr/>
        </p:nvPicPr>
        <p:blipFill>
          <a:blip r:embed="rId3"/>
          <a:stretch>
            <a:fillRect/>
          </a:stretch>
        </p:blipFill>
        <p:spPr>
          <a:xfrm>
            <a:off x="888911" y="1011013"/>
            <a:ext cx="6597111" cy="5846987"/>
          </a:xfrm>
          <a:prstGeom prst="rect">
            <a:avLst/>
          </a:prstGeom>
        </p:spPr>
      </p:pic>
      <p:sp>
        <p:nvSpPr>
          <p:cNvPr id="10" name="四角形: 角を丸くする 9">
            <a:extLst>
              <a:ext uri="{FF2B5EF4-FFF2-40B4-BE49-F238E27FC236}">
                <a16:creationId xmlns:a16="http://schemas.microsoft.com/office/drawing/2014/main" id="{B1A669CE-446C-947E-BE5F-7F4295E0ED12}"/>
              </a:ext>
            </a:extLst>
          </p:cNvPr>
          <p:cNvSpPr/>
          <p:nvPr/>
        </p:nvSpPr>
        <p:spPr>
          <a:xfrm>
            <a:off x="4748187" y="3076374"/>
            <a:ext cx="1079857" cy="46064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a:extLst>
              <a:ext uri="{FF2B5EF4-FFF2-40B4-BE49-F238E27FC236}">
                <a16:creationId xmlns:a16="http://schemas.microsoft.com/office/drawing/2014/main" id="{449CF76F-EC96-7405-0525-2CD719AAB4B5}"/>
              </a:ext>
            </a:extLst>
          </p:cNvPr>
          <p:cNvCxnSpPr>
            <a:cxnSpLocks/>
          </p:cNvCxnSpPr>
          <p:nvPr/>
        </p:nvCxnSpPr>
        <p:spPr>
          <a:xfrm flipH="1" flipV="1">
            <a:off x="5874210" y="3317183"/>
            <a:ext cx="761777" cy="23820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AFEA4581-7C10-D43A-E22D-27CA9DF8FAFD}"/>
              </a:ext>
            </a:extLst>
          </p:cNvPr>
          <p:cNvSpPr txBox="1"/>
          <p:nvPr/>
        </p:nvSpPr>
        <p:spPr>
          <a:xfrm>
            <a:off x="6682153" y="3317183"/>
            <a:ext cx="2078358" cy="523220"/>
          </a:xfrm>
          <a:prstGeom prst="rect">
            <a:avLst/>
          </a:prstGeom>
          <a:noFill/>
        </p:spPr>
        <p:txBody>
          <a:bodyPr wrap="square" rtlCol="0">
            <a:spAutoFit/>
          </a:bodyPr>
          <a:lstStyle/>
          <a:p>
            <a:r>
              <a:rPr kumimoji="1" lang="ja-JP" altLang="en-US" sz="1400" dirty="0">
                <a:latin typeface="UD デジタル 教科書体 NP-B" panose="02020700000000000000" pitchFamily="18" charset="-128"/>
                <a:ea typeface="UD デジタル 教科書体 NP-B" panose="02020700000000000000" pitchFamily="18" charset="-128"/>
              </a:rPr>
              <a:t>乗用型トラクターの転落・転倒が最大の要因</a:t>
            </a:r>
          </a:p>
        </p:txBody>
      </p:sp>
      <p:sp>
        <p:nvSpPr>
          <p:cNvPr id="18" name="スライド番号プレースホルダー 2">
            <a:extLst>
              <a:ext uri="{FF2B5EF4-FFF2-40B4-BE49-F238E27FC236}">
                <a16:creationId xmlns:a16="http://schemas.microsoft.com/office/drawing/2014/main" id="{1DAABCC2-59FA-4A4C-B30C-1ED7CE2E2951}"/>
              </a:ext>
            </a:extLst>
          </p:cNvPr>
          <p:cNvSpPr>
            <a:spLocks noGrp="1"/>
          </p:cNvSpPr>
          <p:nvPr>
            <p:ph type="sldNum" sz="quarter" idx="12"/>
          </p:nvPr>
        </p:nvSpPr>
        <p:spPr>
          <a:xfrm>
            <a:off x="6961909" y="6408854"/>
            <a:ext cx="1949477" cy="238123"/>
          </a:xfrm>
        </p:spPr>
        <p:txBody>
          <a:bodyPr/>
          <a:lstStyle/>
          <a:p>
            <a:fld id="{64452A23-BFEA-43FD-98FB-69091C0AE9EE}" type="slidenum">
              <a:rPr lang="ja-JP" altLang="en-US" smtClean="0"/>
              <a:pPr/>
              <a:t>3</a:t>
            </a:fld>
            <a:endParaRPr lang="ja-JP" altLang="en-US" dirty="0"/>
          </a:p>
        </p:txBody>
      </p:sp>
      <p:cxnSp>
        <p:nvCxnSpPr>
          <p:cNvPr id="11" name="直線コネクタ 10">
            <a:extLst>
              <a:ext uri="{FF2B5EF4-FFF2-40B4-BE49-F238E27FC236}">
                <a16:creationId xmlns:a16="http://schemas.microsoft.com/office/drawing/2014/main" id="{CA6280CA-8AEA-410A-BB10-D8442FBA6042}"/>
              </a:ext>
            </a:extLst>
          </p:cNvPr>
          <p:cNvCxnSpPr/>
          <p:nvPr/>
        </p:nvCxnSpPr>
        <p:spPr>
          <a:xfrm>
            <a:off x="394636" y="704044"/>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1FF0C61A-6EA3-3DA7-765A-CF8413061F93}"/>
              </a:ext>
            </a:extLst>
          </p:cNvPr>
          <p:cNvSpPr txBox="1"/>
          <p:nvPr/>
        </p:nvSpPr>
        <p:spPr>
          <a:xfrm>
            <a:off x="289194" y="152765"/>
            <a:ext cx="8622192" cy="523220"/>
          </a:xfrm>
          <a:prstGeom prst="rect">
            <a:avLst/>
          </a:prstGeom>
          <a:noFill/>
        </p:spPr>
        <p:txBody>
          <a:bodyPr wrap="square" rtlCol="0">
            <a:spAutoFit/>
          </a:bodyPr>
          <a:lstStyle/>
          <a:p>
            <a:r>
              <a:rPr kumimoji="1" lang="ja-JP" altLang="en-US" sz="2800" dirty="0">
                <a:solidFill>
                  <a:schemeClr val="accent1">
                    <a:lumMod val="50000"/>
                  </a:schemeClr>
                </a:solidFill>
                <a:latin typeface="HGS創英角ｺﾞｼｯｸUB" panose="020B0900000000000000" pitchFamily="50" charset="-128"/>
                <a:ea typeface="HGS創英角ｺﾞｼｯｸUB" panose="020B0900000000000000" pitchFamily="50" charset="-128"/>
              </a:rPr>
              <a:t>農作業事故は、あなたの身近に迫っている！</a:t>
            </a:r>
            <a:r>
              <a:rPr kumimoji="1" lang="en-US" altLang="ja-JP" sz="2800" dirty="0">
                <a:solidFill>
                  <a:schemeClr val="accent1">
                    <a:lumMod val="50000"/>
                  </a:schemeClr>
                </a:solidFill>
                <a:latin typeface="HGS創英角ｺﾞｼｯｸUB" panose="020B0900000000000000" pitchFamily="50" charset="-128"/>
                <a:ea typeface="HGS創英角ｺﾞｼｯｸUB" panose="020B0900000000000000" pitchFamily="50" charset="-128"/>
              </a:rPr>
              <a:t>(</a:t>
            </a:r>
            <a:r>
              <a:rPr kumimoji="1" lang="ja-JP" altLang="en-US" sz="2800" dirty="0">
                <a:solidFill>
                  <a:schemeClr val="accent1">
                    <a:lumMod val="50000"/>
                  </a:schemeClr>
                </a:solidFill>
                <a:latin typeface="HGS創英角ｺﾞｼｯｸUB" panose="020B0900000000000000" pitchFamily="50" charset="-128"/>
                <a:ea typeface="HGS創英角ｺﾞｼｯｸUB" panose="020B0900000000000000" pitchFamily="50" charset="-128"/>
              </a:rPr>
              <a:t>続き</a:t>
            </a:r>
            <a:r>
              <a:rPr kumimoji="1" lang="en-US" altLang="ja-JP" sz="2800" dirty="0">
                <a:solidFill>
                  <a:schemeClr val="accent1">
                    <a:lumMod val="50000"/>
                  </a:schemeClr>
                </a:solidFill>
                <a:latin typeface="HGS創英角ｺﾞｼｯｸUB" panose="020B0900000000000000" pitchFamily="50" charset="-128"/>
                <a:ea typeface="HGS創英角ｺﾞｼｯｸUB" panose="020B0900000000000000" pitchFamily="50" charset="-128"/>
              </a:rPr>
              <a:t>)</a:t>
            </a:r>
            <a:r>
              <a:rPr kumimoji="1" lang="ja-JP" altLang="en-US" sz="2800" dirty="0">
                <a:solidFill>
                  <a:schemeClr val="accent1">
                    <a:lumMod val="50000"/>
                  </a:schemeClr>
                </a:solidFill>
                <a:latin typeface="HGS創英角ｺﾞｼｯｸUB" panose="020B0900000000000000" pitchFamily="50" charset="-128"/>
                <a:ea typeface="HGS創英角ｺﾞｼｯｸUB" panose="020B0900000000000000" pitchFamily="50" charset="-128"/>
              </a:rPr>
              <a:t> </a:t>
            </a:r>
          </a:p>
        </p:txBody>
      </p:sp>
      <p:sp>
        <p:nvSpPr>
          <p:cNvPr id="2" name="テキスト ボックス 1">
            <a:extLst>
              <a:ext uri="{FF2B5EF4-FFF2-40B4-BE49-F238E27FC236}">
                <a16:creationId xmlns:a16="http://schemas.microsoft.com/office/drawing/2014/main" id="{071FFA32-E322-E53D-DC68-ED511E2264DB}"/>
              </a:ext>
            </a:extLst>
          </p:cNvPr>
          <p:cNvSpPr txBox="1"/>
          <p:nvPr/>
        </p:nvSpPr>
        <p:spPr>
          <a:xfrm>
            <a:off x="289194" y="808866"/>
            <a:ext cx="8277091" cy="369332"/>
          </a:xfrm>
          <a:prstGeom prst="rect">
            <a:avLst/>
          </a:prstGeom>
          <a:noFill/>
        </p:spPr>
        <p:txBody>
          <a:bodyPr wrap="square" rtlCol="0">
            <a:spAutoFit/>
          </a:bodyPr>
          <a:lstStyle/>
          <a:p>
            <a:r>
              <a:rPr kumimoji="1" lang="ja-JP" altLang="en-US" dirty="0">
                <a:latin typeface="UD デジタル 教科書体 NP-B" panose="02020700000000000000" pitchFamily="18" charset="-128"/>
                <a:ea typeface="UD デジタル 教科書体 NP-B" panose="02020700000000000000" pitchFamily="18" charset="-128"/>
              </a:rPr>
              <a:t>○　乗用型トラクターの転落・転倒で多くの方が亡くなっています。</a:t>
            </a:r>
            <a:endParaRPr kumimoji="1" lang="ja-JP" altLang="en-US" sz="1200" dirty="0">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2523171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3ACB5D52-A4F6-441E-BC50-F630AC1D0630}"/>
              </a:ext>
            </a:extLst>
          </p:cNvPr>
          <p:cNvCxnSpPr/>
          <p:nvPr/>
        </p:nvCxnSpPr>
        <p:spPr>
          <a:xfrm>
            <a:off x="472274" y="792078"/>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8" name="スライド番号プレースホルダー 2">
            <a:extLst>
              <a:ext uri="{FF2B5EF4-FFF2-40B4-BE49-F238E27FC236}">
                <a16:creationId xmlns:a16="http://schemas.microsoft.com/office/drawing/2014/main" id="{1DAABCC2-59FA-4A4C-B30C-1ED7CE2E2951}"/>
              </a:ext>
            </a:extLst>
          </p:cNvPr>
          <p:cNvSpPr>
            <a:spLocks noGrp="1"/>
          </p:cNvSpPr>
          <p:nvPr>
            <p:ph type="sldNum" sz="quarter" idx="12"/>
          </p:nvPr>
        </p:nvSpPr>
        <p:spPr>
          <a:xfrm>
            <a:off x="6961909" y="6408854"/>
            <a:ext cx="1949477" cy="23812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452A23-BFEA-43FD-98FB-69091C0AE9EE}" type="slidenum">
              <a:rPr kumimoji="0"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B6719242-D217-452D-B2B7-F89706241B67}"/>
              </a:ext>
            </a:extLst>
          </p:cNvPr>
          <p:cNvSpPr txBox="1"/>
          <p:nvPr/>
        </p:nvSpPr>
        <p:spPr>
          <a:xfrm>
            <a:off x="472274" y="202389"/>
            <a:ext cx="843911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農作業事故は、あなたの身近に迫っている：○○県の事故</a:t>
            </a:r>
            <a:endParaRPr kumimoji="1" lang="ja-JP" altLang="en-US" sz="20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6" name="テキスト ボックス 5">
            <a:extLst>
              <a:ext uri="{FF2B5EF4-FFF2-40B4-BE49-F238E27FC236}">
                <a16:creationId xmlns:a16="http://schemas.microsoft.com/office/drawing/2014/main" id="{BE674261-5F08-621E-B1F8-8F6867E3C83C}"/>
              </a:ext>
            </a:extLst>
          </p:cNvPr>
          <p:cNvSpPr txBox="1"/>
          <p:nvPr/>
        </p:nvSpPr>
        <p:spPr>
          <a:xfrm>
            <a:off x="4691830" y="1019526"/>
            <a:ext cx="286357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lumMod val="50000"/>
                  </a:prstClr>
                </a:solidFill>
                <a:effectLst/>
                <a:uLnTx/>
                <a:uFillTx/>
                <a:latin typeface="Calibri" panose="020F0502020204030204"/>
                <a:ea typeface="游ゴシック" panose="020B0400000000000000" pitchFamily="50" charset="-128"/>
                <a:cs typeface="+mn-cs"/>
              </a:rPr>
              <a:t>○○県の農作業死亡事故発生件数</a:t>
            </a:r>
          </a:p>
        </p:txBody>
      </p:sp>
      <p:sp>
        <p:nvSpPr>
          <p:cNvPr id="7" name="テキスト ボックス 6">
            <a:extLst>
              <a:ext uri="{FF2B5EF4-FFF2-40B4-BE49-F238E27FC236}">
                <a16:creationId xmlns:a16="http://schemas.microsoft.com/office/drawing/2014/main" id="{28D3874A-C7B5-9C8C-1290-6292E8BFB50E}"/>
              </a:ext>
            </a:extLst>
          </p:cNvPr>
          <p:cNvSpPr txBox="1"/>
          <p:nvPr/>
        </p:nvSpPr>
        <p:spPr>
          <a:xfrm>
            <a:off x="256056" y="1173414"/>
            <a:ext cx="3123732" cy="1785104"/>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2200" b="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rPr>
              <a:t>○○県の農作業死亡事故は、年による変動はあるものの数件～</a:t>
            </a:r>
            <a:r>
              <a:rPr kumimoji="1" lang="en-US" altLang="ja-JP" sz="2200" b="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rPr>
              <a:t>10</a:t>
            </a:r>
            <a:r>
              <a:rPr kumimoji="1" lang="ja-JP" altLang="en-US" sz="2200" b="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rPr>
              <a:t>件程度発生している</a:t>
            </a:r>
            <a:endParaRPr kumimoji="1" lang="en-US" altLang="ja-JP" sz="2200" b="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8" name="テキスト ボックス 7">
            <a:extLst>
              <a:ext uri="{FF2B5EF4-FFF2-40B4-BE49-F238E27FC236}">
                <a16:creationId xmlns:a16="http://schemas.microsoft.com/office/drawing/2014/main" id="{6E632A99-7041-8A7D-9901-76C1FFCDDFC1}"/>
              </a:ext>
            </a:extLst>
          </p:cNvPr>
          <p:cNvSpPr txBox="1"/>
          <p:nvPr/>
        </p:nvSpPr>
        <p:spPr>
          <a:xfrm>
            <a:off x="5408523" y="6401695"/>
            <a:ext cx="1838849"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資料等：２ページと同じ</a:t>
            </a:r>
          </a:p>
        </p:txBody>
      </p:sp>
      <p:graphicFrame>
        <p:nvGraphicFramePr>
          <p:cNvPr id="10" name="表 9">
            <a:extLst>
              <a:ext uri="{FF2B5EF4-FFF2-40B4-BE49-F238E27FC236}">
                <a16:creationId xmlns:a16="http://schemas.microsoft.com/office/drawing/2014/main" id="{52031801-B1AD-5BD5-C973-89C3704FE7C4}"/>
              </a:ext>
            </a:extLst>
          </p:cNvPr>
          <p:cNvGraphicFramePr>
            <a:graphicFrameLocks noGrp="1"/>
          </p:cNvGraphicFramePr>
          <p:nvPr>
            <p:extLst>
              <p:ext uri="{D42A27DB-BD31-4B8C-83A1-F6EECF244321}">
                <p14:modId xmlns:p14="http://schemas.microsoft.com/office/powerpoint/2010/main" val="1479553090"/>
              </p:ext>
            </p:extLst>
          </p:nvPr>
        </p:nvGraphicFramePr>
        <p:xfrm>
          <a:off x="3898971" y="1343096"/>
          <a:ext cx="4526570" cy="989963"/>
        </p:xfrm>
        <a:graphic>
          <a:graphicData uri="http://schemas.openxmlformats.org/drawingml/2006/table">
            <a:tbl>
              <a:tblPr>
                <a:tableStyleId>{5C22544A-7EE6-4342-B048-85BDC9FD1C3A}</a:tableStyleId>
              </a:tblPr>
              <a:tblGrid>
                <a:gridCol w="881010">
                  <a:extLst>
                    <a:ext uri="{9D8B030D-6E8A-4147-A177-3AD203B41FA5}">
                      <a16:colId xmlns:a16="http://schemas.microsoft.com/office/drawing/2014/main" val="3158900506"/>
                    </a:ext>
                  </a:extLst>
                </a:gridCol>
                <a:gridCol w="729112">
                  <a:extLst>
                    <a:ext uri="{9D8B030D-6E8A-4147-A177-3AD203B41FA5}">
                      <a16:colId xmlns:a16="http://schemas.microsoft.com/office/drawing/2014/main" val="3871042238"/>
                    </a:ext>
                  </a:extLst>
                </a:gridCol>
                <a:gridCol w="729112">
                  <a:extLst>
                    <a:ext uri="{9D8B030D-6E8A-4147-A177-3AD203B41FA5}">
                      <a16:colId xmlns:a16="http://schemas.microsoft.com/office/drawing/2014/main" val="1369159118"/>
                    </a:ext>
                  </a:extLst>
                </a:gridCol>
                <a:gridCol w="729112">
                  <a:extLst>
                    <a:ext uri="{9D8B030D-6E8A-4147-A177-3AD203B41FA5}">
                      <a16:colId xmlns:a16="http://schemas.microsoft.com/office/drawing/2014/main" val="950957131"/>
                    </a:ext>
                  </a:extLst>
                </a:gridCol>
                <a:gridCol w="729112">
                  <a:extLst>
                    <a:ext uri="{9D8B030D-6E8A-4147-A177-3AD203B41FA5}">
                      <a16:colId xmlns:a16="http://schemas.microsoft.com/office/drawing/2014/main" val="1124764818"/>
                    </a:ext>
                  </a:extLst>
                </a:gridCol>
                <a:gridCol w="729112">
                  <a:extLst>
                    <a:ext uri="{9D8B030D-6E8A-4147-A177-3AD203B41FA5}">
                      <a16:colId xmlns:a16="http://schemas.microsoft.com/office/drawing/2014/main" val="327006279"/>
                    </a:ext>
                  </a:extLst>
                </a:gridCol>
              </a:tblGrid>
              <a:tr h="334273">
                <a:tc>
                  <a:txBody>
                    <a:bodyPr/>
                    <a:lstStyle/>
                    <a:p>
                      <a:pPr algn="l" fontAlgn="ctr"/>
                      <a:r>
                        <a:rPr lang="ja-JP" altLang="en-US" sz="1100" u="none" strike="noStrike">
                          <a:effectLst/>
                        </a:rPr>
                        <a:t>　</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gradFill>
                      <a:gsLst>
                        <a:gs pos="0">
                          <a:schemeClr val="accent4">
                            <a:lumMod val="40000"/>
                            <a:lumOff val="60000"/>
                          </a:schemeClr>
                        </a:gs>
                        <a:gs pos="96000">
                          <a:schemeClr val="accent1">
                            <a:lumMod val="45000"/>
                            <a:lumOff val="55000"/>
                          </a:schemeClr>
                        </a:gs>
                        <a:gs pos="93000">
                          <a:schemeClr val="accent4">
                            <a:lumMod val="60000"/>
                            <a:lumOff val="40000"/>
                          </a:schemeClr>
                        </a:gs>
                        <a:gs pos="100000">
                          <a:schemeClr val="accent1">
                            <a:lumMod val="75000"/>
                          </a:schemeClr>
                        </a:gs>
                      </a:gsLst>
                      <a:lin ang="5400000" scaled="1"/>
                    </a:gradFill>
                  </a:tcPr>
                </a:tc>
                <a:tc>
                  <a:txBody>
                    <a:bodyPr/>
                    <a:lstStyle/>
                    <a:p>
                      <a:pPr algn="l" fontAlgn="ctr"/>
                      <a:r>
                        <a:rPr lang="ja-JP" altLang="en-US" sz="1100" u="none" strike="noStrike">
                          <a:effectLst/>
                        </a:rPr>
                        <a:t>平成</a:t>
                      </a:r>
                      <a:r>
                        <a:rPr lang="en-US" altLang="ja-JP" sz="1100" u="none" strike="noStrike">
                          <a:effectLst/>
                        </a:rPr>
                        <a:t>28</a:t>
                      </a:r>
                      <a:r>
                        <a:rPr lang="ja-JP" altLang="en-US" sz="1100" u="none" strike="noStrike">
                          <a:effectLst/>
                        </a:rPr>
                        <a:t>年</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gradFill>
                      <a:gsLst>
                        <a:gs pos="0">
                          <a:schemeClr val="accent4">
                            <a:lumMod val="40000"/>
                            <a:lumOff val="60000"/>
                          </a:schemeClr>
                        </a:gs>
                        <a:gs pos="96000">
                          <a:schemeClr val="accent1">
                            <a:lumMod val="45000"/>
                            <a:lumOff val="55000"/>
                          </a:schemeClr>
                        </a:gs>
                        <a:gs pos="93000">
                          <a:schemeClr val="accent4">
                            <a:lumMod val="60000"/>
                            <a:lumOff val="40000"/>
                          </a:schemeClr>
                        </a:gs>
                        <a:gs pos="100000">
                          <a:schemeClr val="accent1">
                            <a:lumMod val="75000"/>
                          </a:schemeClr>
                        </a:gs>
                      </a:gsLst>
                      <a:lin ang="5400000" scaled="1"/>
                    </a:gradFill>
                  </a:tcPr>
                </a:tc>
                <a:tc>
                  <a:txBody>
                    <a:bodyPr/>
                    <a:lstStyle/>
                    <a:p>
                      <a:pPr algn="l" fontAlgn="ctr"/>
                      <a:r>
                        <a:rPr lang="ja-JP" altLang="en-US" sz="1100" u="none" strike="noStrike">
                          <a:effectLst/>
                        </a:rPr>
                        <a:t>平成</a:t>
                      </a:r>
                      <a:r>
                        <a:rPr lang="en-US" altLang="ja-JP" sz="1100" u="none" strike="noStrike">
                          <a:effectLst/>
                        </a:rPr>
                        <a:t>29</a:t>
                      </a:r>
                      <a:r>
                        <a:rPr lang="ja-JP" altLang="en-US" sz="1100" u="none" strike="noStrike">
                          <a:effectLst/>
                        </a:rPr>
                        <a:t>年</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gradFill>
                      <a:gsLst>
                        <a:gs pos="0">
                          <a:schemeClr val="accent4">
                            <a:lumMod val="40000"/>
                            <a:lumOff val="60000"/>
                          </a:schemeClr>
                        </a:gs>
                        <a:gs pos="96000">
                          <a:schemeClr val="accent1">
                            <a:lumMod val="45000"/>
                            <a:lumOff val="55000"/>
                          </a:schemeClr>
                        </a:gs>
                        <a:gs pos="93000">
                          <a:schemeClr val="accent4">
                            <a:lumMod val="60000"/>
                            <a:lumOff val="40000"/>
                          </a:schemeClr>
                        </a:gs>
                        <a:gs pos="100000">
                          <a:schemeClr val="accent1">
                            <a:lumMod val="75000"/>
                          </a:schemeClr>
                        </a:gs>
                      </a:gsLst>
                      <a:lin ang="5400000" scaled="1"/>
                    </a:gradFill>
                  </a:tcPr>
                </a:tc>
                <a:tc>
                  <a:txBody>
                    <a:bodyPr/>
                    <a:lstStyle/>
                    <a:p>
                      <a:pPr algn="l" fontAlgn="ctr"/>
                      <a:r>
                        <a:rPr lang="ja-JP" altLang="en-US" sz="1100" u="none" strike="noStrike">
                          <a:effectLst/>
                        </a:rPr>
                        <a:t>平成</a:t>
                      </a:r>
                      <a:r>
                        <a:rPr lang="en-US" altLang="ja-JP" sz="1100" u="none" strike="noStrike">
                          <a:effectLst/>
                        </a:rPr>
                        <a:t>30</a:t>
                      </a:r>
                      <a:r>
                        <a:rPr lang="ja-JP" altLang="en-US" sz="1100" u="none" strike="noStrike">
                          <a:effectLst/>
                        </a:rPr>
                        <a:t>年</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gradFill>
                      <a:gsLst>
                        <a:gs pos="0">
                          <a:schemeClr val="accent4">
                            <a:lumMod val="40000"/>
                            <a:lumOff val="60000"/>
                          </a:schemeClr>
                        </a:gs>
                        <a:gs pos="96000">
                          <a:schemeClr val="accent1">
                            <a:lumMod val="45000"/>
                            <a:lumOff val="55000"/>
                          </a:schemeClr>
                        </a:gs>
                        <a:gs pos="93000">
                          <a:schemeClr val="accent4">
                            <a:lumMod val="60000"/>
                            <a:lumOff val="40000"/>
                          </a:schemeClr>
                        </a:gs>
                        <a:gs pos="100000">
                          <a:schemeClr val="accent1">
                            <a:lumMod val="75000"/>
                          </a:schemeClr>
                        </a:gs>
                      </a:gsLst>
                      <a:lin ang="5400000" scaled="1"/>
                    </a:gradFill>
                  </a:tcPr>
                </a:tc>
                <a:tc>
                  <a:txBody>
                    <a:bodyPr/>
                    <a:lstStyle/>
                    <a:p>
                      <a:pPr algn="l" fontAlgn="ctr"/>
                      <a:r>
                        <a:rPr lang="ja-JP" altLang="en-US" sz="1100" u="none" strike="noStrike">
                          <a:effectLst/>
                        </a:rPr>
                        <a:t>令和元年</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gradFill>
                      <a:gsLst>
                        <a:gs pos="0">
                          <a:schemeClr val="accent4">
                            <a:lumMod val="40000"/>
                            <a:lumOff val="60000"/>
                          </a:schemeClr>
                        </a:gs>
                        <a:gs pos="96000">
                          <a:schemeClr val="accent1">
                            <a:lumMod val="45000"/>
                            <a:lumOff val="55000"/>
                          </a:schemeClr>
                        </a:gs>
                        <a:gs pos="93000">
                          <a:schemeClr val="accent4">
                            <a:lumMod val="60000"/>
                            <a:lumOff val="40000"/>
                          </a:schemeClr>
                        </a:gs>
                        <a:gs pos="100000">
                          <a:schemeClr val="accent1">
                            <a:lumMod val="75000"/>
                          </a:schemeClr>
                        </a:gs>
                      </a:gsLst>
                      <a:lin ang="5400000" scaled="1"/>
                    </a:gradFill>
                  </a:tcPr>
                </a:tc>
                <a:tc>
                  <a:txBody>
                    <a:bodyPr/>
                    <a:lstStyle/>
                    <a:p>
                      <a:pPr algn="l" fontAlgn="ctr"/>
                      <a:r>
                        <a:rPr lang="ja-JP" altLang="en-US" sz="1100" u="none" strike="noStrike">
                          <a:effectLst/>
                        </a:rPr>
                        <a:t>令和２年</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gradFill>
                      <a:gsLst>
                        <a:gs pos="0">
                          <a:schemeClr val="accent4">
                            <a:lumMod val="40000"/>
                            <a:lumOff val="60000"/>
                          </a:schemeClr>
                        </a:gs>
                        <a:gs pos="96000">
                          <a:schemeClr val="accent1">
                            <a:lumMod val="45000"/>
                            <a:lumOff val="55000"/>
                          </a:schemeClr>
                        </a:gs>
                        <a:gs pos="93000">
                          <a:schemeClr val="accent4">
                            <a:lumMod val="60000"/>
                            <a:lumOff val="40000"/>
                          </a:schemeClr>
                        </a:gs>
                        <a:gs pos="100000">
                          <a:schemeClr val="accent1">
                            <a:lumMod val="75000"/>
                          </a:schemeClr>
                        </a:gs>
                      </a:gsLst>
                      <a:lin ang="5400000" scaled="1"/>
                    </a:gradFill>
                  </a:tcPr>
                </a:tc>
                <a:extLst>
                  <a:ext uri="{0D108BD9-81ED-4DB2-BD59-A6C34878D82A}">
                    <a16:rowId xmlns:a16="http://schemas.microsoft.com/office/drawing/2014/main" val="230716458"/>
                  </a:ext>
                </a:extLst>
              </a:tr>
              <a:tr h="321417">
                <a:tc>
                  <a:txBody>
                    <a:bodyPr/>
                    <a:lstStyle/>
                    <a:p>
                      <a:pPr algn="l" fontAlgn="ct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○○県</a:t>
                      </a:r>
                    </a:p>
                  </a:txBody>
                  <a:tcPr marL="9525" marR="9525" marT="9525" marB="0" anchor="ctr">
                    <a:gradFill>
                      <a:gsLst>
                        <a:gs pos="0">
                          <a:schemeClr val="accent4">
                            <a:lumMod val="40000"/>
                            <a:lumOff val="60000"/>
                          </a:schemeClr>
                        </a:gs>
                        <a:gs pos="96000">
                          <a:schemeClr val="accent1">
                            <a:lumMod val="45000"/>
                            <a:lumOff val="55000"/>
                          </a:schemeClr>
                        </a:gs>
                        <a:gs pos="93000">
                          <a:schemeClr val="accent4">
                            <a:lumMod val="60000"/>
                            <a:lumOff val="40000"/>
                          </a:schemeClr>
                        </a:gs>
                        <a:gs pos="100000">
                          <a:schemeClr val="accent1">
                            <a:lumMod val="75000"/>
                          </a:schemeClr>
                        </a:gs>
                      </a:gsLst>
                      <a:lin ang="5400000" scaled="1"/>
                    </a:gradFill>
                  </a:tcPr>
                </a:tc>
                <a:tc>
                  <a:txBody>
                    <a:bodyPr/>
                    <a:lstStyle/>
                    <a:p>
                      <a:pPr algn="r" fontAlgn="ctr"/>
                      <a:r>
                        <a:rPr lang="en-US" altLang="ja-JP" sz="1100" u="none" strike="noStrike">
                          <a:effectLst/>
                        </a:rPr>
                        <a:t>5</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gradFill>
                      <a:gsLst>
                        <a:gs pos="0">
                          <a:schemeClr val="accent4">
                            <a:lumMod val="40000"/>
                            <a:lumOff val="60000"/>
                          </a:schemeClr>
                        </a:gs>
                        <a:gs pos="96000">
                          <a:schemeClr val="accent1">
                            <a:lumMod val="45000"/>
                            <a:lumOff val="55000"/>
                          </a:schemeClr>
                        </a:gs>
                        <a:gs pos="93000">
                          <a:schemeClr val="accent4">
                            <a:lumMod val="60000"/>
                            <a:lumOff val="40000"/>
                          </a:schemeClr>
                        </a:gs>
                        <a:gs pos="100000">
                          <a:schemeClr val="accent1">
                            <a:lumMod val="75000"/>
                          </a:schemeClr>
                        </a:gs>
                      </a:gsLst>
                      <a:lin ang="5400000" scaled="1"/>
                    </a:gradFill>
                  </a:tcPr>
                </a:tc>
                <a:tc>
                  <a:txBody>
                    <a:bodyPr/>
                    <a:lstStyle/>
                    <a:p>
                      <a:pPr algn="r" fontAlgn="ctr"/>
                      <a:r>
                        <a:rPr lang="en-US" altLang="ja-JP" sz="1100" u="none" strike="noStrike">
                          <a:effectLst/>
                        </a:rPr>
                        <a:t>7</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gradFill>
                      <a:gsLst>
                        <a:gs pos="0">
                          <a:schemeClr val="accent4">
                            <a:lumMod val="40000"/>
                            <a:lumOff val="60000"/>
                          </a:schemeClr>
                        </a:gs>
                        <a:gs pos="96000">
                          <a:schemeClr val="accent1">
                            <a:lumMod val="45000"/>
                            <a:lumOff val="55000"/>
                          </a:schemeClr>
                        </a:gs>
                        <a:gs pos="93000">
                          <a:schemeClr val="accent4">
                            <a:lumMod val="60000"/>
                            <a:lumOff val="40000"/>
                          </a:schemeClr>
                        </a:gs>
                        <a:gs pos="100000">
                          <a:schemeClr val="accent1">
                            <a:lumMod val="75000"/>
                          </a:schemeClr>
                        </a:gs>
                      </a:gsLst>
                      <a:lin ang="5400000" scaled="1"/>
                    </a:gradFill>
                  </a:tcPr>
                </a:tc>
                <a:tc>
                  <a:txBody>
                    <a:bodyPr/>
                    <a:lstStyle/>
                    <a:p>
                      <a:pPr algn="r" fontAlgn="ctr"/>
                      <a:r>
                        <a:rPr lang="ja-JP" altLang="en-US" sz="1100" u="none" strike="noStrike" dirty="0">
                          <a:effectLst/>
                        </a:rPr>
                        <a:t>　　－ </a:t>
                      </a:r>
                      <a:r>
                        <a:rPr lang="en-US" altLang="ja-JP" sz="1100" u="none" strike="noStrike" dirty="0">
                          <a:effectLst/>
                        </a:rPr>
                        <a:t>※</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gradFill>
                      <a:gsLst>
                        <a:gs pos="0">
                          <a:schemeClr val="accent4">
                            <a:lumMod val="40000"/>
                            <a:lumOff val="60000"/>
                          </a:schemeClr>
                        </a:gs>
                        <a:gs pos="96000">
                          <a:schemeClr val="accent1">
                            <a:lumMod val="45000"/>
                            <a:lumOff val="55000"/>
                          </a:schemeClr>
                        </a:gs>
                        <a:gs pos="93000">
                          <a:schemeClr val="accent4">
                            <a:lumMod val="60000"/>
                            <a:lumOff val="40000"/>
                          </a:schemeClr>
                        </a:gs>
                        <a:gs pos="100000">
                          <a:schemeClr val="accent1">
                            <a:lumMod val="75000"/>
                          </a:schemeClr>
                        </a:gs>
                      </a:gsLst>
                      <a:lin ang="5400000" scaled="1"/>
                    </a:gradFill>
                  </a:tcPr>
                </a:tc>
                <a:tc>
                  <a:txBody>
                    <a:bodyPr/>
                    <a:lstStyle/>
                    <a:p>
                      <a:pPr algn="r" fontAlgn="ctr"/>
                      <a:r>
                        <a:rPr lang="ja-JP" altLang="en-US" sz="1100" u="none" strike="noStrike" dirty="0">
                          <a:effectLst/>
                        </a:rPr>
                        <a:t>－ </a:t>
                      </a:r>
                      <a:r>
                        <a:rPr lang="en-US" altLang="ja-JP" sz="1100" u="none" strike="noStrike" dirty="0">
                          <a:effectLst/>
                        </a:rPr>
                        <a:t>※</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gradFill>
                      <a:gsLst>
                        <a:gs pos="0">
                          <a:schemeClr val="accent4">
                            <a:lumMod val="40000"/>
                            <a:lumOff val="60000"/>
                          </a:schemeClr>
                        </a:gs>
                        <a:gs pos="96000">
                          <a:schemeClr val="accent1">
                            <a:lumMod val="45000"/>
                            <a:lumOff val="55000"/>
                          </a:schemeClr>
                        </a:gs>
                        <a:gs pos="93000">
                          <a:schemeClr val="accent4">
                            <a:lumMod val="60000"/>
                            <a:lumOff val="40000"/>
                          </a:schemeClr>
                        </a:gs>
                        <a:gs pos="100000">
                          <a:schemeClr val="accent1">
                            <a:lumMod val="75000"/>
                          </a:schemeClr>
                        </a:gs>
                      </a:gsLst>
                      <a:lin ang="5400000" scaled="1"/>
                    </a:gradFill>
                  </a:tcPr>
                </a:tc>
                <a:tc>
                  <a:txBody>
                    <a:bodyPr/>
                    <a:lstStyle/>
                    <a:p>
                      <a:pPr algn="r" fontAlgn="ctr"/>
                      <a:r>
                        <a:rPr lang="en-US" altLang="ja-JP" sz="1100" u="none" strike="noStrike">
                          <a:effectLst/>
                        </a:rPr>
                        <a:t>11</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gradFill>
                      <a:gsLst>
                        <a:gs pos="0">
                          <a:schemeClr val="accent4">
                            <a:lumMod val="40000"/>
                            <a:lumOff val="60000"/>
                          </a:schemeClr>
                        </a:gs>
                        <a:gs pos="96000">
                          <a:schemeClr val="accent1">
                            <a:lumMod val="45000"/>
                            <a:lumOff val="55000"/>
                          </a:schemeClr>
                        </a:gs>
                        <a:gs pos="93000">
                          <a:schemeClr val="accent4">
                            <a:lumMod val="60000"/>
                            <a:lumOff val="40000"/>
                          </a:schemeClr>
                        </a:gs>
                        <a:gs pos="100000">
                          <a:schemeClr val="accent1">
                            <a:lumMod val="75000"/>
                          </a:schemeClr>
                        </a:gs>
                      </a:gsLst>
                      <a:lin ang="5400000" scaled="1"/>
                    </a:gradFill>
                  </a:tcPr>
                </a:tc>
                <a:extLst>
                  <a:ext uri="{0D108BD9-81ED-4DB2-BD59-A6C34878D82A}">
                    <a16:rowId xmlns:a16="http://schemas.microsoft.com/office/drawing/2014/main" val="1434562800"/>
                  </a:ext>
                </a:extLst>
              </a:tr>
              <a:tr h="334273">
                <a:tc>
                  <a:txBody>
                    <a:bodyPr/>
                    <a:lstStyle/>
                    <a:p>
                      <a:pPr algn="l" fontAlgn="ctr"/>
                      <a:r>
                        <a:rPr lang="ja-JP" altLang="en-US" sz="1100" u="none" strike="noStrike">
                          <a:effectLst/>
                        </a:rPr>
                        <a:t>全国</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gradFill>
                      <a:gsLst>
                        <a:gs pos="0">
                          <a:schemeClr val="accent4">
                            <a:lumMod val="40000"/>
                            <a:lumOff val="60000"/>
                          </a:schemeClr>
                        </a:gs>
                        <a:gs pos="96000">
                          <a:schemeClr val="accent1">
                            <a:lumMod val="45000"/>
                            <a:lumOff val="55000"/>
                          </a:schemeClr>
                        </a:gs>
                        <a:gs pos="93000">
                          <a:schemeClr val="accent4">
                            <a:lumMod val="60000"/>
                            <a:lumOff val="40000"/>
                          </a:schemeClr>
                        </a:gs>
                        <a:gs pos="100000">
                          <a:schemeClr val="accent1">
                            <a:lumMod val="75000"/>
                          </a:schemeClr>
                        </a:gs>
                      </a:gsLst>
                      <a:lin ang="5400000" scaled="1"/>
                    </a:gradFill>
                  </a:tcPr>
                </a:tc>
                <a:tc>
                  <a:txBody>
                    <a:bodyPr/>
                    <a:lstStyle/>
                    <a:p>
                      <a:pPr algn="r" fontAlgn="ctr"/>
                      <a:r>
                        <a:rPr lang="en-US" altLang="ja-JP" sz="1100" u="none" strike="noStrike">
                          <a:effectLst/>
                        </a:rPr>
                        <a:t>312</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gradFill>
                      <a:gsLst>
                        <a:gs pos="0">
                          <a:schemeClr val="accent4">
                            <a:lumMod val="40000"/>
                            <a:lumOff val="60000"/>
                          </a:schemeClr>
                        </a:gs>
                        <a:gs pos="96000">
                          <a:schemeClr val="accent1">
                            <a:lumMod val="45000"/>
                            <a:lumOff val="55000"/>
                          </a:schemeClr>
                        </a:gs>
                        <a:gs pos="93000">
                          <a:schemeClr val="accent4">
                            <a:lumMod val="60000"/>
                            <a:lumOff val="40000"/>
                          </a:schemeClr>
                        </a:gs>
                        <a:gs pos="100000">
                          <a:schemeClr val="accent1">
                            <a:lumMod val="75000"/>
                          </a:schemeClr>
                        </a:gs>
                      </a:gsLst>
                      <a:lin ang="5400000" scaled="1"/>
                    </a:gradFill>
                  </a:tcPr>
                </a:tc>
                <a:tc>
                  <a:txBody>
                    <a:bodyPr/>
                    <a:lstStyle/>
                    <a:p>
                      <a:pPr algn="r" fontAlgn="ctr"/>
                      <a:r>
                        <a:rPr lang="en-US" altLang="ja-JP" sz="1100" u="none" strike="noStrike">
                          <a:effectLst/>
                        </a:rPr>
                        <a:t>304</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gradFill>
                      <a:gsLst>
                        <a:gs pos="0">
                          <a:schemeClr val="accent4">
                            <a:lumMod val="40000"/>
                            <a:lumOff val="60000"/>
                          </a:schemeClr>
                        </a:gs>
                        <a:gs pos="96000">
                          <a:schemeClr val="accent1">
                            <a:lumMod val="45000"/>
                            <a:lumOff val="55000"/>
                          </a:schemeClr>
                        </a:gs>
                        <a:gs pos="93000">
                          <a:schemeClr val="accent4">
                            <a:lumMod val="60000"/>
                            <a:lumOff val="40000"/>
                          </a:schemeClr>
                        </a:gs>
                        <a:gs pos="100000">
                          <a:schemeClr val="accent1">
                            <a:lumMod val="75000"/>
                          </a:schemeClr>
                        </a:gs>
                      </a:gsLst>
                      <a:lin ang="5400000" scaled="1"/>
                    </a:gradFill>
                  </a:tcPr>
                </a:tc>
                <a:tc>
                  <a:txBody>
                    <a:bodyPr/>
                    <a:lstStyle/>
                    <a:p>
                      <a:pPr algn="r" fontAlgn="ctr"/>
                      <a:r>
                        <a:rPr lang="en-US" altLang="ja-JP" sz="1100" u="none" strike="noStrike">
                          <a:effectLst/>
                        </a:rPr>
                        <a:t>274</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gradFill>
                      <a:gsLst>
                        <a:gs pos="0">
                          <a:schemeClr val="accent4">
                            <a:lumMod val="40000"/>
                            <a:lumOff val="60000"/>
                          </a:schemeClr>
                        </a:gs>
                        <a:gs pos="96000">
                          <a:schemeClr val="accent1">
                            <a:lumMod val="45000"/>
                            <a:lumOff val="55000"/>
                          </a:schemeClr>
                        </a:gs>
                        <a:gs pos="93000">
                          <a:schemeClr val="accent4">
                            <a:lumMod val="60000"/>
                            <a:lumOff val="40000"/>
                          </a:schemeClr>
                        </a:gs>
                        <a:gs pos="100000">
                          <a:schemeClr val="accent1">
                            <a:lumMod val="75000"/>
                          </a:schemeClr>
                        </a:gs>
                      </a:gsLst>
                      <a:lin ang="5400000" scaled="1"/>
                    </a:gradFill>
                  </a:tcPr>
                </a:tc>
                <a:tc>
                  <a:txBody>
                    <a:bodyPr/>
                    <a:lstStyle/>
                    <a:p>
                      <a:pPr algn="r" fontAlgn="ctr"/>
                      <a:r>
                        <a:rPr lang="en-US" altLang="ja-JP" sz="1100" u="none" strike="noStrike">
                          <a:effectLst/>
                        </a:rPr>
                        <a:t>281</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gradFill>
                      <a:gsLst>
                        <a:gs pos="0">
                          <a:schemeClr val="accent4">
                            <a:lumMod val="40000"/>
                            <a:lumOff val="60000"/>
                          </a:schemeClr>
                        </a:gs>
                        <a:gs pos="96000">
                          <a:schemeClr val="accent1">
                            <a:lumMod val="45000"/>
                            <a:lumOff val="55000"/>
                          </a:schemeClr>
                        </a:gs>
                        <a:gs pos="93000">
                          <a:schemeClr val="accent4">
                            <a:lumMod val="60000"/>
                            <a:lumOff val="40000"/>
                          </a:schemeClr>
                        </a:gs>
                        <a:gs pos="100000">
                          <a:schemeClr val="accent1">
                            <a:lumMod val="75000"/>
                          </a:schemeClr>
                        </a:gs>
                      </a:gsLst>
                      <a:lin ang="5400000" scaled="1"/>
                    </a:gradFill>
                  </a:tcPr>
                </a:tc>
                <a:tc>
                  <a:txBody>
                    <a:bodyPr/>
                    <a:lstStyle/>
                    <a:p>
                      <a:pPr algn="r" fontAlgn="ctr"/>
                      <a:r>
                        <a:rPr lang="en-US" altLang="ja-JP" sz="1100" u="none" strike="noStrike" dirty="0">
                          <a:effectLst/>
                        </a:rPr>
                        <a:t>270</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gradFill>
                      <a:gsLst>
                        <a:gs pos="0">
                          <a:schemeClr val="accent4">
                            <a:lumMod val="40000"/>
                            <a:lumOff val="60000"/>
                          </a:schemeClr>
                        </a:gs>
                        <a:gs pos="96000">
                          <a:schemeClr val="accent1">
                            <a:lumMod val="45000"/>
                            <a:lumOff val="55000"/>
                          </a:schemeClr>
                        </a:gs>
                        <a:gs pos="93000">
                          <a:schemeClr val="accent4">
                            <a:lumMod val="60000"/>
                            <a:lumOff val="40000"/>
                          </a:schemeClr>
                        </a:gs>
                        <a:gs pos="100000">
                          <a:schemeClr val="accent1">
                            <a:lumMod val="75000"/>
                          </a:schemeClr>
                        </a:gs>
                      </a:gsLst>
                      <a:lin ang="5400000" scaled="1"/>
                    </a:gradFill>
                  </a:tcPr>
                </a:tc>
                <a:extLst>
                  <a:ext uri="{0D108BD9-81ED-4DB2-BD59-A6C34878D82A}">
                    <a16:rowId xmlns:a16="http://schemas.microsoft.com/office/drawing/2014/main" val="3971732729"/>
                  </a:ext>
                </a:extLst>
              </a:tr>
            </a:tbl>
          </a:graphicData>
        </a:graphic>
      </p:graphicFrame>
      <p:sp>
        <p:nvSpPr>
          <p:cNvPr id="11" name="テキスト ボックス 10">
            <a:extLst>
              <a:ext uri="{FF2B5EF4-FFF2-40B4-BE49-F238E27FC236}">
                <a16:creationId xmlns:a16="http://schemas.microsoft.com/office/drawing/2014/main" id="{E847EBDE-DADF-8931-C314-A02371A30E05}"/>
              </a:ext>
            </a:extLst>
          </p:cNvPr>
          <p:cNvSpPr txBox="1"/>
          <p:nvPr/>
        </p:nvSpPr>
        <p:spPr>
          <a:xfrm>
            <a:off x="4230356" y="2385207"/>
            <a:ext cx="4195185" cy="276999"/>
          </a:xfrm>
          <a:prstGeom prst="rect">
            <a:avLst/>
          </a:prstGeom>
          <a:noFill/>
        </p:spPr>
        <p:txBody>
          <a:bodyPr wrap="square" rtlCol="0">
            <a:spAutoFit/>
          </a:bodyPr>
          <a:lstStyle/>
          <a:p>
            <a:r>
              <a:rPr kumimoji="1" lang="en-US" altLang="ja-JP" sz="1200" dirty="0"/>
              <a:t>※</a:t>
            </a:r>
            <a:r>
              <a:rPr kumimoji="1" lang="ja-JP" altLang="en-US" sz="1200" dirty="0"/>
              <a:t>平成</a:t>
            </a:r>
            <a:r>
              <a:rPr kumimoji="1" lang="en-US" altLang="ja-JP" sz="1200" dirty="0"/>
              <a:t>30</a:t>
            </a:r>
            <a:r>
              <a:rPr kumimoji="1" lang="ja-JP" altLang="en-US" sz="1200" dirty="0"/>
              <a:t>・令和元は</a:t>
            </a:r>
            <a:r>
              <a:rPr kumimoji="1" lang="en-US" altLang="ja-JP" sz="1200" dirty="0"/>
              <a:t>3</a:t>
            </a:r>
            <a:r>
              <a:rPr kumimoji="1" lang="ja-JP" altLang="en-US" sz="1200" dirty="0"/>
              <a:t>件以下（</a:t>
            </a:r>
            <a:r>
              <a:rPr kumimoji="1" lang="en-US" altLang="ja-JP" sz="1200" dirty="0"/>
              <a:t>4</a:t>
            </a:r>
            <a:r>
              <a:rPr kumimoji="1" lang="ja-JP" altLang="en-US" sz="1200" dirty="0"/>
              <a:t>件以上しか公表されない）</a:t>
            </a:r>
          </a:p>
        </p:txBody>
      </p:sp>
      <p:graphicFrame>
        <p:nvGraphicFramePr>
          <p:cNvPr id="14" name="グラフ 13">
            <a:extLst>
              <a:ext uri="{FF2B5EF4-FFF2-40B4-BE49-F238E27FC236}">
                <a16:creationId xmlns:a16="http://schemas.microsoft.com/office/drawing/2014/main" id="{DD89BF0D-0D84-5D5D-DF20-7718C0CD9BC5}"/>
              </a:ext>
            </a:extLst>
          </p:cNvPr>
          <p:cNvGraphicFramePr>
            <a:graphicFrameLocks/>
          </p:cNvGraphicFramePr>
          <p:nvPr>
            <p:extLst>
              <p:ext uri="{D42A27DB-BD31-4B8C-83A1-F6EECF244321}">
                <p14:modId xmlns:p14="http://schemas.microsoft.com/office/powerpoint/2010/main" val="3371700639"/>
              </p:ext>
            </p:extLst>
          </p:nvPr>
        </p:nvGraphicFramePr>
        <p:xfrm>
          <a:off x="4330841" y="2803264"/>
          <a:ext cx="3720277" cy="3645982"/>
        </p:xfrm>
        <a:graphic>
          <a:graphicData uri="http://schemas.openxmlformats.org/drawingml/2006/chart">
            <c:chart xmlns:c="http://schemas.openxmlformats.org/drawingml/2006/chart" xmlns:r="http://schemas.openxmlformats.org/officeDocument/2006/relationships" r:id="rId3"/>
          </a:graphicData>
        </a:graphic>
      </p:graphicFrame>
      <p:sp>
        <p:nvSpPr>
          <p:cNvPr id="2" name="テキスト ボックス 1">
            <a:extLst>
              <a:ext uri="{FF2B5EF4-FFF2-40B4-BE49-F238E27FC236}">
                <a16:creationId xmlns:a16="http://schemas.microsoft.com/office/drawing/2014/main" id="{9E239351-8037-10C2-F02D-EDBCF7A00045}"/>
              </a:ext>
            </a:extLst>
          </p:cNvPr>
          <p:cNvSpPr txBox="1"/>
          <p:nvPr/>
        </p:nvSpPr>
        <p:spPr>
          <a:xfrm>
            <a:off x="256056" y="3680209"/>
            <a:ext cx="3123732" cy="144655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200" b="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rPr>
              <a:t>特に令和２年（最新数字）では全国平均の</a:t>
            </a:r>
            <a:r>
              <a:rPr kumimoji="1" lang="en-US" altLang="ja-JP" sz="2200" b="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rPr>
              <a:t>1.5</a:t>
            </a:r>
            <a:r>
              <a:rPr kumimoji="1" lang="ja-JP" altLang="en-US" sz="2200" b="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rPr>
              <a:t>倍程度の発生率</a:t>
            </a:r>
          </a:p>
        </p:txBody>
      </p:sp>
    </p:spTree>
    <p:extLst>
      <p:ext uri="{BB962C8B-B14F-4D97-AF65-F5344CB8AC3E}">
        <p14:creationId xmlns:p14="http://schemas.microsoft.com/office/powerpoint/2010/main" val="185889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14" grpId="0">
        <p:bldAsOne/>
      </p:bldGraphic>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13BE67C4-BCE5-417D-8634-8AFCAB897E71}"/>
              </a:ext>
            </a:extLst>
          </p:cNvPr>
          <p:cNvSpPr>
            <a:spLocks noChangeArrowheads="1"/>
          </p:cNvSpPr>
          <p:nvPr/>
        </p:nvSpPr>
        <p:spPr bwMode="auto">
          <a:xfrm>
            <a:off x="1595145" y="129696"/>
            <a:ext cx="5799137" cy="504825"/>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なぜ、事故が減らないのか？</a:t>
            </a:r>
          </a:p>
        </p:txBody>
      </p:sp>
      <p:grpSp>
        <p:nvGrpSpPr>
          <p:cNvPr id="3" name="グループ化 22">
            <a:extLst>
              <a:ext uri="{FF2B5EF4-FFF2-40B4-BE49-F238E27FC236}">
                <a16:creationId xmlns:a16="http://schemas.microsoft.com/office/drawing/2014/main" id="{7F8AA837-5DA3-4383-B9F5-9CB0CE1A9D93}"/>
              </a:ext>
            </a:extLst>
          </p:cNvPr>
          <p:cNvGrpSpPr>
            <a:grpSpLocks/>
          </p:cNvGrpSpPr>
          <p:nvPr/>
        </p:nvGrpSpPr>
        <p:grpSpPr bwMode="auto">
          <a:xfrm>
            <a:off x="608013" y="5783147"/>
            <a:ext cx="7848600" cy="969496"/>
            <a:chOff x="539552" y="2394173"/>
            <a:chExt cx="7848872" cy="969226"/>
          </a:xfrm>
        </p:grpSpPr>
        <p:sp>
          <p:nvSpPr>
            <p:cNvPr id="4" name="角丸四角形 20">
              <a:extLst>
                <a:ext uri="{FF2B5EF4-FFF2-40B4-BE49-F238E27FC236}">
                  <a16:creationId xmlns:a16="http://schemas.microsoft.com/office/drawing/2014/main" id="{2D1897F5-352E-4002-B97A-6BBA6FBF631D}"/>
                </a:ext>
              </a:extLst>
            </p:cNvPr>
            <p:cNvSpPr/>
            <p:nvPr/>
          </p:nvSpPr>
          <p:spPr>
            <a:xfrm>
              <a:off x="539552" y="2394173"/>
              <a:ext cx="7848872" cy="969226"/>
            </a:xfrm>
            <a:prstGeom prst="roundRect">
              <a:avLst>
                <a:gd name="adj" fmla="val 10061"/>
              </a:avLst>
            </a:prstGeom>
            <a:solidFill>
              <a:srgbClr val="CCFF99">
                <a:alpha val="48235"/>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schemeClr val="tx1"/>
                </a:solidFill>
                <a:effectLst/>
              </a:endParaRPr>
            </a:p>
          </p:txBody>
        </p:sp>
        <p:sp>
          <p:nvSpPr>
            <p:cNvPr id="5" name="Text Box 5">
              <a:extLst>
                <a:ext uri="{FF2B5EF4-FFF2-40B4-BE49-F238E27FC236}">
                  <a16:creationId xmlns:a16="http://schemas.microsoft.com/office/drawing/2014/main" id="{93F54E7F-A93A-4F5F-B2B9-6B3591518644}"/>
                </a:ext>
              </a:extLst>
            </p:cNvPr>
            <p:cNvSpPr txBox="1">
              <a:spLocks noChangeArrowheads="1"/>
            </p:cNvSpPr>
            <p:nvPr/>
          </p:nvSpPr>
          <p:spPr bwMode="auto">
            <a:xfrm>
              <a:off x="648072" y="2394173"/>
              <a:ext cx="7740352" cy="96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SzPct val="70000"/>
                <a:buFont typeface="Wingdings" panose="05000000000000000000" pitchFamily="2" charset="2"/>
                <a:buChar char="l"/>
              </a:pPr>
              <a:r>
                <a:rPr lang="ja-JP" altLang="en-US" sz="2400" dirty="0">
                  <a:effectLst/>
                  <a:latin typeface="Times New Roman" panose="02020603050405020304" pitchFamily="18" charset="0"/>
                  <a:ea typeface="HGP創英角ｺﾞｼｯｸUB" panose="020B0900000000000000" pitchFamily="50" charset="-128"/>
                </a:rPr>
                <a:t>農業分野での安全対策が未確立</a:t>
              </a:r>
              <a:endParaRPr lang="en-US" altLang="ja-JP" sz="2400" dirty="0">
                <a:effectLst/>
                <a:latin typeface="Times New Roman" panose="02020603050405020304" pitchFamily="18" charset="0"/>
                <a:ea typeface="HGP創英角ｺﾞｼｯｸUB" panose="020B0900000000000000" pitchFamily="50" charset="-128"/>
              </a:endParaRPr>
            </a:p>
            <a:p>
              <a:pPr eaLnBrk="1" hangingPunct="1">
                <a:spcBef>
                  <a:spcPts val="600"/>
                </a:spcBef>
                <a:buSzPct val="70000"/>
              </a:pPr>
              <a:r>
                <a:rPr lang="ja-JP" altLang="en-US" sz="2800" dirty="0">
                  <a:effectLst/>
                  <a:latin typeface="Times New Roman" panose="02020603050405020304" pitchFamily="18" charset="0"/>
                  <a:ea typeface="HGP創英角ｺﾞｼｯｸUB" panose="020B0900000000000000" pitchFamily="50" charset="-128"/>
                </a:rPr>
                <a:t>　</a:t>
              </a:r>
              <a:r>
                <a:rPr lang="ja-JP" altLang="en-US" sz="2400" dirty="0">
                  <a:effectLst/>
                  <a:latin typeface="Times New Roman" panose="02020603050405020304" pitchFamily="18" charset="0"/>
                  <a:ea typeface="HGP創英角ｺﾞｼｯｸUB" panose="020B0900000000000000" pitchFamily="50" charset="-128"/>
                </a:rPr>
                <a:t>他産業では、５Ｓ</a:t>
              </a:r>
              <a:r>
                <a:rPr lang="en-US" altLang="ja-JP" sz="1000" b="1" dirty="0">
                  <a:effectLst/>
                  <a:latin typeface="HG創英角ｺﾞｼｯｸUB" panose="020B0909000000000000" pitchFamily="49" charset="-128"/>
                  <a:ea typeface="HG創英角ｺﾞｼｯｸUB" panose="020B0909000000000000" pitchFamily="49" charset="-128"/>
                </a:rPr>
                <a:t>※</a:t>
              </a:r>
              <a:r>
                <a:rPr lang="ja-JP" altLang="en-US" sz="2400" dirty="0">
                  <a:effectLst/>
                  <a:latin typeface="Times New Roman" panose="02020603050405020304" pitchFamily="18" charset="0"/>
                  <a:ea typeface="HGP創英角ｺﾞｼｯｸUB" panose="020B0900000000000000" pitchFamily="50" charset="-128"/>
                </a:rPr>
                <a:t>やＫＹＴ</a:t>
              </a:r>
              <a:r>
                <a:rPr lang="en-US" altLang="ja-JP" sz="1000" dirty="0">
                  <a:effectLst/>
                  <a:latin typeface="HG創英角ｺﾞｼｯｸUB" panose="020B0909000000000000" pitchFamily="49" charset="-128"/>
                  <a:ea typeface="HG創英角ｺﾞｼｯｸUB" panose="020B0909000000000000" pitchFamily="49" charset="-128"/>
                </a:rPr>
                <a:t>※</a:t>
              </a:r>
              <a:r>
                <a:rPr lang="ja-JP" altLang="en-US" sz="2400" dirty="0">
                  <a:effectLst/>
                  <a:latin typeface="Times New Roman" panose="02020603050405020304" pitchFamily="18" charset="0"/>
                  <a:ea typeface="HGP創英角ｺﾞｼｯｸUB" panose="020B0900000000000000" pitchFamily="50" charset="-128"/>
                </a:rPr>
                <a:t>など様々な取り組みが確立 </a:t>
              </a:r>
              <a:r>
                <a:rPr lang="en-US" altLang="ja-JP" sz="1000" dirty="0">
                  <a:effectLst/>
                  <a:latin typeface="HG創英角ｺﾞｼｯｸUB" panose="020B0909000000000000" pitchFamily="49" charset="-128"/>
                  <a:ea typeface="HG創英角ｺﾞｼｯｸUB" panose="020B0909000000000000" pitchFamily="49" charset="-128"/>
                </a:rPr>
                <a:t>※</a:t>
              </a:r>
              <a:r>
                <a:rPr lang="ja-JP" altLang="en-US" sz="1200" dirty="0">
                  <a:effectLst/>
                  <a:latin typeface="Times New Roman" panose="02020603050405020304" pitchFamily="18" charset="0"/>
                  <a:ea typeface="HGP創英角ｺﾞｼｯｸUB" panose="020B0900000000000000" pitchFamily="50" charset="-128"/>
                </a:rPr>
                <a:t>後述</a:t>
              </a:r>
              <a:endParaRPr lang="en-US" altLang="ja-JP" sz="1200" dirty="0">
                <a:effectLst/>
                <a:latin typeface="Times New Roman" panose="02020603050405020304" pitchFamily="18" charset="0"/>
                <a:ea typeface="HGP創英角ｺﾞｼｯｸUB" panose="020B0900000000000000" pitchFamily="50" charset="-128"/>
              </a:endParaRPr>
            </a:p>
          </p:txBody>
        </p:sp>
      </p:grpSp>
      <p:grpSp>
        <p:nvGrpSpPr>
          <p:cNvPr id="6" name="グループ化 22">
            <a:extLst>
              <a:ext uri="{FF2B5EF4-FFF2-40B4-BE49-F238E27FC236}">
                <a16:creationId xmlns:a16="http://schemas.microsoft.com/office/drawing/2014/main" id="{C25F7DC4-E990-4281-9978-D9C9BC9DCA5B}"/>
              </a:ext>
            </a:extLst>
          </p:cNvPr>
          <p:cNvGrpSpPr>
            <a:grpSpLocks/>
          </p:cNvGrpSpPr>
          <p:nvPr/>
        </p:nvGrpSpPr>
        <p:grpSpPr bwMode="auto">
          <a:xfrm>
            <a:off x="647700" y="2307247"/>
            <a:ext cx="7848600" cy="1354218"/>
            <a:chOff x="539552" y="2394172"/>
            <a:chExt cx="7848872" cy="1354499"/>
          </a:xfrm>
        </p:grpSpPr>
        <p:sp>
          <p:nvSpPr>
            <p:cNvPr id="7" name="角丸四角形 17">
              <a:extLst>
                <a:ext uri="{FF2B5EF4-FFF2-40B4-BE49-F238E27FC236}">
                  <a16:creationId xmlns:a16="http://schemas.microsoft.com/office/drawing/2014/main" id="{D84EF76E-CFCF-4382-BD63-19A6114ED8B2}"/>
                </a:ext>
              </a:extLst>
            </p:cNvPr>
            <p:cNvSpPr/>
            <p:nvPr/>
          </p:nvSpPr>
          <p:spPr>
            <a:xfrm>
              <a:off x="539552" y="2394172"/>
              <a:ext cx="7848872" cy="1354498"/>
            </a:xfrm>
            <a:prstGeom prst="roundRect">
              <a:avLst>
                <a:gd name="adj" fmla="val 8730"/>
              </a:avLst>
            </a:prstGeom>
            <a:solidFill>
              <a:srgbClr val="CCFF99">
                <a:alpha val="48235"/>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schemeClr val="tx1"/>
                </a:solidFill>
                <a:effectLst/>
              </a:endParaRPr>
            </a:p>
          </p:txBody>
        </p:sp>
        <p:grpSp>
          <p:nvGrpSpPr>
            <p:cNvPr id="8" name="グループ化 18">
              <a:extLst>
                <a:ext uri="{FF2B5EF4-FFF2-40B4-BE49-F238E27FC236}">
                  <a16:creationId xmlns:a16="http://schemas.microsoft.com/office/drawing/2014/main" id="{510C7761-9186-4879-AE28-222FD480EACB}"/>
                </a:ext>
              </a:extLst>
            </p:cNvPr>
            <p:cNvGrpSpPr>
              <a:grpSpLocks/>
            </p:cNvGrpSpPr>
            <p:nvPr/>
          </p:nvGrpSpPr>
          <p:grpSpPr bwMode="auto">
            <a:xfrm>
              <a:off x="648072" y="2394173"/>
              <a:ext cx="7668344" cy="1354498"/>
              <a:chOff x="648072" y="2394173"/>
              <a:chExt cx="7668344" cy="1354498"/>
            </a:xfrm>
          </p:grpSpPr>
          <p:sp>
            <p:nvSpPr>
              <p:cNvPr id="9" name="Text Box 5">
                <a:extLst>
                  <a:ext uri="{FF2B5EF4-FFF2-40B4-BE49-F238E27FC236}">
                    <a16:creationId xmlns:a16="http://schemas.microsoft.com/office/drawing/2014/main" id="{047AEA96-2C3B-4A75-B0C0-6233BE4B8591}"/>
                  </a:ext>
                </a:extLst>
              </p:cNvPr>
              <p:cNvSpPr txBox="1">
                <a:spLocks noChangeArrowheads="1"/>
              </p:cNvSpPr>
              <p:nvPr/>
            </p:nvSpPr>
            <p:spPr bwMode="auto">
              <a:xfrm>
                <a:off x="648072" y="2394173"/>
                <a:ext cx="7668344" cy="135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SzPct val="70000"/>
                  <a:buFont typeface="Wingdings" panose="05000000000000000000" pitchFamily="2" charset="2"/>
                  <a:buChar char="l"/>
                </a:pPr>
                <a:r>
                  <a:rPr lang="ja-JP" altLang="en-US" sz="2400" dirty="0">
                    <a:effectLst/>
                    <a:latin typeface="Times New Roman" panose="02020603050405020304" pitchFamily="18" charset="0"/>
                    <a:ea typeface="HGP創英角ｺﾞｼｯｸUB" panose="020B0900000000000000" pitchFamily="50" charset="-128"/>
                  </a:rPr>
                  <a:t>事故報告義務がない</a:t>
                </a:r>
                <a:endParaRPr lang="en-US" altLang="ja-JP" sz="2400" dirty="0">
                  <a:effectLst/>
                  <a:latin typeface="Times New Roman" panose="02020603050405020304" pitchFamily="18" charset="0"/>
                  <a:ea typeface="HGP創英角ｺﾞｼｯｸUB" panose="020B0900000000000000" pitchFamily="50" charset="-128"/>
                </a:endParaRPr>
              </a:p>
              <a:p>
                <a:pPr eaLnBrk="1" hangingPunct="1">
                  <a:spcBef>
                    <a:spcPts val="600"/>
                  </a:spcBef>
                  <a:buSzPct val="70000"/>
                </a:pPr>
                <a:r>
                  <a:rPr lang="ja-JP" altLang="en-US" sz="2400" dirty="0">
                    <a:effectLst/>
                    <a:latin typeface="Times New Roman" panose="02020603050405020304" pitchFamily="18" charset="0"/>
                    <a:ea typeface="HGP創英角ｺﾞｼｯｸUB" panose="020B0900000000000000" pitchFamily="50" charset="-128"/>
                  </a:rPr>
                  <a:t>　　国の調査は死亡事故のみ、人口動態調査から集計</a:t>
                </a:r>
                <a:endParaRPr lang="en-US" altLang="ja-JP" sz="2400" dirty="0">
                  <a:effectLst/>
                  <a:latin typeface="Times New Roman" panose="02020603050405020304" pitchFamily="18" charset="0"/>
                  <a:ea typeface="HGP創英角ｺﾞｼｯｸUB" panose="020B0900000000000000" pitchFamily="50" charset="-128"/>
                </a:endParaRPr>
              </a:p>
              <a:p>
                <a:pPr eaLnBrk="1" hangingPunct="1">
                  <a:spcBef>
                    <a:spcPts val="600"/>
                  </a:spcBef>
                  <a:buSzPct val="70000"/>
                </a:pPr>
                <a:r>
                  <a:rPr lang="ja-JP" altLang="en-US" sz="2400" dirty="0">
                    <a:effectLst/>
                    <a:latin typeface="Times New Roman" panose="02020603050405020304" pitchFamily="18" charset="0"/>
                    <a:ea typeface="HGP創英角ｺﾞｼｯｸUB" panose="020B0900000000000000" pitchFamily="50" charset="-128"/>
                  </a:rPr>
                  <a:t>　　　　　</a:t>
                </a:r>
                <a:r>
                  <a:rPr lang="ja-JP" altLang="en-US" sz="2400" dirty="0">
                    <a:solidFill>
                      <a:srgbClr val="FF0000"/>
                    </a:solidFill>
                    <a:effectLst/>
                    <a:latin typeface="Times New Roman" panose="02020603050405020304" pitchFamily="18" charset="0"/>
                    <a:ea typeface="HGP創英角ｺﾞｼｯｸUB" panose="020B0900000000000000" pitchFamily="50" charset="-128"/>
                  </a:rPr>
                  <a:t>事故の詳細が不明、負傷事故は全国調査がない</a:t>
                </a:r>
                <a:endParaRPr lang="en-US" altLang="ja-JP" sz="2400" dirty="0">
                  <a:solidFill>
                    <a:srgbClr val="FF0000"/>
                  </a:solidFill>
                  <a:effectLst/>
                  <a:latin typeface="Times New Roman" panose="02020603050405020304" pitchFamily="18" charset="0"/>
                  <a:ea typeface="HGP創英角ｺﾞｼｯｸUB" panose="020B0900000000000000" pitchFamily="50" charset="-128"/>
                </a:endParaRPr>
              </a:p>
            </p:txBody>
          </p:sp>
          <p:sp>
            <p:nvSpPr>
              <p:cNvPr id="10" name="下矢印 22">
                <a:extLst>
                  <a:ext uri="{FF2B5EF4-FFF2-40B4-BE49-F238E27FC236}">
                    <a16:creationId xmlns:a16="http://schemas.microsoft.com/office/drawing/2014/main" id="{2B314405-C495-4E94-B058-2DC3A647F14C}"/>
                  </a:ext>
                </a:extLst>
              </p:cNvPr>
              <p:cNvSpPr>
                <a:spLocks noChangeArrowheads="1"/>
              </p:cNvSpPr>
              <p:nvPr/>
            </p:nvSpPr>
            <p:spPr bwMode="auto">
              <a:xfrm rot="16200000">
                <a:off x="1349895" y="3365481"/>
                <a:ext cx="288033" cy="324543"/>
              </a:xfrm>
              <a:prstGeom prst="downArrow">
                <a:avLst>
                  <a:gd name="adj1" fmla="val 50000"/>
                  <a:gd name="adj2" fmla="val 50000"/>
                </a:avLst>
              </a:prstGeom>
              <a:solidFill>
                <a:srgbClr val="92D050"/>
              </a:solidFill>
              <a:ln w="19050" algn="ctr">
                <a:solidFill>
                  <a:schemeClr val="tx1"/>
                </a:solidFill>
                <a:round/>
                <a:headEnd type="none" w="sm" len="sm"/>
                <a:tailEnd type="none" w="sm" len="sm"/>
              </a:ln>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sz="3200">
                  <a:effectLst/>
                  <a:latin typeface="HG丸ｺﾞｼｯｸM-PRO" panose="020F0600000000000000" pitchFamily="50" charset="-128"/>
                  <a:ea typeface="HG丸ｺﾞｼｯｸM-PRO" panose="020F0600000000000000" pitchFamily="50" charset="-128"/>
                </a:endParaRPr>
              </a:p>
            </p:txBody>
          </p:sp>
        </p:grpSp>
      </p:grpSp>
      <p:grpSp>
        <p:nvGrpSpPr>
          <p:cNvPr id="11" name="グループ化 23">
            <a:extLst>
              <a:ext uri="{FF2B5EF4-FFF2-40B4-BE49-F238E27FC236}">
                <a16:creationId xmlns:a16="http://schemas.microsoft.com/office/drawing/2014/main" id="{459B17BC-6375-4253-8D25-2259AE53B908}"/>
              </a:ext>
            </a:extLst>
          </p:cNvPr>
          <p:cNvGrpSpPr>
            <a:grpSpLocks/>
          </p:cNvGrpSpPr>
          <p:nvPr/>
        </p:nvGrpSpPr>
        <p:grpSpPr bwMode="auto">
          <a:xfrm>
            <a:off x="611187" y="3742880"/>
            <a:ext cx="7921625" cy="907941"/>
            <a:chOff x="539552" y="3933056"/>
            <a:chExt cx="7920880" cy="908462"/>
          </a:xfrm>
        </p:grpSpPr>
        <p:sp>
          <p:nvSpPr>
            <p:cNvPr id="12" name="角丸四角形 21">
              <a:extLst>
                <a:ext uri="{FF2B5EF4-FFF2-40B4-BE49-F238E27FC236}">
                  <a16:creationId xmlns:a16="http://schemas.microsoft.com/office/drawing/2014/main" id="{DF7BF5B4-DFF4-45F4-9208-B9072FBBF96F}"/>
                </a:ext>
              </a:extLst>
            </p:cNvPr>
            <p:cNvSpPr/>
            <p:nvPr/>
          </p:nvSpPr>
          <p:spPr>
            <a:xfrm>
              <a:off x="539552" y="3933056"/>
              <a:ext cx="7849449" cy="908462"/>
            </a:xfrm>
            <a:prstGeom prst="roundRect">
              <a:avLst>
                <a:gd name="adj" fmla="val 8730"/>
              </a:avLst>
            </a:prstGeom>
            <a:solidFill>
              <a:srgbClr val="CCFF99">
                <a:alpha val="48235"/>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schemeClr val="tx1"/>
                </a:solidFill>
                <a:effectLst/>
              </a:endParaRPr>
            </a:p>
          </p:txBody>
        </p:sp>
        <p:sp>
          <p:nvSpPr>
            <p:cNvPr id="13" name="Text Box 5">
              <a:extLst>
                <a:ext uri="{FF2B5EF4-FFF2-40B4-BE49-F238E27FC236}">
                  <a16:creationId xmlns:a16="http://schemas.microsoft.com/office/drawing/2014/main" id="{EAB05FC8-47FC-4F55-8925-B46C86B1DBBB}"/>
                </a:ext>
              </a:extLst>
            </p:cNvPr>
            <p:cNvSpPr txBox="1">
              <a:spLocks noChangeArrowheads="1"/>
            </p:cNvSpPr>
            <p:nvPr/>
          </p:nvSpPr>
          <p:spPr bwMode="auto">
            <a:xfrm>
              <a:off x="648072" y="3933056"/>
              <a:ext cx="7812360" cy="90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SzPct val="70000"/>
                <a:buFont typeface="Wingdings" panose="05000000000000000000" pitchFamily="2" charset="2"/>
                <a:buChar char="l"/>
              </a:pPr>
              <a:r>
                <a:rPr lang="ja-JP" altLang="en-US" sz="2400" dirty="0">
                  <a:effectLst/>
                  <a:latin typeface="Times New Roman" panose="02020603050405020304" pitchFamily="18" charset="0"/>
                  <a:ea typeface="HGP創英角ｺﾞｼｯｸUB" panose="020B0900000000000000" pitchFamily="50" charset="-128"/>
                </a:rPr>
                <a:t>的を射た対策が困難</a:t>
              </a:r>
              <a:endParaRPr lang="en-US" altLang="ja-JP" sz="2400" dirty="0">
                <a:effectLst/>
                <a:latin typeface="Times New Roman" panose="02020603050405020304" pitchFamily="18" charset="0"/>
                <a:ea typeface="HGP創英角ｺﾞｼｯｸUB" panose="020B0900000000000000" pitchFamily="50" charset="-128"/>
              </a:endParaRPr>
            </a:p>
            <a:p>
              <a:pPr eaLnBrk="1" hangingPunct="1">
                <a:spcBef>
                  <a:spcPts val="600"/>
                </a:spcBef>
                <a:buSzPct val="70000"/>
              </a:pPr>
              <a:r>
                <a:rPr lang="ja-JP" altLang="en-US" sz="2400" dirty="0">
                  <a:effectLst/>
                  <a:latin typeface="Times New Roman" panose="02020603050405020304" pitchFamily="18" charset="0"/>
                  <a:ea typeface="HGP創英角ｺﾞｼｯｸUB" panose="020B0900000000000000" pitchFamily="50" charset="-128"/>
                </a:rPr>
                <a:t>　事故の実態がわからないので、机上での想定になりがち</a:t>
              </a:r>
            </a:p>
          </p:txBody>
        </p:sp>
      </p:grpSp>
      <p:sp>
        <p:nvSpPr>
          <p:cNvPr id="14" name="下矢印 18">
            <a:extLst>
              <a:ext uri="{FF2B5EF4-FFF2-40B4-BE49-F238E27FC236}">
                <a16:creationId xmlns:a16="http://schemas.microsoft.com/office/drawing/2014/main" id="{E499AF91-91F5-4406-8329-FE0A250BECBC}"/>
              </a:ext>
            </a:extLst>
          </p:cNvPr>
          <p:cNvSpPr>
            <a:spLocks noChangeArrowheads="1"/>
          </p:cNvSpPr>
          <p:nvPr/>
        </p:nvSpPr>
        <p:spPr bwMode="auto">
          <a:xfrm>
            <a:off x="3795102" y="1965163"/>
            <a:ext cx="1368425" cy="276225"/>
          </a:xfrm>
          <a:prstGeom prst="downArrow">
            <a:avLst>
              <a:gd name="adj1" fmla="val 50000"/>
              <a:gd name="adj2" fmla="val 50000"/>
            </a:avLst>
          </a:prstGeom>
          <a:solidFill>
            <a:srgbClr val="92D050"/>
          </a:solidFill>
          <a:ln w="19050" algn="ctr">
            <a:solidFill>
              <a:schemeClr val="tx1"/>
            </a:solidFill>
            <a:round/>
            <a:headEnd type="none" w="sm" len="sm"/>
            <a:tailEnd type="none" w="sm" len="sm"/>
          </a:ln>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sz="3200">
              <a:effectLst/>
              <a:latin typeface="HG丸ｺﾞｼｯｸM-PRO" panose="020F0600000000000000" pitchFamily="50" charset="-128"/>
              <a:ea typeface="HG丸ｺﾞｼｯｸM-PRO" panose="020F0600000000000000" pitchFamily="50" charset="-128"/>
            </a:endParaRPr>
          </a:p>
        </p:txBody>
      </p:sp>
      <p:grpSp>
        <p:nvGrpSpPr>
          <p:cNvPr id="18" name="グループ化 27">
            <a:extLst>
              <a:ext uri="{FF2B5EF4-FFF2-40B4-BE49-F238E27FC236}">
                <a16:creationId xmlns:a16="http://schemas.microsoft.com/office/drawing/2014/main" id="{97639C17-3B6C-40F4-A4D1-F17D281F3023}"/>
              </a:ext>
            </a:extLst>
          </p:cNvPr>
          <p:cNvGrpSpPr>
            <a:grpSpLocks/>
          </p:cNvGrpSpPr>
          <p:nvPr/>
        </p:nvGrpSpPr>
        <p:grpSpPr bwMode="auto">
          <a:xfrm>
            <a:off x="499636" y="1387109"/>
            <a:ext cx="8494633" cy="492059"/>
            <a:chOff x="1079775" y="1362811"/>
            <a:chExt cx="7921874" cy="492224"/>
          </a:xfrm>
        </p:grpSpPr>
        <p:sp>
          <p:nvSpPr>
            <p:cNvPr id="19" name="Text Box 5">
              <a:extLst>
                <a:ext uri="{FF2B5EF4-FFF2-40B4-BE49-F238E27FC236}">
                  <a16:creationId xmlns:a16="http://schemas.microsoft.com/office/drawing/2014/main" id="{BE5B4519-C799-4C3C-96A1-F7C23DCE083A}"/>
                </a:ext>
              </a:extLst>
            </p:cNvPr>
            <p:cNvSpPr txBox="1">
              <a:spLocks noChangeArrowheads="1"/>
            </p:cNvSpPr>
            <p:nvPr/>
          </p:nvSpPr>
          <p:spPr bwMode="auto">
            <a:xfrm>
              <a:off x="1079775" y="1362811"/>
              <a:ext cx="7921874" cy="461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SzPct val="70000"/>
              </a:pPr>
              <a:r>
                <a:rPr lang="ja-JP" altLang="en-US" sz="2400" dirty="0">
                  <a:effectLst/>
                  <a:latin typeface="Times New Roman" panose="02020603050405020304" pitchFamily="18" charset="0"/>
                  <a:ea typeface="HGP創英角ｺﾞｼｯｸUB" panose="020B0900000000000000" pitchFamily="50" charset="-128"/>
                </a:rPr>
                <a:t>農業者は従業員であるとともに経営者 　　</a:t>
              </a:r>
              <a:r>
                <a:rPr lang="ja-JP" altLang="en-US" sz="2400" b="1" dirty="0">
                  <a:effectLst/>
                  <a:latin typeface="Times New Roman" panose="02020603050405020304" pitchFamily="18" charset="0"/>
                  <a:ea typeface="HGP創英角ｺﾞｼｯｸUB" panose="020B0900000000000000" pitchFamily="50" charset="-128"/>
                </a:rPr>
                <a:t> </a:t>
              </a:r>
              <a:r>
                <a:rPr lang="ja-JP" altLang="en-US" sz="2400" dirty="0">
                  <a:effectLst/>
                  <a:latin typeface="Times New Roman" panose="02020603050405020304" pitchFamily="18" charset="0"/>
                  <a:ea typeface="HGP創英角ｺﾞｼｯｸUB" panose="020B0900000000000000" pitchFamily="50" charset="-128"/>
                </a:rPr>
                <a:t>安全確保は自己責任　　　</a:t>
              </a:r>
            </a:p>
          </p:txBody>
        </p:sp>
        <p:cxnSp>
          <p:nvCxnSpPr>
            <p:cNvPr id="20" name="直線コネクタ 27">
              <a:extLst>
                <a:ext uri="{FF2B5EF4-FFF2-40B4-BE49-F238E27FC236}">
                  <a16:creationId xmlns:a16="http://schemas.microsoft.com/office/drawing/2014/main" id="{F0697A30-D81D-4546-9144-047BCCD25D10}"/>
                </a:ext>
              </a:extLst>
            </p:cNvPr>
            <p:cNvCxnSpPr>
              <a:cxnSpLocks noChangeShapeType="1"/>
            </p:cNvCxnSpPr>
            <p:nvPr/>
          </p:nvCxnSpPr>
          <p:spPr bwMode="auto">
            <a:xfrm>
              <a:off x="7651548" y="1789508"/>
              <a:ext cx="1037679" cy="0"/>
            </a:xfrm>
            <a:prstGeom prst="line">
              <a:avLst/>
            </a:prstGeom>
            <a:noFill/>
            <a:ln w="38100" algn="ctr">
              <a:solidFill>
                <a:srgbClr val="FF0000"/>
              </a:solidFill>
              <a:round/>
              <a:headEnd type="none" w="sm" len="sm"/>
              <a:tailEnd type="none" w="sm" len="sm"/>
            </a:ln>
          </p:spPr>
        </p:cxnSp>
        <p:sp>
          <p:nvSpPr>
            <p:cNvPr id="21" name="下矢印 28">
              <a:extLst>
                <a:ext uri="{FF2B5EF4-FFF2-40B4-BE49-F238E27FC236}">
                  <a16:creationId xmlns:a16="http://schemas.microsoft.com/office/drawing/2014/main" id="{B81A8595-E03E-4842-8B00-AC4EF97B72ED}"/>
                </a:ext>
              </a:extLst>
            </p:cNvPr>
            <p:cNvSpPr>
              <a:spLocks noChangeArrowheads="1"/>
            </p:cNvSpPr>
            <p:nvPr/>
          </p:nvSpPr>
          <p:spPr bwMode="auto">
            <a:xfrm rot="16200000">
              <a:off x="5753922" y="1476739"/>
              <a:ext cx="432049" cy="324543"/>
            </a:xfrm>
            <a:prstGeom prst="downArrow">
              <a:avLst>
                <a:gd name="adj1" fmla="val 50000"/>
                <a:gd name="adj2" fmla="val 50000"/>
              </a:avLst>
            </a:prstGeom>
            <a:solidFill>
              <a:srgbClr val="92D050"/>
            </a:solidFill>
            <a:ln w="19050" algn="ctr">
              <a:solidFill>
                <a:schemeClr val="tx1"/>
              </a:solidFill>
              <a:round/>
              <a:headEnd type="none" w="sm" len="sm"/>
              <a:tailEnd type="none" w="sm" len="sm"/>
            </a:ln>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endParaRPr lang="ja-JP" altLang="en-US" sz="2400">
                <a:effectLst/>
                <a:latin typeface="HG丸ｺﾞｼｯｸM-PRO" panose="020F0600000000000000" pitchFamily="50" charset="-128"/>
                <a:ea typeface="HG丸ｺﾞｼｯｸM-PRO" panose="020F0600000000000000" pitchFamily="50" charset="-128"/>
              </a:endParaRPr>
            </a:p>
          </p:txBody>
        </p:sp>
      </p:grpSp>
      <p:grpSp>
        <p:nvGrpSpPr>
          <p:cNvPr id="25" name="グループ化 15">
            <a:extLst>
              <a:ext uri="{FF2B5EF4-FFF2-40B4-BE49-F238E27FC236}">
                <a16:creationId xmlns:a16="http://schemas.microsoft.com/office/drawing/2014/main" id="{41862BAA-464A-4F3B-8832-9E139C27AD4C}"/>
              </a:ext>
            </a:extLst>
          </p:cNvPr>
          <p:cNvGrpSpPr>
            <a:grpSpLocks/>
          </p:cNvGrpSpPr>
          <p:nvPr/>
        </p:nvGrpSpPr>
        <p:grpSpPr bwMode="auto">
          <a:xfrm>
            <a:off x="460315" y="894856"/>
            <a:ext cx="8186857" cy="461665"/>
            <a:chOff x="-197393" y="836712"/>
            <a:chExt cx="8437505" cy="461088"/>
          </a:xfrm>
        </p:grpSpPr>
        <p:sp>
          <p:nvSpPr>
            <p:cNvPr id="26" name="Rectangle 9">
              <a:extLst>
                <a:ext uri="{FF2B5EF4-FFF2-40B4-BE49-F238E27FC236}">
                  <a16:creationId xmlns:a16="http://schemas.microsoft.com/office/drawing/2014/main" id="{D9F3835A-9EBE-4D5E-8584-E5AB8DC3CBED}"/>
                </a:ext>
              </a:extLst>
            </p:cNvPr>
            <p:cNvSpPr>
              <a:spLocks noChangeArrowheads="1"/>
            </p:cNvSpPr>
            <p:nvPr/>
          </p:nvSpPr>
          <p:spPr bwMode="auto">
            <a:xfrm>
              <a:off x="-197393" y="836712"/>
              <a:ext cx="8437505" cy="46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buSzPct val="70000"/>
              </a:pPr>
              <a:r>
                <a:rPr lang="ja-JP" altLang="en-US" sz="2400" dirty="0">
                  <a:effectLst/>
                  <a:latin typeface="HGS創英角ｺﾞｼｯｸUB" panose="020B0900000000000000" pitchFamily="50" charset="-128"/>
                  <a:ea typeface="HGS創英角ｺﾞｼｯｸUB" panose="020B0900000000000000" pitchFamily="50" charset="-128"/>
                </a:rPr>
                <a:t>農業（家族経営）は原則、労働安全衛生関連法令の適用外</a:t>
              </a:r>
              <a:endParaRPr lang="en-US" altLang="ja-JP" sz="2400" dirty="0">
                <a:effectLst/>
                <a:latin typeface="HGS創英角ｺﾞｼｯｸUB" panose="020B0900000000000000" pitchFamily="50" charset="-128"/>
                <a:ea typeface="HGS創英角ｺﾞｼｯｸUB" panose="020B0900000000000000" pitchFamily="50" charset="-128"/>
              </a:endParaRPr>
            </a:p>
          </p:txBody>
        </p:sp>
        <p:cxnSp>
          <p:nvCxnSpPr>
            <p:cNvPr id="27" name="直線コネクタ 24">
              <a:extLst>
                <a:ext uri="{FF2B5EF4-FFF2-40B4-BE49-F238E27FC236}">
                  <a16:creationId xmlns:a16="http://schemas.microsoft.com/office/drawing/2014/main" id="{498C1A20-8026-4CA3-8808-3286B22D1333}"/>
                </a:ext>
              </a:extLst>
            </p:cNvPr>
            <p:cNvCxnSpPr>
              <a:cxnSpLocks noChangeShapeType="1"/>
            </p:cNvCxnSpPr>
            <p:nvPr/>
          </p:nvCxnSpPr>
          <p:spPr bwMode="auto">
            <a:xfrm>
              <a:off x="7201142" y="1297800"/>
              <a:ext cx="842573" cy="0"/>
            </a:xfrm>
            <a:prstGeom prst="line">
              <a:avLst/>
            </a:prstGeom>
            <a:noFill/>
            <a:ln w="38100" algn="ctr">
              <a:solidFill>
                <a:srgbClr val="FF0000"/>
              </a:solidFill>
              <a:round/>
              <a:headEnd type="none" w="sm" len="sm"/>
              <a:tailEnd type="none" w="sm" len="sm"/>
            </a:ln>
          </p:spPr>
        </p:cxnSp>
      </p:grpSp>
      <p:grpSp>
        <p:nvGrpSpPr>
          <p:cNvPr id="28" name="グループ化 22">
            <a:extLst>
              <a:ext uri="{FF2B5EF4-FFF2-40B4-BE49-F238E27FC236}">
                <a16:creationId xmlns:a16="http://schemas.microsoft.com/office/drawing/2014/main" id="{2F212B33-54EC-4DEC-9073-59D69F4066A7}"/>
              </a:ext>
            </a:extLst>
          </p:cNvPr>
          <p:cNvGrpSpPr>
            <a:grpSpLocks/>
          </p:cNvGrpSpPr>
          <p:nvPr/>
        </p:nvGrpSpPr>
        <p:grpSpPr bwMode="auto">
          <a:xfrm>
            <a:off x="608013" y="4732236"/>
            <a:ext cx="7848600" cy="969496"/>
            <a:chOff x="539552" y="2394173"/>
            <a:chExt cx="7848872" cy="969226"/>
          </a:xfrm>
        </p:grpSpPr>
        <p:sp>
          <p:nvSpPr>
            <p:cNvPr id="29" name="角丸四角形 20">
              <a:extLst>
                <a:ext uri="{FF2B5EF4-FFF2-40B4-BE49-F238E27FC236}">
                  <a16:creationId xmlns:a16="http://schemas.microsoft.com/office/drawing/2014/main" id="{49E2CA93-ACFE-4532-9EE9-CB5F340D8BA1}"/>
                </a:ext>
              </a:extLst>
            </p:cNvPr>
            <p:cNvSpPr/>
            <p:nvPr/>
          </p:nvSpPr>
          <p:spPr>
            <a:xfrm>
              <a:off x="539552" y="2394173"/>
              <a:ext cx="7848872" cy="969226"/>
            </a:xfrm>
            <a:prstGeom prst="roundRect">
              <a:avLst>
                <a:gd name="adj" fmla="val 10061"/>
              </a:avLst>
            </a:prstGeom>
            <a:solidFill>
              <a:srgbClr val="CCFF99">
                <a:alpha val="48235"/>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schemeClr val="tx1"/>
                </a:solidFill>
                <a:effectLst/>
              </a:endParaRPr>
            </a:p>
          </p:txBody>
        </p:sp>
        <p:sp>
          <p:nvSpPr>
            <p:cNvPr id="30" name="Text Box 5">
              <a:extLst>
                <a:ext uri="{FF2B5EF4-FFF2-40B4-BE49-F238E27FC236}">
                  <a16:creationId xmlns:a16="http://schemas.microsoft.com/office/drawing/2014/main" id="{02EA60D8-D02D-4ADF-9245-056F91BB41CB}"/>
                </a:ext>
              </a:extLst>
            </p:cNvPr>
            <p:cNvSpPr txBox="1">
              <a:spLocks noChangeArrowheads="1"/>
            </p:cNvSpPr>
            <p:nvPr/>
          </p:nvSpPr>
          <p:spPr bwMode="auto">
            <a:xfrm>
              <a:off x="648072" y="2394173"/>
              <a:ext cx="7740352" cy="90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SzPct val="70000"/>
                <a:buFont typeface="Wingdings" panose="05000000000000000000" pitchFamily="2" charset="2"/>
                <a:buChar char="l"/>
              </a:pPr>
              <a:r>
                <a:rPr lang="ja-JP" altLang="en-US" sz="2400" dirty="0">
                  <a:effectLst/>
                  <a:latin typeface="Times New Roman" panose="02020603050405020304" pitchFamily="18" charset="0"/>
                  <a:ea typeface="HGP創英角ｺﾞｼｯｸUB" panose="020B0900000000000000" pitchFamily="50" charset="-128"/>
                </a:rPr>
                <a:t>法令・規則に基づいた安全対策への助言を得にくい</a:t>
              </a:r>
              <a:endParaRPr lang="en-US" altLang="ja-JP" sz="2400" dirty="0">
                <a:effectLst/>
                <a:latin typeface="Times New Roman" panose="02020603050405020304" pitchFamily="18" charset="0"/>
                <a:ea typeface="HGP創英角ｺﾞｼｯｸUB" panose="020B0900000000000000" pitchFamily="50" charset="-128"/>
              </a:endParaRPr>
            </a:p>
            <a:p>
              <a:pPr eaLnBrk="1" hangingPunct="1">
                <a:spcBef>
                  <a:spcPts val="600"/>
                </a:spcBef>
                <a:buSzPct val="70000"/>
              </a:pPr>
              <a:r>
                <a:rPr lang="ja-JP" altLang="en-US" sz="2400" dirty="0">
                  <a:effectLst/>
                  <a:latin typeface="Times New Roman" panose="02020603050405020304" pitchFamily="18" charset="0"/>
                  <a:ea typeface="HGP創英角ｺﾞｼｯｸUB" panose="020B0900000000000000" pitchFamily="50" charset="-128"/>
                </a:rPr>
                <a:t>　安全意識が高まりにくい</a:t>
              </a:r>
              <a:endParaRPr lang="en-US" altLang="ja-JP" sz="2400" dirty="0">
                <a:effectLst/>
                <a:latin typeface="Times New Roman" panose="02020603050405020304" pitchFamily="18" charset="0"/>
                <a:ea typeface="HGP創英角ｺﾞｼｯｸUB" panose="020B0900000000000000" pitchFamily="50" charset="-128"/>
              </a:endParaRPr>
            </a:p>
          </p:txBody>
        </p:sp>
      </p:grpSp>
      <p:sp>
        <p:nvSpPr>
          <p:cNvPr id="15" name="スライド番号プレースホルダー 14">
            <a:extLst>
              <a:ext uri="{FF2B5EF4-FFF2-40B4-BE49-F238E27FC236}">
                <a16:creationId xmlns:a16="http://schemas.microsoft.com/office/drawing/2014/main" id="{DF26A210-7C5C-2867-D601-7FD09F0B9DF9}"/>
              </a:ext>
            </a:extLst>
          </p:cNvPr>
          <p:cNvSpPr>
            <a:spLocks noGrp="1"/>
          </p:cNvSpPr>
          <p:nvPr>
            <p:ph type="sldNum" sz="quarter" idx="12"/>
          </p:nvPr>
        </p:nvSpPr>
        <p:spPr>
          <a:xfrm>
            <a:off x="6812580" y="6363179"/>
            <a:ext cx="2090447" cy="365125"/>
          </a:xfrm>
        </p:spPr>
        <p:txBody>
          <a:bodyPr/>
          <a:lstStyle/>
          <a:p>
            <a:fld id="{7CDA0E17-1C9E-4849-95CE-BCC8B3B85E09}" type="slidenum">
              <a:rPr kumimoji="1" lang="ja-JP" altLang="en-US" smtClean="0"/>
              <a:pPr/>
              <a:t>5</a:t>
            </a:fld>
            <a:endParaRPr kumimoji="1" lang="ja-JP" altLang="en-US" dirty="0"/>
          </a:p>
        </p:txBody>
      </p:sp>
      <p:cxnSp>
        <p:nvCxnSpPr>
          <p:cNvPr id="16" name="直線コネクタ 15">
            <a:extLst>
              <a:ext uri="{FF2B5EF4-FFF2-40B4-BE49-F238E27FC236}">
                <a16:creationId xmlns:a16="http://schemas.microsoft.com/office/drawing/2014/main" id="{26D3113A-6C88-DC37-CC29-353E2F3F4E80}"/>
              </a:ext>
            </a:extLst>
          </p:cNvPr>
          <p:cNvCxnSpPr/>
          <p:nvPr/>
        </p:nvCxnSpPr>
        <p:spPr>
          <a:xfrm>
            <a:off x="472274" y="792078"/>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24">
            <a:extLst>
              <a:ext uri="{FF2B5EF4-FFF2-40B4-BE49-F238E27FC236}">
                <a16:creationId xmlns:a16="http://schemas.microsoft.com/office/drawing/2014/main" id="{0B7A68AB-3F6B-1695-2E2F-8AD81E5F6716}"/>
              </a:ext>
            </a:extLst>
          </p:cNvPr>
          <p:cNvCxnSpPr>
            <a:cxnSpLocks noChangeShapeType="1"/>
          </p:cNvCxnSpPr>
          <p:nvPr/>
        </p:nvCxnSpPr>
        <p:spPr bwMode="auto">
          <a:xfrm>
            <a:off x="4586571" y="1813663"/>
            <a:ext cx="810868" cy="5703"/>
          </a:xfrm>
          <a:prstGeom prst="line">
            <a:avLst/>
          </a:prstGeom>
          <a:noFill/>
          <a:ln w="38100" algn="ctr">
            <a:solidFill>
              <a:srgbClr val="FF0000"/>
            </a:solidFill>
            <a:round/>
            <a:headEnd type="none" w="sm" len="sm"/>
            <a:tailEnd type="none" w="sm" len="sm"/>
          </a:ln>
        </p:spPr>
      </p:cxnSp>
    </p:spTree>
    <p:extLst>
      <p:ext uri="{BB962C8B-B14F-4D97-AF65-F5344CB8AC3E}">
        <p14:creationId xmlns:p14="http://schemas.microsoft.com/office/powerpoint/2010/main" val="125344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7"/>
          <p:cNvSpPr>
            <a:spLocks noChangeArrowheads="1"/>
          </p:cNvSpPr>
          <p:nvPr/>
        </p:nvSpPr>
        <p:spPr bwMode="auto">
          <a:xfrm>
            <a:off x="1391148" y="61332"/>
            <a:ext cx="5616624" cy="565146"/>
          </a:xfrm>
          <a:prstGeom prst="rect">
            <a:avLst/>
          </a:prstGeom>
          <a:noFill/>
          <a:ln w="12700">
            <a:noFill/>
            <a:miter lim="800000"/>
            <a:headEnd type="none" w="sm" len="sm"/>
            <a:tailEnd type="none" w="sm" len="sm"/>
          </a:ln>
          <a:effectLst/>
        </p:spPr>
        <p:txBody>
          <a:bodyPr wrap="square" tIns="36000" bIns="36000">
            <a:spAutoFit/>
          </a:bodyPr>
          <a:lstStyle/>
          <a:p>
            <a:pPr algn="ct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農業関係者の安全意識の実態</a:t>
            </a:r>
          </a:p>
        </p:txBody>
      </p:sp>
      <p:sp>
        <p:nvSpPr>
          <p:cNvPr id="11" name="正方形/長方形 10"/>
          <p:cNvSpPr/>
          <p:nvPr/>
        </p:nvSpPr>
        <p:spPr>
          <a:xfrm>
            <a:off x="284691" y="1295455"/>
            <a:ext cx="8463772" cy="461665"/>
          </a:xfrm>
          <a:prstGeom prst="rect">
            <a:avLst/>
          </a:prstGeom>
        </p:spPr>
        <p:txBody>
          <a:bodyPr wrap="square">
            <a:spAutoFit/>
          </a:bodyPr>
          <a:lstStyle/>
          <a:p>
            <a:pPr lvl="0">
              <a:spcBef>
                <a:spcPts val="4200"/>
              </a:spcBef>
              <a:buFont typeface="Wingdings" pitchFamily="2" charset="2"/>
              <a:buChar char="l"/>
            </a:pPr>
            <a:r>
              <a:rPr lang="ja-JP" altLang="en-US" sz="2400" dirty="0">
                <a:effectLst/>
                <a:latin typeface="HGP創英角ｺﾞｼｯｸUB" panose="020B0900000000000000" pitchFamily="50" charset="-128"/>
                <a:ea typeface="HGP創英角ｺﾞｼｯｸUB" panose="020B0900000000000000" pitchFamily="50" charset="-128"/>
              </a:rPr>
              <a:t>機械に乗る時や高所作業時に</a:t>
            </a:r>
            <a:r>
              <a:rPr lang="ja-JP" altLang="en-US" sz="2400" dirty="0">
                <a:solidFill>
                  <a:srgbClr val="C00000"/>
                </a:solidFill>
                <a:effectLst/>
                <a:latin typeface="HGP創英角ｺﾞｼｯｸUB" panose="020B0900000000000000" pitchFamily="50" charset="-128"/>
                <a:ea typeface="HGP創英角ｺﾞｼｯｸUB" panose="020B0900000000000000" pitchFamily="50" charset="-128"/>
              </a:rPr>
              <a:t>ヘルメットをかぶらない</a:t>
            </a:r>
            <a:endParaRPr lang="en-US" altLang="ja-JP" sz="2400" dirty="0">
              <a:solidFill>
                <a:srgbClr val="C00000"/>
              </a:solidFill>
              <a:effectLst/>
              <a:latin typeface="HGP創英角ｺﾞｼｯｸUB" panose="020B0900000000000000" pitchFamily="50" charset="-128"/>
              <a:ea typeface="HGP創英角ｺﾞｼｯｸUB" panose="020B0900000000000000" pitchFamily="50" charset="-128"/>
            </a:endParaRPr>
          </a:p>
        </p:txBody>
      </p:sp>
      <p:sp>
        <p:nvSpPr>
          <p:cNvPr id="20" name="正方形/長方形 19"/>
          <p:cNvSpPr/>
          <p:nvPr/>
        </p:nvSpPr>
        <p:spPr>
          <a:xfrm>
            <a:off x="284691" y="2267439"/>
            <a:ext cx="8208912" cy="461665"/>
          </a:xfrm>
          <a:prstGeom prst="rect">
            <a:avLst/>
          </a:prstGeom>
        </p:spPr>
        <p:txBody>
          <a:bodyPr wrap="square">
            <a:spAutoFit/>
          </a:bodyPr>
          <a:lstStyle/>
          <a:p>
            <a:pPr lvl="0">
              <a:spcBef>
                <a:spcPts val="4200"/>
              </a:spcBef>
              <a:buFont typeface="Wingdings" pitchFamily="2" charset="2"/>
              <a:buChar char="l"/>
            </a:pPr>
            <a:r>
              <a:rPr lang="ja-JP" altLang="en-US" sz="2400" dirty="0">
                <a:latin typeface="HGP創英角ｺﾞｼｯｸUB" panose="020B0900000000000000" pitchFamily="50" charset="-128"/>
                <a:ea typeface="HGP創英角ｺﾞｼｯｸUB" panose="020B0900000000000000" pitchFamily="50" charset="-128"/>
              </a:rPr>
              <a:t>トラクターに小さな</a:t>
            </a:r>
            <a:r>
              <a:rPr lang="ja-JP" altLang="en-US" sz="2400" dirty="0">
                <a:solidFill>
                  <a:srgbClr val="C00000"/>
                </a:solidFill>
                <a:latin typeface="HGP創英角ｺﾞｼｯｸUB" panose="020B0900000000000000" pitchFamily="50" charset="-128"/>
                <a:ea typeface="HGP創英角ｺﾞｼｯｸUB" panose="020B0900000000000000" pitchFamily="50" charset="-128"/>
              </a:rPr>
              <a:t>子供を乗せて</a:t>
            </a:r>
            <a:r>
              <a:rPr lang="ja-JP" altLang="en-US" sz="2400" dirty="0">
                <a:latin typeface="HGP創英角ｺﾞｼｯｸUB" panose="020B0900000000000000" pitchFamily="50" charset="-128"/>
                <a:ea typeface="HGP創英角ｺﾞｼｯｸUB" panose="020B0900000000000000" pitchFamily="50" charset="-128"/>
              </a:rPr>
              <a:t>作業する</a:t>
            </a:r>
            <a:endParaRPr lang="en-US" altLang="ja-JP" sz="2400" dirty="0">
              <a:effectLst/>
              <a:latin typeface="HGP創英角ｺﾞｼｯｸUB" panose="020B0900000000000000" pitchFamily="50" charset="-128"/>
              <a:ea typeface="HGP創英角ｺﾞｼｯｸUB" panose="020B0900000000000000" pitchFamily="50" charset="-128"/>
            </a:endParaRPr>
          </a:p>
        </p:txBody>
      </p:sp>
      <p:sp>
        <p:nvSpPr>
          <p:cNvPr id="24" name="正方形/長方形 23"/>
          <p:cNvSpPr/>
          <p:nvPr/>
        </p:nvSpPr>
        <p:spPr>
          <a:xfrm>
            <a:off x="909922" y="738508"/>
            <a:ext cx="7213310" cy="461665"/>
          </a:xfrm>
          <a:prstGeom prst="rect">
            <a:avLst/>
          </a:prstGeom>
        </p:spPr>
        <p:txBody>
          <a:bodyPr wrap="square">
            <a:spAutoFit/>
          </a:bodyPr>
          <a:lstStyle/>
          <a:p>
            <a:pPr lvl="0" algn="ctr">
              <a:spcBef>
                <a:spcPts val="4200"/>
              </a:spcBef>
            </a:pPr>
            <a:r>
              <a:rPr lang="ja-JP" altLang="en-US" sz="2400" dirty="0">
                <a:latin typeface="HGP創英角ｺﾞｼｯｸUB" panose="020B0900000000000000" pitchFamily="50" charset="-128"/>
                <a:ea typeface="HGP創英角ｺﾞｼｯｸUB" panose="020B0900000000000000" pitchFamily="50" charset="-128"/>
              </a:rPr>
              <a:t>こんな場面を見聞きしたことはありませんか？</a:t>
            </a:r>
            <a:endParaRPr lang="en-US" altLang="ja-JP" sz="2400" dirty="0">
              <a:effectLst/>
              <a:latin typeface="HGP創英角ｺﾞｼｯｸUB" panose="020B0900000000000000" pitchFamily="50" charset="-128"/>
              <a:ea typeface="HGP創英角ｺﾞｼｯｸUB" panose="020B0900000000000000" pitchFamily="50" charset="-128"/>
            </a:endParaRPr>
          </a:p>
        </p:txBody>
      </p:sp>
      <p:sp>
        <p:nvSpPr>
          <p:cNvPr id="14" name="正方形/長方形 13"/>
          <p:cNvSpPr/>
          <p:nvPr/>
        </p:nvSpPr>
        <p:spPr>
          <a:xfrm>
            <a:off x="284691" y="2752718"/>
            <a:ext cx="6543850" cy="461665"/>
          </a:xfrm>
          <a:prstGeom prst="rect">
            <a:avLst/>
          </a:prstGeom>
        </p:spPr>
        <p:txBody>
          <a:bodyPr wrap="square">
            <a:spAutoFit/>
          </a:bodyPr>
          <a:lstStyle/>
          <a:p>
            <a:pPr lvl="0">
              <a:spcBef>
                <a:spcPts val="4200"/>
              </a:spcBef>
              <a:buFont typeface="Wingdings" pitchFamily="2" charset="2"/>
              <a:buChar char="l"/>
            </a:pPr>
            <a:r>
              <a:rPr lang="ja-JP" altLang="en-US" sz="2400" dirty="0">
                <a:effectLst/>
                <a:latin typeface="HGP創英角ｺﾞｼｯｸUB" panose="020B0900000000000000" pitchFamily="50" charset="-128"/>
                <a:ea typeface="HGP創英角ｺﾞｼｯｸUB" panose="020B0900000000000000" pitchFamily="50" charset="-128"/>
              </a:rPr>
              <a:t>火のついた</a:t>
            </a:r>
            <a:r>
              <a:rPr lang="ja-JP" altLang="en-US" sz="2400" dirty="0">
                <a:solidFill>
                  <a:srgbClr val="C00000"/>
                </a:solidFill>
                <a:effectLst/>
                <a:latin typeface="HGP創英角ｺﾞｼｯｸUB" panose="020B0900000000000000" pitchFamily="50" charset="-128"/>
                <a:ea typeface="HGP創英角ｺﾞｼｯｸUB" panose="020B0900000000000000" pitchFamily="50" charset="-128"/>
              </a:rPr>
              <a:t>タバコをくわえて</a:t>
            </a:r>
            <a:r>
              <a:rPr lang="ja-JP" altLang="en-US" sz="2400" dirty="0">
                <a:effectLst/>
                <a:latin typeface="HGP創英角ｺﾞｼｯｸUB" panose="020B0900000000000000" pitchFamily="50" charset="-128"/>
                <a:ea typeface="HGP創英角ｺﾞｼｯｸUB" panose="020B0900000000000000" pitchFamily="50" charset="-128"/>
              </a:rPr>
              <a:t>ガソリンを補給する</a:t>
            </a:r>
            <a:endParaRPr lang="en-US" altLang="ja-JP" sz="2400" dirty="0">
              <a:effectLst/>
              <a:latin typeface="HGP創英角ｺﾞｼｯｸUB" panose="020B0900000000000000" pitchFamily="50" charset="-128"/>
              <a:ea typeface="HGP創英角ｺﾞｼｯｸUB" panose="020B0900000000000000" pitchFamily="50" charset="-128"/>
            </a:endParaRPr>
          </a:p>
        </p:txBody>
      </p:sp>
      <p:sp>
        <p:nvSpPr>
          <p:cNvPr id="15" name="正方形/長方形 14"/>
          <p:cNvSpPr/>
          <p:nvPr/>
        </p:nvSpPr>
        <p:spPr>
          <a:xfrm>
            <a:off x="539552" y="3758899"/>
            <a:ext cx="8125766" cy="461665"/>
          </a:xfrm>
          <a:prstGeom prst="rect">
            <a:avLst/>
          </a:prstGeom>
        </p:spPr>
        <p:txBody>
          <a:bodyPr wrap="square">
            <a:spAutoFit/>
          </a:bodyPr>
          <a:lstStyle/>
          <a:p>
            <a:pPr lvl="0">
              <a:spcBef>
                <a:spcPts val="4200"/>
              </a:spcBef>
            </a:pPr>
            <a:r>
              <a:rPr lang="ja-JP" altLang="en-US" sz="2400" dirty="0">
                <a:effectLst/>
                <a:latin typeface="HGP創英角ｺﾞｼｯｸUB" panose="020B0900000000000000" pitchFamily="50" charset="-128"/>
                <a:ea typeface="HGP創英角ｺﾞｼｯｸUB" panose="020B0900000000000000" pitchFamily="50" charset="-128"/>
              </a:rPr>
              <a:t>などなど・・・決して悪気がある訳ではないけれど・・・</a:t>
            </a:r>
            <a:endParaRPr lang="en-US" altLang="ja-JP" sz="2400" dirty="0">
              <a:effectLst/>
              <a:latin typeface="HGP創英角ｺﾞｼｯｸUB" panose="020B0900000000000000" pitchFamily="50" charset="-128"/>
              <a:ea typeface="HGP創英角ｺﾞｼｯｸUB" panose="020B0900000000000000" pitchFamily="50" charset="-128"/>
            </a:endParaRPr>
          </a:p>
        </p:txBody>
      </p:sp>
      <p:sp>
        <p:nvSpPr>
          <p:cNvPr id="16" name="正方形/長方形 15"/>
          <p:cNvSpPr/>
          <p:nvPr/>
        </p:nvSpPr>
        <p:spPr>
          <a:xfrm>
            <a:off x="284691" y="1781447"/>
            <a:ext cx="6723081" cy="461665"/>
          </a:xfrm>
          <a:prstGeom prst="rect">
            <a:avLst/>
          </a:prstGeom>
        </p:spPr>
        <p:txBody>
          <a:bodyPr wrap="square">
            <a:spAutoFit/>
          </a:bodyPr>
          <a:lstStyle/>
          <a:p>
            <a:pPr lvl="0">
              <a:spcBef>
                <a:spcPts val="4200"/>
              </a:spcBef>
              <a:buFont typeface="Wingdings" pitchFamily="2" charset="2"/>
              <a:buChar char="l"/>
            </a:pPr>
            <a:r>
              <a:rPr lang="ja-JP" altLang="en-US" sz="2400" dirty="0">
                <a:latin typeface="HGP創英角ｺﾞｼｯｸUB" panose="020B0900000000000000" pitchFamily="50" charset="-128"/>
                <a:ea typeface="HGP創英角ｺﾞｼｯｸUB" panose="020B0900000000000000" pitchFamily="50" charset="-128"/>
              </a:rPr>
              <a:t>田植機の</a:t>
            </a:r>
            <a:r>
              <a:rPr lang="ja-JP" altLang="en-US" sz="2400" dirty="0">
                <a:solidFill>
                  <a:srgbClr val="C00000"/>
                </a:solidFill>
                <a:latin typeface="HGP創英角ｺﾞｼｯｸUB" panose="020B0900000000000000" pitchFamily="50" charset="-128"/>
                <a:ea typeface="HGP創英角ｺﾞｼｯｸUB" panose="020B0900000000000000" pitchFamily="50" charset="-128"/>
              </a:rPr>
              <a:t>前部にしがみついて</a:t>
            </a:r>
            <a:r>
              <a:rPr lang="ja-JP" altLang="en-US" sz="2400" dirty="0">
                <a:latin typeface="HGP創英角ｺﾞｼｯｸUB" panose="020B0900000000000000" pitchFamily="50" charset="-128"/>
                <a:ea typeface="HGP創英角ｺﾞｼｯｸUB" panose="020B0900000000000000" pitchFamily="50" charset="-128"/>
              </a:rPr>
              <a:t>田から出る</a:t>
            </a:r>
            <a:endParaRPr lang="en-US" altLang="ja-JP" sz="2400" dirty="0">
              <a:effectLst/>
              <a:latin typeface="HGP創英角ｺﾞｼｯｸUB" panose="020B0900000000000000" pitchFamily="50" charset="-128"/>
              <a:ea typeface="HGP創英角ｺﾞｼｯｸUB" panose="020B0900000000000000" pitchFamily="50" charset="-128"/>
            </a:endParaRPr>
          </a:p>
        </p:txBody>
      </p:sp>
      <p:pic>
        <p:nvPicPr>
          <p:cNvPr id="3" name="図 2">
            <a:extLst>
              <a:ext uri="{FF2B5EF4-FFF2-40B4-BE49-F238E27FC236}">
                <a16:creationId xmlns:a16="http://schemas.microsoft.com/office/drawing/2014/main" id="{C1E51394-38F5-47BA-B0CD-E73A10A57BEA}"/>
              </a:ext>
            </a:extLst>
          </p:cNvPr>
          <p:cNvPicPr>
            <a:picLocks noChangeAspect="1"/>
          </p:cNvPicPr>
          <p:nvPr/>
        </p:nvPicPr>
        <p:blipFill rotWithShape="1">
          <a:blip r:embed="rId3">
            <a:extLst>
              <a:ext uri="{28A0092B-C50C-407E-A947-70E740481C1C}">
                <a14:useLocalDpi xmlns:a14="http://schemas.microsoft.com/office/drawing/2010/main" val="0"/>
              </a:ext>
            </a:extLst>
          </a:blip>
          <a:srcRect l="11462" t="30022" r="4887" b="13875"/>
          <a:stretch/>
        </p:blipFill>
        <p:spPr>
          <a:xfrm>
            <a:off x="6828541" y="1852402"/>
            <a:ext cx="2315459" cy="2072792"/>
          </a:xfrm>
          <a:prstGeom prst="rect">
            <a:avLst/>
          </a:prstGeom>
        </p:spPr>
      </p:pic>
      <p:sp>
        <p:nvSpPr>
          <p:cNvPr id="12" name="正方形/長方形 11">
            <a:extLst>
              <a:ext uri="{FF2B5EF4-FFF2-40B4-BE49-F238E27FC236}">
                <a16:creationId xmlns:a16="http://schemas.microsoft.com/office/drawing/2014/main" id="{C6F50C0B-20B2-4F32-A28C-2AF953443BD7}"/>
              </a:ext>
            </a:extLst>
          </p:cNvPr>
          <p:cNvSpPr/>
          <p:nvPr/>
        </p:nvSpPr>
        <p:spPr>
          <a:xfrm>
            <a:off x="284691" y="3237997"/>
            <a:ext cx="8208912" cy="461665"/>
          </a:xfrm>
          <a:prstGeom prst="rect">
            <a:avLst/>
          </a:prstGeom>
        </p:spPr>
        <p:txBody>
          <a:bodyPr wrap="square">
            <a:spAutoFit/>
          </a:bodyPr>
          <a:lstStyle/>
          <a:p>
            <a:pPr lvl="0">
              <a:spcBef>
                <a:spcPts val="4200"/>
              </a:spcBef>
              <a:buFont typeface="Wingdings" pitchFamily="2" charset="2"/>
              <a:buChar char="l"/>
            </a:pPr>
            <a:r>
              <a:rPr lang="ja-JP" altLang="en-US" sz="2400" dirty="0">
                <a:effectLst/>
                <a:latin typeface="HGP創英角ｺﾞｼｯｸUB" panose="020B0900000000000000" pitchFamily="50" charset="-128"/>
                <a:ea typeface="HGP創英角ｺﾞｼｯｸUB" panose="020B0900000000000000" pitchFamily="50" charset="-128"/>
              </a:rPr>
              <a:t>上記の状態を見ても、周囲が</a:t>
            </a:r>
            <a:r>
              <a:rPr lang="ja-JP" altLang="en-US" sz="2400" dirty="0">
                <a:solidFill>
                  <a:srgbClr val="C00000"/>
                </a:solidFill>
                <a:effectLst/>
                <a:latin typeface="HGP創英角ｺﾞｼｯｸUB" panose="020B0900000000000000" pitchFamily="50" charset="-128"/>
                <a:ea typeface="HGP創英角ｺﾞｼｯｸUB" panose="020B0900000000000000" pitchFamily="50" charset="-128"/>
              </a:rPr>
              <a:t>注意しない</a:t>
            </a:r>
            <a:endParaRPr lang="en-US" altLang="ja-JP" sz="2400" dirty="0">
              <a:solidFill>
                <a:srgbClr val="C00000"/>
              </a:solidFill>
              <a:effectLst/>
              <a:latin typeface="HGP創英角ｺﾞｼｯｸUB" panose="020B0900000000000000" pitchFamily="50" charset="-128"/>
              <a:ea typeface="HGP創英角ｺﾞｼｯｸUB" panose="020B0900000000000000" pitchFamily="50" charset="-128"/>
            </a:endParaRPr>
          </a:p>
        </p:txBody>
      </p:sp>
      <p:sp>
        <p:nvSpPr>
          <p:cNvPr id="17" name="Rectangle 3">
            <a:extLst>
              <a:ext uri="{FF2B5EF4-FFF2-40B4-BE49-F238E27FC236}">
                <a16:creationId xmlns:a16="http://schemas.microsoft.com/office/drawing/2014/main" id="{848749A7-EC80-4FCF-9E5E-4D07EBF4F7C6}"/>
              </a:ext>
            </a:extLst>
          </p:cNvPr>
          <p:cNvSpPr>
            <a:spLocks noChangeArrowheads="1"/>
          </p:cNvSpPr>
          <p:nvPr/>
        </p:nvSpPr>
        <p:spPr bwMode="auto">
          <a:xfrm>
            <a:off x="1637001" y="5276032"/>
            <a:ext cx="5869998" cy="1157846"/>
          </a:xfrm>
          <a:prstGeom prst="rect">
            <a:avLst/>
          </a:prstGeom>
          <a:noFill/>
          <a:ln w="9525">
            <a:noFill/>
            <a:miter lim="800000"/>
            <a:headEnd/>
            <a:tailEnd/>
          </a:ln>
        </p:spPr>
        <p:txBody>
          <a:bodyPr anchor="ctr"/>
          <a:lstStyle/>
          <a:p>
            <a:pPr algn="ctr" eaLnBrk="1">
              <a:spcBef>
                <a:spcPts val="1200"/>
              </a:spcBef>
            </a:pPr>
            <a:r>
              <a:rPr lang="ja-JP" altLang="en-US" sz="24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「気をつけてやれば大丈夫、事故なんて</a:t>
            </a:r>
            <a:endParaRPr lang="en-US" altLang="ja-JP" sz="2400" dirty="0">
              <a:solidFill>
                <a:schemeClr val="accent1">
                  <a:lumMod val="50000"/>
                </a:schemeClr>
              </a:solidFill>
              <a:latin typeface="HGP創英角ｺﾞｼｯｸUB" panose="020B0900000000000000" pitchFamily="50" charset="-128"/>
              <a:ea typeface="HGP創英角ｺﾞｼｯｸUB" panose="020B0900000000000000" pitchFamily="50" charset="-128"/>
            </a:endParaRPr>
          </a:p>
          <a:p>
            <a:pPr algn="ctr" eaLnBrk="1"/>
            <a:r>
              <a:rPr lang="ja-JP" altLang="en-US" sz="24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そうそう起こるものじゃないから」</a:t>
            </a:r>
            <a:endParaRPr lang="en-US" altLang="ja-JP" sz="2400" dirty="0">
              <a:solidFill>
                <a:schemeClr val="accent1">
                  <a:lumMod val="50000"/>
                </a:schemeClr>
              </a:solidFill>
              <a:latin typeface="HGP創英角ｺﾞｼｯｸUB" panose="020B0900000000000000" pitchFamily="50" charset="-128"/>
              <a:ea typeface="HGP創英角ｺﾞｼｯｸUB" panose="020B0900000000000000" pitchFamily="50" charset="-128"/>
            </a:endParaRPr>
          </a:p>
          <a:p>
            <a:pPr algn="ctr" eaLnBrk="1">
              <a:spcBef>
                <a:spcPts val="600"/>
              </a:spcBef>
            </a:pPr>
            <a:r>
              <a:rPr lang="ja-JP" altLang="en-US" sz="24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「いちいち気にしていたら、仕事にならない」</a:t>
            </a:r>
            <a:endParaRPr lang="en-US" altLang="ja-JP" sz="2400" dirty="0">
              <a:solidFill>
                <a:schemeClr val="accent1">
                  <a:lumMod val="50000"/>
                </a:schemeClr>
              </a:solidFill>
              <a:latin typeface="HGP創英角ｺﾞｼｯｸUB" panose="020B0900000000000000" pitchFamily="50" charset="-128"/>
              <a:ea typeface="HGP創英角ｺﾞｼｯｸUB" panose="020B0900000000000000" pitchFamily="50" charset="-128"/>
            </a:endParaRPr>
          </a:p>
        </p:txBody>
      </p:sp>
      <p:sp>
        <p:nvSpPr>
          <p:cNvPr id="18" name="Rectangle 3">
            <a:extLst>
              <a:ext uri="{FF2B5EF4-FFF2-40B4-BE49-F238E27FC236}">
                <a16:creationId xmlns:a16="http://schemas.microsoft.com/office/drawing/2014/main" id="{2A941504-D32A-49B6-849D-2BCA7204D7DE}"/>
              </a:ext>
            </a:extLst>
          </p:cNvPr>
          <p:cNvSpPr>
            <a:spLocks noChangeArrowheads="1"/>
          </p:cNvSpPr>
          <p:nvPr/>
        </p:nvSpPr>
        <p:spPr bwMode="auto">
          <a:xfrm>
            <a:off x="1637001" y="4230364"/>
            <a:ext cx="5286313" cy="1035868"/>
          </a:xfrm>
          <a:prstGeom prst="rect">
            <a:avLst/>
          </a:prstGeom>
          <a:noFill/>
          <a:ln w="9525">
            <a:noFill/>
            <a:miter lim="800000"/>
            <a:headEnd/>
            <a:tailEnd/>
          </a:ln>
        </p:spPr>
        <p:txBody>
          <a:bodyPr anchor="ctr"/>
          <a:lstStyle/>
          <a:p>
            <a:pPr algn="ctr" eaLnBrk="1">
              <a:spcBef>
                <a:spcPts val="1200"/>
              </a:spcBef>
            </a:pPr>
            <a:r>
              <a:rPr lang="ja-JP" altLang="en-US" sz="2400" dirty="0">
                <a:solidFill>
                  <a:srgbClr val="C00000"/>
                </a:solidFill>
                <a:latin typeface="HGP創英角ｺﾞｼｯｸUB" panose="020B0900000000000000" pitchFamily="50" charset="-128"/>
                <a:ea typeface="HGP創英角ｺﾞｼｯｸUB" panose="020B0900000000000000" pitchFamily="50" charset="-128"/>
              </a:rPr>
              <a:t>「普通」のことでしょうか？</a:t>
            </a:r>
            <a:endParaRPr lang="en-US" altLang="ja-JP" sz="2400" dirty="0">
              <a:solidFill>
                <a:srgbClr val="C00000"/>
              </a:solidFill>
              <a:latin typeface="HGP創英角ｺﾞｼｯｸUB" panose="020B0900000000000000" pitchFamily="50" charset="-128"/>
              <a:ea typeface="HGP創英角ｺﾞｼｯｸUB" panose="020B0900000000000000" pitchFamily="50" charset="-128"/>
            </a:endParaRPr>
          </a:p>
          <a:p>
            <a:pPr algn="ctr" eaLnBrk="1">
              <a:spcBef>
                <a:spcPts val="600"/>
              </a:spcBef>
            </a:pPr>
            <a:r>
              <a:rPr lang="ja-JP" altLang="en-US" sz="2400" dirty="0">
                <a:latin typeface="HGP創英角ｺﾞｼｯｸUB" panose="020B0900000000000000" pitchFamily="50" charset="-128"/>
                <a:ea typeface="HGP創英角ｺﾞｼｯｸUB" panose="020B0900000000000000" pitchFamily="50" charset="-128"/>
              </a:rPr>
              <a:t>本当は危険なことです</a:t>
            </a:r>
            <a:endParaRPr lang="en-US" altLang="ja-JP" sz="2400" dirty="0">
              <a:latin typeface="HGP創英角ｺﾞｼｯｸUB" panose="020B0900000000000000" pitchFamily="50" charset="-128"/>
              <a:ea typeface="HGP創英角ｺﾞｼｯｸUB" panose="020B0900000000000000" pitchFamily="50" charset="-128"/>
            </a:endParaRPr>
          </a:p>
        </p:txBody>
      </p:sp>
      <p:cxnSp>
        <p:nvCxnSpPr>
          <p:cNvPr id="2" name="直線コネクタ 1">
            <a:extLst>
              <a:ext uri="{FF2B5EF4-FFF2-40B4-BE49-F238E27FC236}">
                <a16:creationId xmlns:a16="http://schemas.microsoft.com/office/drawing/2014/main" id="{25E4EE7B-8F95-174C-D71E-02D5826DE014}"/>
              </a:ext>
            </a:extLst>
          </p:cNvPr>
          <p:cNvCxnSpPr/>
          <p:nvPr/>
        </p:nvCxnSpPr>
        <p:spPr>
          <a:xfrm>
            <a:off x="467443" y="738508"/>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2">
            <a:extLst>
              <a:ext uri="{FF2B5EF4-FFF2-40B4-BE49-F238E27FC236}">
                <a16:creationId xmlns:a16="http://schemas.microsoft.com/office/drawing/2014/main" id="{BCCFA4D1-901B-0C6A-6124-FB3563C54613}"/>
              </a:ext>
            </a:extLst>
          </p:cNvPr>
          <p:cNvSpPr>
            <a:spLocks noGrp="1"/>
          </p:cNvSpPr>
          <p:nvPr>
            <p:ph type="sldNum" sz="quarter" idx="12"/>
          </p:nvPr>
        </p:nvSpPr>
        <p:spPr>
          <a:xfrm>
            <a:off x="6961909" y="6408854"/>
            <a:ext cx="1949477" cy="23812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452A23-BFEA-43FD-98FB-69091C0AE9EE}" type="slidenum">
              <a:rPr kumimoji="0"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12040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P spid="14" grpId="0"/>
      <p:bldP spid="15" grpId="0"/>
      <p:bldP spid="16" grpId="0"/>
      <p:bldP spid="12"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3B26C7E2-D096-48BB-902E-FA41EC14E611}"/>
              </a:ext>
            </a:extLst>
          </p:cNvPr>
          <p:cNvSpPr txBox="1"/>
          <p:nvPr/>
        </p:nvSpPr>
        <p:spPr>
          <a:xfrm>
            <a:off x="414488" y="1396589"/>
            <a:ext cx="5785346" cy="830997"/>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1" lang="ja-JP" altLang="en-US"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しかし・・・　人は不吉なことには向き合いたくないもの　これを「正常化バイアス」という</a:t>
            </a:r>
            <a:endParaRPr kumimoji="1" lang="en-US" altLang="ja-JP"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p:txBody>
      </p:sp>
      <p:grpSp>
        <p:nvGrpSpPr>
          <p:cNvPr id="10" name="グループ化 9">
            <a:extLst>
              <a:ext uri="{FF2B5EF4-FFF2-40B4-BE49-F238E27FC236}">
                <a16:creationId xmlns:a16="http://schemas.microsoft.com/office/drawing/2014/main" id="{1EB666D2-6CFE-40D3-9C88-E227CFB75FAE}"/>
              </a:ext>
            </a:extLst>
          </p:cNvPr>
          <p:cNvGrpSpPr/>
          <p:nvPr/>
        </p:nvGrpSpPr>
        <p:grpSpPr>
          <a:xfrm>
            <a:off x="389730" y="2431158"/>
            <a:ext cx="5599088" cy="1094396"/>
            <a:chOff x="414734" y="4534410"/>
            <a:chExt cx="5599088" cy="1094396"/>
          </a:xfrm>
        </p:grpSpPr>
        <p:sp>
          <p:nvSpPr>
            <p:cNvPr id="14" name="テキスト ボックス 13">
              <a:extLst>
                <a:ext uri="{FF2B5EF4-FFF2-40B4-BE49-F238E27FC236}">
                  <a16:creationId xmlns:a16="http://schemas.microsoft.com/office/drawing/2014/main" id="{D3175C0A-EE25-46D7-93AA-CAB18A063F84}"/>
                </a:ext>
              </a:extLst>
            </p:cNvPr>
            <p:cNvSpPr txBox="1"/>
            <p:nvPr/>
          </p:nvSpPr>
          <p:spPr>
            <a:xfrm>
              <a:off x="414734" y="4797809"/>
              <a:ext cx="5599088" cy="830997"/>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「今まで大丈夫だったから、これからも大丈夫、のはず」</a:t>
              </a:r>
              <a:endParaRPr kumimoji="1" lang="en-US" altLang="ja-JP"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p:txBody>
        </p:sp>
        <p:sp>
          <p:nvSpPr>
            <p:cNvPr id="4" name="矢印: 下 3">
              <a:extLst>
                <a:ext uri="{FF2B5EF4-FFF2-40B4-BE49-F238E27FC236}">
                  <a16:creationId xmlns:a16="http://schemas.microsoft.com/office/drawing/2014/main" id="{AFE5DE68-7346-4654-AAC4-9F8A95EE1AA7}"/>
                </a:ext>
              </a:extLst>
            </p:cNvPr>
            <p:cNvSpPr/>
            <p:nvPr/>
          </p:nvSpPr>
          <p:spPr>
            <a:xfrm>
              <a:off x="2605939" y="4534410"/>
              <a:ext cx="1057523" cy="272175"/>
            </a:xfrm>
            <a:prstGeom prst="downArrow">
              <a:avLst/>
            </a:prstGeom>
            <a:solidFill>
              <a:srgbClr val="99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HGP創英角ｺﾞｼｯｸUB" panose="020B0900000000000000" pitchFamily="50" charset="-128"/>
                <a:ea typeface="HGP創英角ｺﾞｼｯｸUB" panose="020B0900000000000000" pitchFamily="50" charset="-128"/>
              </a:endParaRPr>
            </a:p>
          </p:txBody>
        </p:sp>
      </p:grpSp>
      <p:grpSp>
        <p:nvGrpSpPr>
          <p:cNvPr id="12" name="グループ化 11">
            <a:extLst>
              <a:ext uri="{FF2B5EF4-FFF2-40B4-BE49-F238E27FC236}">
                <a16:creationId xmlns:a16="http://schemas.microsoft.com/office/drawing/2014/main" id="{BF804383-97D2-41B1-B675-E993408E648B}"/>
              </a:ext>
            </a:extLst>
          </p:cNvPr>
          <p:cNvGrpSpPr/>
          <p:nvPr/>
        </p:nvGrpSpPr>
        <p:grpSpPr>
          <a:xfrm>
            <a:off x="486754" y="4059620"/>
            <a:ext cx="6559619" cy="1569660"/>
            <a:chOff x="747195" y="4230576"/>
            <a:chExt cx="6559619" cy="1569660"/>
          </a:xfrm>
        </p:grpSpPr>
        <p:sp>
          <p:nvSpPr>
            <p:cNvPr id="19" name="テキスト ボックス 18">
              <a:extLst>
                <a:ext uri="{FF2B5EF4-FFF2-40B4-BE49-F238E27FC236}">
                  <a16:creationId xmlns:a16="http://schemas.microsoft.com/office/drawing/2014/main" id="{5E1D5064-C065-4D6A-A349-C66604421C04}"/>
                </a:ext>
              </a:extLst>
            </p:cNvPr>
            <p:cNvSpPr txBox="1"/>
            <p:nvPr/>
          </p:nvSpPr>
          <p:spPr>
            <a:xfrm>
              <a:off x="747195" y="4230576"/>
              <a:ext cx="6559619" cy="1569660"/>
            </a:xfrm>
            <a:prstGeom prst="rect">
              <a:avLst/>
            </a:prstGeom>
            <a:noFill/>
          </p:spPr>
          <p:txBody>
            <a:bodyPr wrap="square" rtlCol="0">
              <a:spAutoFit/>
            </a:bodyPr>
            <a:lstStyle/>
            <a:p>
              <a:r>
                <a:rPr lang="ja-JP" altLang="en-US" sz="2400" dirty="0">
                  <a:latin typeface="HGP創英角ｺﾞｼｯｸUB" panose="020B0900000000000000" pitchFamily="50" charset="-128"/>
                  <a:ea typeface="HGP創英角ｺﾞｼｯｸUB" panose="020B0900000000000000" pitchFamily="50" charset="-128"/>
                </a:rPr>
                <a:t>経営リスク</a:t>
              </a:r>
              <a:endParaRPr lang="en-US" altLang="ja-JP" sz="2400" dirty="0">
                <a:latin typeface="HGP創英角ｺﾞｼｯｸUB" panose="020B0900000000000000" pitchFamily="50" charset="-128"/>
                <a:ea typeface="HGP創英角ｺﾞｼｯｸUB" panose="020B0900000000000000" pitchFamily="50" charset="-128"/>
              </a:endParaRPr>
            </a:p>
            <a:p>
              <a:r>
                <a:rPr lang="ja-JP" altLang="en-US" sz="2400" dirty="0">
                  <a:latin typeface="HGP創英角ｺﾞｼｯｸUB" panose="020B0900000000000000" pitchFamily="50" charset="-128"/>
                  <a:ea typeface="HGP創英角ｺﾞｼｯｸUB" panose="020B0900000000000000" pitchFamily="50" charset="-128"/>
                </a:rPr>
                <a:t>　・自然災害</a:t>
              </a:r>
              <a:endParaRPr lang="en-US" altLang="ja-JP" sz="2400" dirty="0">
                <a:latin typeface="HGP創英角ｺﾞｼｯｸUB" panose="020B0900000000000000" pitchFamily="50" charset="-128"/>
                <a:ea typeface="HGP創英角ｺﾞｼｯｸUB" panose="020B0900000000000000" pitchFamily="50" charset="-128"/>
              </a:endParaRPr>
            </a:p>
            <a:p>
              <a:r>
                <a:rPr lang="ja-JP" altLang="en-US" sz="2400" dirty="0">
                  <a:latin typeface="HGP創英角ｺﾞｼｯｸUB" panose="020B0900000000000000" pitchFamily="50" charset="-128"/>
                  <a:ea typeface="HGP創英角ｺﾞｼｯｸUB" panose="020B0900000000000000" pitchFamily="50" charset="-128"/>
                </a:rPr>
                <a:t>　・資材費等の高騰　　　　　　　 　 防げない</a:t>
              </a:r>
              <a:endParaRPr lang="en-US" altLang="ja-JP" sz="2400" dirty="0">
                <a:latin typeface="HGP創英角ｺﾞｼｯｸUB" panose="020B0900000000000000" pitchFamily="50" charset="-128"/>
                <a:ea typeface="HGP創英角ｺﾞｼｯｸUB" panose="020B0900000000000000" pitchFamily="50" charset="-128"/>
              </a:endParaRPr>
            </a:p>
            <a:p>
              <a:r>
                <a:rPr lang="ja-JP" altLang="en-US" sz="2400" dirty="0">
                  <a:latin typeface="HGP創英角ｺﾞｼｯｸUB" panose="020B0900000000000000" pitchFamily="50" charset="-128"/>
                  <a:ea typeface="HGP創英角ｺﾞｼｯｸUB" panose="020B0900000000000000" pitchFamily="50" charset="-128"/>
                </a:rPr>
                <a:t>　・生産物価格の下落、等　</a:t>
              </a:r>
              <a:endParaRPr lang="en-US" altLang="ja-JP" sz="2400" dirty="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20" name="右中かっこ 19">
              <a:extLst>
                <a:ext uri="{FF2B5EF4-FFF2-40B4-BE49-F238E27FC236}">
                  <a16:creationId xmlns:a16="http://schemas.microsoft.com/office/drawing/2014/main" id="{E19C3A8A-E39F-4E54-939A-11987E23AA74}"/>
                </a:ext>
              </a:extLst>
            </p:cNvPr>
            <p:cNvSpPr/>
            <p:nvPr/>
          </p:nvSpPr>
          <p:spPr>
            <a:xfrm>
              <a:off x="4708532" y="4672237"/>
              <a:ext cx="237893" cy="1086152"/>
            </a:xfrm>
            <a:prstGeom prst="rightBrace">
              <a:avLst>
                <a:gd name="adj1" fmla="val 59848"/>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latin typeface="HGP創英角ｺﾞｼｯｸUB" panose="020B0900000000000000" pitchFamily="50" charset="-128"/>
                <a:ea typeface="HGP創英角ｺﾞｼｯｸUB" panose="020B0900000000000000" pitchFamily="50" charset="-128"/>
              </a:endParaRPr>
            </a:p>
          </p:txBody>
        </p:sp>
      </p:grpSp>
      <p:grpSp>
        <p:nvGrpSpPr>
          <p:cNvPr id="11" name="グループ化 10">
            <a:extLst>
              <a:ext uri="{FF2B5EF4-FFF2-40B4-BE49-F238E27FC236}">
                <a16:creationId xmlns:a16="http://schemas.microsoft.com/office/drawing/2014/main" id="{083A8FDA-182A-4C72-9F00-2A973A0109F1}"/>
              </a:ext>
            </a:extLst>
          </p:cNvPr>
          <p:cNvGrpSpPr/>
          <p:nvPr/>
        </p:nvGrpSpPr>
        <p:grpSpPr>
          <a:xfrm>
            <a:off x="689936" y="5598962"/>
            <a:ext cx="5820844" cy="461665"/>
            <a:chOff x="1331126" y="5846960"/>
            <a:chExt cx="5820844" cy="461665"/>
          </a:xfrm>
        </p:grpSpPr>
        <p:cxnSp>
          <p:nvCxnSpPr>
            <p:cNvPr id="22" name="直線矢印コネクタ 21">
              <a:extLst>
                <a:ext uri="{FF2B5EF4-FFF2-40B4-BE49-F238E27FC236}">
                  <a16:creationId xmlns:a16="http://schemas.microsoft.com/office/drawing/2014/main" id="{84947635-8034-41E3-9E71-9FD8116E451F}"/>
                </a:ext>
              </a:extLst>
            </p:cNvPr>
            <p:cNvCxnSpPr/>
            <p:nvPr/>
          </p:nvCxnSpPr>
          <p:spPr>
            <a:xfrm>
              <a:off x="3596574" y="6077792"/>
              <a:ext cx="1717287" cy="0"/>
            </a:xfrm>
            <a:prstGeom prst="straightConnector1">
              <a:avLst/>
            </a:prstGeom>
            <a:ln w="38100">
              <a:solidFill>
                <a:srgbClr val="FF0000"/>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4C155A88-5B17-46EE-B456-A990692C2EB0}"/>
                </a:ext>
              </a:extLst>
            </p:cNvPr>
            <p:cNvSpPr txBox="1"/>
            <p:nvPr/>
          </p:nvSpPr>
          <p:spPr>
            <a:xfrm>
              <a:off x="1331126" y="5846960"/>
              <a:ext cx="5820844" cy="461665"/>
            </a:xfrm>
            <a:prstGeom prst="rect">
              <a:avLst/>
            </a:prstGeom>
            <a:noFill/>
          </p:spPr>
          <p:txBody>
            <a:bodyPr wrap="square">
              <a:spAutoFit/>
            </a:bodyPr>
            <a:lstStyle/>
            <a:p>
              <a:r>
                <a:rPr lang="ja-JP" altLang="en-US" sz="2400" dirty="0">
                  <a:latin typeface="HGP創英角ｺﾞｼｯｸUB" panose="020B0900000000000000" pitchFamily="50" charset="-128"/>
                  <a:ea typeface="HGP創英角ｺﾞｼｯｸUB" panose="020B0900000000000000" pitchFamily="50" charset="-128"/>
                </a:rPr>
                <a:t>・</a:t>
              </a: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農作業事故　　　　　　　　　　　　防げる！</a:t>
              </a:r>
              <a:endParaRPr lang="ja-JP" altLang="en-US" sz="2400" dirty="0">
                <a:latin typeface="HGP創英角ｺﾞｼｯｸUB" panose="020B0900000000000000" pitchFamily="50" charset="-128"/>
                <a:ea typeface="HGP創英角ｺﾞｼｯｸUB" panose="020B0900000000000000" pitchFamily="50" charset="-128"/>
              </a:endParaRPr>
            </a:p>
          </p:txBody>
        </p:sp>
      </p:grpSp>
      <p:sp>
        <p:nvSpPr>
          <p:cNvPr id="31" name="Rectangle 3">
            <a:extLst>
              <a:ext uri="{FF2B5EF4-FFF2-40B4-BE49-F238E27FC236}">
                <a16:creationId xmlns:a16="http://schemas.microsoft.com/office/drawing/2014/main" id="{0D2E0DCE-4D10-4AB4-B254-3AC9D0A8E0BC}"/>
              </a:ext>
            </a:extLst>
          </p:cNvPr>
          <p:cNvSpPr>
            <a:spLocks noChangeArrowheads="1"/>
          </p:cNvSpPr>
          <p:nvPr/>
        </p:nvSpPr>
        <p:spPr bwMode="auto">
          <a:xfrm>
            <a:off x="1240703" y="126397"/>
            <a:ext cx="6212405" cy="504825"/>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農作業事故は自分ごと</a:t>
            </a:r>
          </a:p>
        </p:txBody>
      </p:sp>
      <p:sp>
        <p:nvSpPr>
          <p:cNvPr id="21" name="テキスト ボックス 20">
            <a:extLst>
              <a:ext uri="{FF2B5EF4-FFF2-40B4-BE49-F238E27FC236}">
                <a16:creationId xmlns:a16="http://schemas.microsoft.com/office/drawing/2014/main" id="{3933F972-6E63-425B-9671-DF5C860198B0}"/>
              </a:ext>
            </a:extLst>
          </p:cNvPr>
          <p:cNvSpPr txBox="1"/>
          <p:nvPr/>
        </p:nvSpPr>
        <p:spPr>
          <a:xfrm>
            <a:off x="414487" y="3546482"/>
            <a:ext cx="5785346" cy="461665"/>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kumimoji="1" lang="ja-JP" altLang="en-US"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安全は取り組む価値のないことでしょうか？</a:t>
            </a:r>
            <a:endParaRPr kumimoji="1" lang="en-US" altLang="ja-JP"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p:txBody>
      </p:sp>
      <p:sp>
        <p:nvSpPr>
          <p:cNvPr id="23" name="テキスト ボックス 22">
            <a:extLst>
              <a:ext uri="{FF2B5EF4-FFF2-40B4-BE49-F238E27FC236}">
                <a16:creationId xmlns:a16="http://schemas.microsoft.com/office/drawing/2014/main" id="{AB0F99FC-17E0-4ECB-8892-2118C6410C31}"/>
              </a:ext>
            </a:extLst>
          </p:cNvPr>
          <p:cNvSpPr txBox="1"/>
          <p:nvPr/>
        </p:nvSpPr>
        <p:spPr>
          <a:xfrm>
            <a:off x="557154" y="6133942"/>
            <a:ext cx="6392194" cy="461665"/>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kumimoji="1" lang="ja-JP" altLang="en-US"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「自分ごと」として積極的に取り組むべきでは？</a:t>
            </a:r>
            <a:endParaRPr kumimoji="1" lang="en-US" altLang="ja-JP"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p:txBody>
      </p:sp>
      <p:sp>
        <p:nvSpPr>
          <p:cNvPr id="16" name="テキスト ボックス 15">
            <a:extLst>
              <a:ext uri="{FF2B5EF4-FFF2-40B4-BE49-F238E27FC236}">
                <a16:creationId xmlns:a16="http://schemas.microsoft.com/office/drawing/2014/main" id="{2D5E9E29-0BD5-496C-83F2-E168CB3536AB}"/>
              </a:ext>
            </a:extLst>
          </p:cNvPr>
          <p:cNvSpPr txBox="1"/>
          <p:nvPr/>
        </p:nvSpPr>
        <p:spPr>
          <a:xfrm>
            <a:off x="389729" y="757012"/>
            <a:ext cx="6559619" cy="461665"/>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kumimoji="1" lang="ja-JP" altLang="en-US"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農作業事故は、誰の身に起きても不思議ではない</a:t>
            </a:r>
            <a:endParaRPr kumimoji="1" lang="en-US" altLang="ja-JP"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p:txBody>
      </p:sp>
      <p:pic>
        <p:nvPicPr>
          <p:cNvPr id="6" name="図 5">
            <a:extLst>
              <a:ext uri="{FF2B5EF4-FFF2-40B4-BE49-F238E27FC236}">
                <a16:creationId xmlns:a16="http://schemas.microsoft.com/office/drawing/2014/main" id="{0EEB419D-593F-9921-3B41-72ABB42814DF}"/>
              </a:ext>
            </a:extLst>
          </p:cNvPr>
          <p:cNvPicPr>
            <a:picLocks noChangeAspect="1"/>
          </p:cNvPicPr>
          <p:nvPr/>
        </p:nvPicPr>
        <p:blipFill>
          <a:blip r:embed="rId3"/>
          <a:stretch>
            <a:fillRect/>
          </a:stretch>
        </p:blipFill>
        <p:spPr>
          <a:xfrm>
            <a:off x="6199833" y="1717925"/>
            <a:ext cx="2702659" cy="1888299"/>
          </a:xfrm>
          <a:prstGeom prst="rect">
            <a:avLst/>
          </a:prstGeom>
        </p:spPr>
      </p:pic>
      <p:cxnSp>
        <p:nvCxnSpPr>
          <p:cNvPr id="2" name="直線コネクタ 1">
            <a:extLst>
              <a:ext uri="{FF2B5EF4-FFF2-40B4-BE49-F238E27FC236}">
                <a16:creationId xmlns:a16="http://schemas.microsoft.com/office/drawing/2014/main" id="{A184674D-D743-CFD9-73F8-F023123D2FC7}"/>
              </a:ext>
            </a:extLst>
          </p:cNvPr>
          <p:cNvCxnSpPr/>
          <p:nvPr/>
        </p:nvCxnSpPr>
        <p:spPr>
          <a:xfrm>
            <a:off x="467443" y="738508"/>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2">
            <a:extLst>
              <a:ext uri="{FF2B5EF4-FFF2-40B4-BE49-F238E27FC236}">
                <a16:creationId xmlns:a16="http://schemas.microsoft.com/office/drawing/2014/main" id="{27909E64-087C-6A41-2CED-8FC6BCFD1467}"/>
              </a:ext>
            </a:extLst>
          </p:cNvPr>
          <p:cNvSpPr>
            <a:spLocks noGrp="1"/>
          </p:cNvSpPr>
          <p:nvPr>
            <p:ph type="sldNum" sz="quarter" idx="12"/>
          </p:nvPr>
        </p:nvSpPr>
        <p:spPr>
          <a:xfrm>
            <a:off x="6961909" y="6408854"/>
            <a:ext cx="1949477" cy="23812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452A23-BFEA-43FD-98FB-69091C0AE9EE}" type="slidenum">
              <a:rPr kumimoji="0"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pic>
        <p:nvPicPr>
          <p:cNvPr id="8" name="図 7">
            <a:extLst>
              <a:ext uri="{FF2B5EF4-FFF2-40B4-BE49-F238E27FC236}">
                <a16:creationId xmlns:a16="http://schemas.microsoft.com/office/drawing/2014/main" id="{232600D8-525A-D047-FE79-C9581B49C835}"/>
              </a:ext>
            </a:extLst>
          </p:cNvPr>
          <p:cNvPicPr>
            <a:picLocks noChangeAspect="1"/>
          </p:cNvPicPr>
          <p:nvPr/>
        </p:nvPicPr>
        <p:blipFill>
          <a:blip r:embed="rId4"/>
          <a:stretch>
            <a:fillRect/>
          </a:stretch>
        </p:blipFill>
        <p:spPr>
          <a:xfrm>
            <a:off x="6208727" y="3758307"/>
            <a:ext cx="2702659" cy="2020224"/>
          </a:xfrm>
          <a:prstGeom prst="rect">
            <a:avLst/>
          </a:prstGeom>
        </p:spPr>
      </p:pic>
    </p:spTree>
    <p:extLst>
      <p:ext uri="{BB962C8B-B14F-4D97-AF65-F5344CB8AC3E}">
        <p14:creationId xmlns:p14="http://schemas.microsoft.com/office/powerpoint/2010/main" val="237592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8327EA9-3066-3695-FF79-65A0CE3768C6}"/>
              </a:ext>
            </a:extLst>
          </p:cNvPr>
          <p:cNvPicPr>
            <a:picLocks noChangeAspect="1"/>
          </p:cNvPicPr>
          <p:nvPr/>
        </p:nvPicPr>
        <p:blipFill>
          <a:blip r:embed="rId3"/>
          <a:stretch>
            <a:fillRect/>
          </a:stretch>
        </p:blipFill>
        <p:spPr>
          <a:xfrm>
            <a:off x="6171192" y="641368"/>
            <a:ext cx="2651261" cy="1791888"/>
          </a:xfrm>
          <a:prstGeom prst="rect">
            <a:avLst/>
          </a:prstGeom>
        </p:spPr>
      </p:pic>
      <p:sp>
        <p:nvSpPr>
          <p:cNvPr id="3" name="Rectangle 3">
            <a:extLst>
              <a:ext uri="{FF2B5EF4-FFF2-40B4-BE49-F238E27FC236}">
                <a16:creationId xmlns:a16="http://schemas.microsoft.com/office/drawing/2014/main" id="{BC82E0B2-5C68-4418-B4A8-45DBCF820ED9}"/>
              </a:ext>
            </a:extLst>
          </p:cNvPr>
          <p:cNvSpPr>
            <a:spLocks noChangeArrowheads="1"/>
          </p:cNvSpPr>
          <p:nvPr/>
        </p:nvSpPr>
        <p:spPr bwMode="auto">
          <a:xfrm>
            <a:off x="1193600" y="117294"/>
            <a:ext cx="6325393" cy="504825"/>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具体的な安全対策をどうするか？</a:t>
            </a:r>
          </a:p>
        </p:txBody>
      </p:sp>
      <p:grpSp>
        <p:nvGrpSpPr>
          <p:cNvPr id="15" name="グループ化 14">
            <a:extLst>
              <a:ext uri="{FF2B5EF4-FFF2-40B4-BE49-F238E27FC236}">
                <a16:creationId xmlns:a16="http://schemas.microsoft.com/office/drawing/2014/main" id="{6351B2A0-3440-4470-AA40-2F01EF2B6618}"/>
              </a:ext>
            </a:extLst>
          </p:cNvPr>
          <p:cNvGrpSpPr/>
          <p:nvPr/>
        </p:nvGrpSpPr>
        <p:grpSpPr>
          <a:xfrm>
            <a:off x="321547" y="2074615"/>
            <a:ext cx="6722348" cy="2553179"/>
            <a:chOff x="416640" y="6017927"/>
            <a:chExt cx="7138726" cy="2553179"/>
          </a:xfrm>
        </p:grpSpPr>
        <p:sp>
          <p:nvSpPr>
            <p:cNvPr id="19" name="下矢印 18">
              <a:extLst>
                <a:ext uri="{FF2B5EF4-FFF2-40B4-BE49-F238E27FC236}">
                  <a16:creationId xmlns:a16="http://schemas.microsoft.com/office/drawing/2014/main" id="{C1BEEC51-8E49-419F-B709-6BDFB4870E38}"/>
                </a:ext>
              </a:extLst>
            </p:cNvPr>
            <p:cNvSpPr>
              <a:spLocks noChangeArrowheads="1"/>
            </p:cNvSpPr>
            <p:nvPr/>
          </p:nvSpPr>
          <p:spPr bwMode="auto">
            <a:xfrm>
              <a:off x="3429583" y="6017927"/>
              <a:ext cx="1112840" cy="236056"/>
            </a:xfrm>
            <a:prstGeom prst="downArrow">
              <a:avLst>
                <a:gd name="adj1" fmla="val 50000"/>
                <a:gd name="adj2" fmla="val 50000"/>
              </a:avLst>
            </a:prstGeom>
            <a:solidFill>
              <a:srgbClr val="99CC00"/>
            </a:solidFill>
            <a:ln w="19050" algn="ctr">
              <a:solidFill>
                <a:schemeClr val="tx1"/>
              </a:solidFill>
              <a:round/>
              <a:headEnd type="none" w="sm" len="sm"/>
              <a:tailEnd type="none" w="sm" len="sm"/>
            </a:ln>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sz="3200">
                <a:effectLst/>
                <a:latin typeface="HG丸ｺﾞｼｯｸM-PRO" panose="020F0600000000000000" pitchFamily="50" charset="-128"/>
                <a:ea typeface="HG丸ｺﾞｼｯｸM-PRO" panose="020F0600000000000000" pitchFamily="50" charset="-128"/>
              </a:endParaRPr>
            </a:p>
          </p:txBody>
        </p:sp>
        <p:sp>
          <p:nvSpPr>
            <p:cNvPr id="21" name="テキスト ボックス 20">
              <a:extLst>
                <a:ext uri="{FF2B5EF4-FFF2-40B4-BE49-F238E27FC236}">
                  <a16:creationId xmlns:a16="http://schemas.microsoft.com/office/drawing/2014/main" id="{5C736D1D-67E9-412F-B061-7D7CCA47829E}"/>
                </a:ext>
              </a:extLst>
            </p:cNvPr>
            <p:cNvSpPr txBox="1"/>
            <p:nvPr/>
          </p:nvSpPr>
          <p:spPr>
            <a:xfrm>
              <a:off x="416640" y="6324337"/>
              <a:ext cx="7138726" cy="2246769"/>
            </a:xfrm>
            <a:prstGeom prst="rect">
              <a:avLst/>
            </a:prstGeom>
            <a:noFill/>
          </p:spPr>
          <p:txBody>
            <a:bodyPr wrap="square" rtlCol="0">
              <a:spAutoFit/>
            </a:bodyPr>
            <a:lstStyle/>
            <a:p>
              <a:pPr marL="342900" indent="-342900">
                <a:buFont typeface="Wingdings" panose="05000000000000000000" pitchFamily="2" charset="2"/>
                <a:buChar char="l"/>
              </a:pPr>
              <a:r>
                <a:rPr lang="ja-JP" altLang="en-US" sz="2400" dirty="0">
                  <a:latin typeface="HGP創英角ｺﾞｼｯｸUB" panose="020B0900000000000000" pitchFamily="50" charset="-128"/>
                  <a:ea typeface="HGP創英角ｺﾞｼｯｸUB" panose="020B0900000000000000" pitchFamily="50" charset="-128"/>
                </a:rPr>
                <a:t>注意しているつもりでも、人は必ずミスをします</a:t>
              </a:r>
              <a:endParaRPr lang="en-US" altLang="ja-JP" sz="2400" dirty="0">
                <a:latin typeface="HGP創英角ｺﾞｼｯｸUB" panose="020B0900000000000000" pitchFamily="50" charset="-128"/>
                <a:ea typeface="HGP創英角ｺﾞｼｯｸUB" panose="020B0900000000000000" pitchFamily="50" charset="-128"/>
              </a:endParaRPr>
            </a:p>
            <a:p>
              <a:pPr marL="342900" indent="-342900">
                <a:spcBef>
                  <a:spcPts val="1200"/>
                </a:spcBef>
                <a:buFont typeface="Wingdings" panose="05000000000000000000" pitchFamily="2" charset="2"/>
                <a:buChar char="l"/>
              </a:pPr>
              <a:r>
                <a:rPr lang="ja-JP" altLang="en-US" sz="2400" dirty="0">
                  <a:latin typeface="HGP創英角ｺﾞｼｯｸUB" panose="020B0900000000000000" pitchFamily="50" charset="-128"/>
                  <a:ea typeface="HGP創英角ｺﾞｼｯｸUB" panose="020B0900000000000000" pitchFamily="50" charset="-128"/>
                </a:rPr>
                <a:t>わかっているつもりでも、違う手順でやってしまうことがあります</a:t>
              </a:r>
              <a:endParaRPr lang="en-US" altLang="ja-JP" sz="2400" dirty="0">
                <a:latin typeface="HGP創英角ｺﾞｼｯｸUB" panose="020B0900000000000000" pitchFamily="50" charset="-128"/>
                <a:ea typeface="HGP創英角ｺﾞｼｯｸUB" panose="020B0900000000000000" pitchFamily="50" charset="-128"/>
              </a:endParaRPr>
            </a:p>
            <a:p>
              <a:pPr marL="342900" indent="-342900">
                <a:spcBef>
                  <a:spcPts val="1200"/>
                </a:spcBef>
                <a:buFont typeface="Wingdings" panose="05000000000000000000" pitchFamily="2" charset="2"/>
                <a:buChar char="l"/>
              </a:pPr>
              <a:r>
                <a:rPr lang="ja-JP" altLang="en-US" sz="2400" dirty="0">
                  <a:latin typeface="HGP創英角ｺﾞｼｯｸUB" panose="020B0900000000000000" pitchFamily="50" charset="-128"/>
                  <a:ea typeface="HGP創英角ｺﾞｼｯｸUB" panose="020B0900000000000000" pitchFamily="50" charset="-128"/>
                </a:rPr>
                <a:t>危ないとわかっていても、</a:t>
              </a: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気をつけてやれば大丈夫</a:t>
              </a:r>
              <a:r>
                <a:rPr lang="ja-JP" altLang="en-US" sz="2400" dirty="0">
                  <a:latin typeface="HGP創英角ｺﾞｼｯｸUB" panose="020B0900000000000000" pitchFamily="50" charset="-128"/>
                  <a:ea typeface="HGP創英角ｺﾞｼｯｸUB" panose="020B0900000000000000" pitchFamily="50" charset="-128"/>
                </a:rPr>
                <a:t>と思ってしまいます</a:t>
              </a:r>
            </a:p>
          </p:txBody>
        </p:sp>
      </p:grpSp>
      <p:sp>
        <p:nvSpPr>
          <p:cNvPr id="28" name="テキスト ボックス 27">
            <a:extLst>
              <a:ext uri="{FF2B5EF4-FFF2-40B4-BE49-F238E27FC236}">
                <a16:creationId xmlns:a16="http://schemas.microsoft.com/office/drawing/2014/main" id="{053CD2C4-83E9-4CB3-A287-C320C9CD5393}"/>
              </a:ext>
            </a:extLst>
          </p:cNvPr>
          <p:cNvSpPr txBox="1"/>
          <p:nvPr/>
        </p:nvSpPr>
        <p:spPr>
          <a:xfrm>
            <a:off x="129261" y="948760"/>
            <a:ext cx="6000234" cy="984885"/>
          </a:xfrm>
          <a:prstGeom prst="rect">
            <a:avLst/>
          </a:prstGeom>
          <a:noFill/>
        </p:spPr>
        <p:txBody>
          <a:bodyPr wrap="square" rtlCol="0">
            <a:spAutoFit/>
          </a:bodyPr>
          <a:lstStyle/>
          <a:p>
            <a:pPr algn="ctr">
              <a:spcBef>
                <a:spcPts val="1200"/>
              </a:spcBef>
            </a:pPr>
            <a:r>
              <a:rPr lang="ja-JP" altLang="en-US" sz="2400" dirty="0">
                <a:latin typeface="HGP創英角ｺﾞｼｯｸUB" panose="020B0900000000000000" pitchFamily="50" charset="-128"/>
                <a:ea typeface="HGP創英角ｺﾞｼｯｸUB" panose="020B0900000000000000" pitchFamily="50" charset="-128"/>
              </a:rPr>
              <a:t>それじゃ、</a:t>
            </a: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「注意喚起」</a:t>
            </a:r>
            <a:r>
              <a:rPr lang="ja-JP" altLang="en-US" sz="2400" dirty="0">
                <a:latin typeface="HGP創英角ｺﾞｼｯｸUB" panose="020B0900000000000000" pitchFamily="50" charset="-128"/>
                <a:ea typeface="HGP創英角ｺﾞｼｯｸUB" panose="020B0900000000000000" pitchFamily="50" charset="-128"/>
              </a:rPr>
              <a:t>だ、</a:t>
            </a: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「安全教育」</a:t>
            </a:r>
            <a:r>
              <a:rPr lang="ja-JP" altLang="en-US" sz="2400" dirty="0">
                <a:latin typeface="HGP創英角ｺﾞｼｯｸUB" panose="020B0900000000000000" pitchFamily="50" charset="-128"/>
                <a:ea typeface="HGP創英角ｺﾞｼｯｸUB" panose="020B0900000000000000" pitchFamily="50" charset="-128"/>
              </a:rPr>
              <a:t>だ、</a:t>
            </a:r>
            <a:endParaRPr lang="en-US" altLang="ja-JP" sz="2400" dirty="0">
              <a:latin typeface="HGP創英角ｺﾞｼｯｸUB" panose="020B0900000000000000" pitchFamily="50" charset="-128"/>
              <a:ea typeface="HGP創英角ｺﾞｼｯｸUB" panose="020B0900000000000000" pitchFamily="50" charset="-128"/>
            </a:endParaRPr>
          </a:p>
          <a:p>
            <a:pPr algn="ctr">
              <a:spcBef>
                <a:spcPts val="1200"/>
              </a:spcBef>
            </a:pP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「手順書」</a:t>
            </a:r>
            <a:r>
              <a:rPr lang="ja-JP" altLang="en-US" sz="2400" dirty="0">
                <a:latin typeface="HGP創英角ｺﾞｼｯｸUB" panose="020B0900000000000000" pitchFamily="50" charset="-128"/>
                <a:ea typeface="HGP創英角ｺﾞｼｯｸUB" panose="020B0900000000000000" pitchFamily="50" charset="-128"/>
              </a:rPr>
              <a:t>だ</a:t>
            </a: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「危ない場所では気をつけよう！」</a:t>
            </a:r>
          </a:p>
        </p:txBody>
      </p:sp>
      <p:grpSp>
        <p:nvGrpSpPr>
          <p:cNvPr id="2" name="グループ化 1">
            <a:extLst>
              <a:ext uri="{FF2B5EF4-FFF2-40B4-BE49-F238E27FC236}">
                <a16:creationId xmlns:a16="http://schemas.microsoft.com/office/drawing/2014/main" id="{C171A833-024F-44F9-8520-56DBD4304B00}"/>
              </a:ext>
            </a:extLst>
          </p:cNvPr>
          <p:cNvGrpSpPr/>
          <p:nvPr/>
        </p:nvGrpSpPr>
        <p:grpSpPr>
          <a:xfrm>
            <a:off x="582805" y="4714141"/>
            <a:ext cx="6023985" cy="1771556"/>
            <a:chOff x="845007" y="4625463"/>
            <a:chExt cx="6897069" cy="1771556"/>
          </a:xfrm>
        </p:grpSpPr>
        <p:sp>
          <p:nvSpPr>
            <p:cNvPr id="12" name="テキスト ボックス 11">
              <a:extLst>
                <a:ext uri="{FF2B5EF4-FFF2-40B4-BE49-F238E27FC236}">
                  <a16:creationId xmlns:a16="http://schemas.microsoft.com/office/drawing/2014/main" id="{D1D73F3A-9CCC-4B3E-9073-60B52A1FF947}"/>
                </a:ext>
              </a:extLst>
            </p:cNvPr>
            <p:cNvSpPr txBox="1"/>
            <p:nvPr/>
          </p:nvSpPr>
          <p:spPr>
            <a:xfrm>
              <a:off x="845007" y="4965858"/>
              <a:ext cx="6897069" cy="1431161"/>
            </a:xfrm>
            <a:prstGeom prst="rect">
              <a:avLst/>
            </a:prstGeom>
            <a:noFill/>
          </p:spPr>
          <p:txBody>
            <a:bodyPr wrap="square" rtlCol="0">
              <a:spAutoFit/>
            </a:bodyPr>
            <a:lstStyle/>
            <a:p>
              <a:pPr algn="ctr"/>
              <a:r>
                <a:rPr lang="ja-JP" altLang="en-US" sz="2400" dirty="0">
                  <a:latin typeface="HGP創英角ｺﾞｼｯｸUB" panose="020B0900000000000000" pitchFamily="50" charset="-128"/>
                  <a:ea typeface="HGP創英角ｺﾞｼｯｸUB" panose="020B0900000000000000" pitchFamily="50" charset="-128"/>
                </a:rPr>
                <a:t>「気をつける」だけでは事故は防げません</a:t>
              </a:r>
              <a:endParaRPr lang="en-US" altLang="ja-JP" sz="2400" dirty="0">
                <a:latin typeface="HGP創英角ｺﾞｼｯｸUB" panose="020B0900000000000000" pitchFamily="50" charset="-128"/>
                <a:ea typeface="HGP創英角ｺﾞｼｯｸUB" panose="020B0900000000000000" pitchFamily="50" charset="-128"/>
              </a:endParaRPr>
            </a:p>
            <a:p>
              <a:pPr algn="ctr">
                <a:spcBef>
                  <a:spcPts val="600"/>
                </a:spcBef>
              </a:pP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人はミスをする生き物です</a:t>
              </a:r>
              <a:endParaRPr lang="en-US" altLang="ja-JP" sz="2400" dirty="0">
                <a:solidFill>
                  <a:srgbClr val="FF0000"/>
                </a:solidFill>
                <a:latin typeface="HGP創英角ｺﾞｼｯｸUB" panose="020B0900000000000000" pitchFamily="50" charset="-128"/>
                <a:ea typeface="HGP創英角ｺﾞｼｯｸUB" panose="020B0900000000000000" pitchFamily="50" charset="-128"/>
              </a:endParaRPr>
            </a:p>
            <a:p>
              <a:pPr algn="ctr">
                <a:spcBef>
                  <a:spcPts val="1200"/>
                </a:spcBef>
              </a:pPr>
              <a:r>
                <a:rPr lang="ja-JP" altLang="en-US" sz="2400" dirty="0">
                  <a:latin typeface="HGP創英角ｺﾞｼｯｸUB" panose="020B0900000000000000" pitchFamily="50" charset="-128"/>
                  <a:ea typeface="HGP創英角ｺﾞｼｯｸUB" panose="020B0900000000000000" pitchFamily="50" charset="-128"/>
                </a:rPr>
                <a:t>では、どうしたらよいのでしょうか？</a:t>
              </a:r>
              <a:endParaRPr lang="en-US" altLang="ja-JP" sz="2400" dirty="0">
                <a:latin typeface="HGP創英角ｺﾞｼｯｸUB" panose="020B0900000000000000" pitchFamily="50" charset="-128"/>
                <a:ea typeface="HGP創英角ｺﾞｼｯｸUB" panose="020B0900000000000000" pitchFamily="50" charset="-128"/>
              </a:endParaRPr>
            </a:p>
          </p:txBody>
        </p:sp>
        <p:sp>
          <p:nvSpPr>
            <p:cNvPr id="13" name="下矢印 18">
              <a:extLst>
                <a:ext uri="{FF2B5EF4-FFF2-40B4-BE49-F238E27FC236}">
                  <a16:creationId xmlns:a16="http://schemas.microsoft.com/office/drawing/2014/main" id="{2975A0C7-77A6-48E4-AC0B-0B555DE08206}"/>
                </a:ext>
              </a:extLst>
            </p:cNvPr>
            <p:cNvSpPr>
              <a:spLocks noChangeArrowheads="1"/>
            </p:cNvSpPr>
            <p:nvPr/>
          </p:nvSpPr>
          <p:spPr bwMode="auto">
            <a:xfrm>
              <a:off x="3737121" y="4625463"/>
              <a:ext cx="1112840" cy="297565"/>
            </a:xfrm>
            <a:prstGeom prst="downArrow">
              <a:avLst>
                <a:gd name="adj1" fmla="val 50000"/>
                <a:gd name="adj2" fmla="val 50000"/>
              </a:avLst>
            </a:prstGeom>
            <a:solidFill>
              <a:srgbClr val="99CC00"/>
            </a:solidFill>
            <a:ln w="19050" algn="ctr">
              <a:solidFill>
                <a:schemeClr val="tx1"/>
              </a:solidFill>
              <a:round/>
              <a:headEnd type="none" w="sm" len="sm"/>
              <a:tailEnd type="none" w="sm" len="sm"/>
            </a:ln>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sz="3200" dirty="0">
                <a:effectLst/>
                <a:latin typeface="HG丸ｺﾞｼｯｸM-PRO" panose="020F0600000000000000" pitchFamily="50" charset="-128"/>
                <a:ea typeface="HG丸ｺﾞｼｯｸM-PRO" panose="020F0600000000000000" pitchFamily="50" charset="-128"/>
              </a:endParaRPr>
            </a:p>
          </p:txBody>
        </p:sp>
      </p:grpSp>
      <p:sp>
        <p:nvSpPr>
          <p:cNvPr id="7" name="吹き出し: 角を丸めた四角形 6">
            <a:extLst>
              <a:ext uri="{FF2B5EF4-FFF2-40B4-BE49-F238E27FC236}">
                <a16:creationId xmlns:a16="http://schemas.microsoft.com/office/drawing/2014/main" id="{C4FA8E8D-3D90-A8E9-4A33-13BAC4593E54}"/>
              </a:ext>
            </a:extLst>
          </p:cNvPr>
          <p:cNvSpPr/>
          <p:nvPr/>
        </p:nvSpPr>
        <p:spPr>
          <a:xfrm>
            <a:off x="7129358" y="2384569"/>
            <a:ext cx="1879042" cy="1093700"/>
          </a:xfrm>
          <a:prstGeom prst="wedgeRoundRectCallout">
            <a:avLst>
              <a:gd name="adj1" fmla="val -101849"/>
              <a:gd name="adj2" fmla="val -97605"/>
              <a:gd name="adj3" fmla="val 16667"/>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F01A0E76-A770-3C62-42CF-10C7EC0F7110}"/>
              </a:ext>
            </a:extLst>
          </p:cNvPr>
          <p:cNvSpPr txBox="1"/>
          <p:nvPr/>
        </p:nvSpPr>
        <p:spPr>
          <a:xfrm>
            <a:off x="7129356" y="2384569"/>
            <a:ext cx="1953281" cy="1015663"/>
          </a:xfrm>
          <a:prstGeom prst="rect">
            <a:avLst/>
          </a:prstGeom>
          <a:noFill/>
        </p:spPr>
        <p:txBody>
          <a:bodyPr wrap="square" rtlCol="0">
            <a:spAutoFit/>
          </a:bodyPr>
          <a:lstStyle/>
          <a:p>
            <a:r>
              <a:rPr kumimoji="1" lang="ja-JP" altLang="en-US" sz="1500" dirty="0">
                <a:latin typeface="HGS創英角ｺﾞｼｯｸUB" panose="020B0900000000000000" pitchFamily="50" charset="-128"/>
                <a:ea typeface="HGS創英角ｺﾞｼｯｸUB" panose="020B0900000000000000" pitchFamily="50" charset="-128"/>
              </a:rPr>
              <a:t>これらは全て重要なことであり、やっても仕方ないというわけではありません</a:t>
            </a:r>
          </a:p>
        </p:txBody>
      </p:sp>
      <p:pic>
        <p:nvPicPr>
          <p:cNvPr id="9" name="図 8">
            <a:extLst>
              <a:ext uri="{FF2B5EF4-FFF2-40B4-BE49-F238E27FC236}">
                <a16:creationId xmlns:a16="http://schemas.microsoft.com/office/drawing/2014/main" id="{0B2D25ED-49EB-5478-6F2D-91367AE0108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5913" y="4450394"/>
            <a:ext cx="2651261" cy="1614761"/>
          </a:xfrm>
          <a:prstGeom prst="rect">
            <a:avLst/>
          </a:prstGeom>
          <a:noFill/>
          <a:ln>
            <a:noFill/>
          </a:ln>
        </p:spPr>
      </p:pic>
      <p:cxnSp>
        <p:nvCxnSpPr>
          <p:cNvPr id="5" name="直線コネクタ 4">
            <a:extLst>
              <a:ext uri="{FF2B5EF4-FFF2-40B4-BE49-F238E27FC236}">
                <a16:creationId xmlns:a16="http://schemas.microsoft.com/office/drawing/2014/main" id="{25565928-2ACA-CB8E-0C61-FD884CA11C97}"/>
              </a:ext>
            </a:extLst>
          </p:cNvPr>
          <p:cNvCxnSpPr/>
          <p:nvPr/>
        </p:nvCxnSpPr>
        <p:spPr>
          <a:xfrm>
            <a:off x="467443" y="738508"/>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2">
            <a:extLst>
              <a:ext uri="{FF2B5EF4-FFF2-40B4-BE49-F238E27FC236}">
                <a16:creationId xmlns:a16="http://schemas.microsoft.com/office/drawing/2014/main" id="{3AFA9624-68B2-5767-8877-3001096302C2}"/>
              </a:ext>
            </a:extLst>
          </p:cNvPr>
          <p:cNvSpPr>
            <a:spLocks noGrp="1"/>
          </p:cNvSpPr>
          <p:nvPr>
            <p:ph type="sldNum" sz="quarter" idx="12"/>
          </p:nvPr>
        </p:nvSpPr>
        <p:spPr>
          <a:xfrm>
            <a:off x="6961909" y="6408854"/>
            <a:ext cx="1949477" cy="23812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452A23-BFEA-43FD-98FB-69091C0AE9EE}" type="slidenum">
              <a:rPr kumimoji="0"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3E1660F9-5EC1-E611-B3A7-C7964F11D046}"/>
              </a:ext>
            </a:extLst>
          </p:cNvPr>
          <p:cNvSpPr txBox="1"/>
          <p:nvPr/>
        </p:nvSpPr>
        <p:spPr>
          <a:xfrm>
            <a:off x="2497768" y="1940643"/>
            <a:ext cx="748602" cy="461665"/>
          </a:xfrm>
          <a:prstGeom prst="rect">
            <a:avLst/>
          </a:prstGeom>
          <a:noFill/>
        </p:spPr>
        <p:txBody>
          <a:bodyPr wrap="square">
            <a:spAutoFit/>
          </a:bodyPr>
          <a:lstStyle/>
          <a:p>
            <a:r>
              <a:rPr lang="ja-JP" altLang="en-US" sz="2400" dirty="0">
                <a:latin typeface="HGP創英角ｺﾞｼｯｸUB" panose="020B0900000000000000" pitchFamily="50" charset="-128"/>
                <a:ea typeface="HGP創英角ｺﾞｼｯｸUB" panose="020B0900000000000000" pitchFamily="50" charset="-128"/>
              </a:rPr>
              <a:t>でも</a:t>
            </a:r>
            <a:endParaRPr lang="ja-JP" altLang="en-US" sz="2400" dirty="0"/>
          </a:p>
        </p:txBody>
      </p:sp>
    </p:spTree>
    <p:extLst>
      <p:ext uri="{BB962C8B-B14F-4D97-AF65-F5344CB8AC3E}">
        <p14:creationId xmlns:p14="http://schemas.microsoft.com/office/powerpoint/2010/main" val="201724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1" grpId="0"/>
    </p:bld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6.xml><?xml version="1.0" encoding="utf-8"?>
<a:theme xmlns:a="http://schemas.openxmlformats.org/drawingml/2006/main" name="4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7.xml><?xml version="1.0" encoding="utf-8"?>
<a:theme xmlns:a="http://schemas.openxmlformats.org/drawingml/2006/main" name="1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10962</TotalTime>
  <Words>10213</Words>
  <Application>Microsoft Office PowerPoint</Application>
  <PresentationFormat>画面に合わせる (4:3)</PresentationFormat>
  <Paragraphs>1137</Paragraphs>
  <Slides>39</Slides>
  <Notes>39</Notes>
  <HiddenSlides>0</HiddenSlides>
  <MMClips>0</MMClips>
  <ScaleCrop>false</ScaleCrop>
  <HeadingPairs>
    <vt:vector size="6" baseType="variant">
      <vt:variant>
        <vt:lpstr>使用されているフォント</vt:lpstr>
      </vt:variant>
      <vt:variant>
        <vt:i4>21</vt:i4>
      </vt:variant>
      <vt:variant>
        <vt:lpstr>テーマ</vt:lpstr>
      </vt:variant>
      <vt:variant>
        <vt:i4>8</vt:i4>
      </vt:variant>
      <vt:variant>
        <vt:lpstr>スライド タイトル</vt:lpstr>
      </vt:variant>
      <vt:variant>
        <vt:i4>39</vt:i4>
      </vt:variant>
    </vt:vector>
  </HeadingPairs>
  <TitlesOfParts>
    <vt:vector size="68" baseType="lpstr">
      <vt:lpstr>BIZ UDPゴシック</vt:lpstr>
      <vt:lpstr>HGP創英ﾌﾟﾚｾﾞﾝｽEB</vt:lpstr>
      <vt:lpstr>HGP創英角ｺﾞｼｯｸUB</vt:lpstr>
      <vt:lpstr>HGS創英角ｺﾞｼｯｸUB</vt:lpstr>
      <vt:lpstr>HG丸ｺﾞｼｯｸM-PRO</vt:lpstr>
      <vt:lpstr>HG創英角ｺﾞｼｯｸUB</vt:lpstr>
      <vt:lpstr>UD デジタル 教科書体 NK-B</vt:lpstr>
      <vt:lpstr>UD デジタル 教科書体 NK-R</vt:lpstr>
      <vt:lpstr>UD デジタル 教科書体 NK-R</vt:lpstr>
      <vt:lpstr>UD デジタル 教科書体 NP-B</vt:lpstr>
      <vt:lpstr>游ゴシック</vt:lpstr>
      <vt:lpstr>游ゴシック Light</vt:lpstr>
      <vt:lpstr>游明朝</vt:lpstr>
      <vt:lpstr>Arial</vt:lpstr>
      <vt:lpstr>Calibri</vt:lpstr>
      <vt:lpstr>Calibri Light</vt:lpstr>
      <vt:lpstr>Century</vt:lpstr>
      <vt:lpstr>Franklin Gothic Demi</vt:lpstr>
      <vt:lpstr>Times New Roman</vt:lpstr>
      <vt:lpstr>Trebuchet MS</vt:lpstr>
      <vt:lpstr>Wingdings</vt:lpstr>
      <vt:lpstr>Office テーマ</vt:lpstr>
      <vt:lpstr>5_デザインの設定</vt:lpstr>
      <vt:lpstr>1_Office テーマ</vt:lpstr>
      <vt:lpstr>2_デザインの設定</vt:lpstr>
      <vt:lpstr>3_デザインの設定</vt:lpstr>
      <vt:lpstr>4_デザインの設定</vt:lpstr>
      <vt:lpstr>1_デザインの設定</vt:lpstr>
      <vt:lpstr>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農作業安全の考え方（まとめ）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協会</dc:creator>
  <cp:lastModifiedBy>協会 機械化</cp:lastModifiedBy>
  <cp:revision>234</cp:revision>
  <cp:lastPrinted>2023-04-13T04:37:55Z</cp:lastPrinted>
  <dcterms:created xsi:type="dcterms:W3CDTF">2021-08-24T06:45:42Z</dcterms:created>
  <dcterms:modified xsi:type="dcterms:W3CDTF">2023-08-29T04:11:02Z</dcterms:modified>
</cp:coreProperties>
</file>