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54" r:id="rId2"/>
    <p:sldMasterId id="2147483739" r:id="rId3"/>
    <p:sldMasterId id="2147483700" r:id="rId4"/>
    <p:sldMasterId id="2147483714" r:id="rId5"/>
    <p:sldMasterId id="2147483727" r:id="rId6"/>
    <p:sldMasterId id="2147483686" r:id="rId7"/>
    <p:sldMasterId id="2147483673" r:id="rId8"/>
  </p:sldMasterIdLst>
  <p:notesMasterIdLst>
    <p:notesMasterId r:id="rId26"/>
  </p:notesMasterIdLst>
  <p:sldIdLst>
    <p:sldId id="1658" r:id="rId9"/>
    <p:sldId id="1473" r:id="rId10"/>
    <p:sldId id="1627" r:id="rId11"/>
    <p:sldId id="1664" r:id="rId12"/>
    <p:sldId id="1614" r:id="rId13"/>
    <p:sldId id="1588" r:id="rId14"/>
    <p:sldId id="385" r:id="rId15"/>
    <p:sldId id="1655" r:id="rId16"/>
    <p:sldId id="1662" r:id="rId17"/>
    <p:sldId id="1559" r:id="rId18"/>
    <p:sldId id="1546" r:id="rId19"/>
    <p:sldId id="1644" r:id="rId20"/>
    <p:sldId id="1663" r:id="rId21"/>
    <p:sldId id="1647" r:id="rId22"/>
    <p:sldId id="1661" r:id="rId23"/>
    <p:sldId id="1651" r:id="rId24"/>
    <p:sldId id="1652"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協会 機械化" initials="協機" lastIdx="1" clrIdx="1">
    <p:extLst>
      <p:ext uri="{19B8F6BF-5375-455C-9EA6-DF929625EA0E}">
        <p15:presenceInfo xmlns:p15="http://schemas.microsoft.com/office/powerpoint/2012/main" userId="c354f082555e2f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FF01"/>
    <a:srgbClr val="CDFFFF"/>
    <a:srgbClr val="000066"/>
    <a:srgbClr val="DBFFB8"/>
    <a:srgbClr val="E9FFD4"/>
    <a:srgbClr val="423C32"/>
    <a:srgbClr val="8A0000"/>
    <a:srgbClr val="FF3300"/>
    <a:srgbClr val="0000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4660"/>
  </p:normalViewPr>
  <p:slideViewPr>
    <p:cSldViewPr snapToGrid="0">
      <p:cViewPr varScale="1">
        <p:scale>
          <a:sx n="96" d="100"/>
          <a:sy n="96" d="100"/>
        </p:scale>
        <p:origin x="8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44EE85-D18F-42D1-9307-FAE2180F9987}" type="datetimeFigureOut">
              <a:rPr kumimoji="1" lang="ja-JP" altLang="en-US" smtClean="0"/>
              <a:t>2025/8/1</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A4E37F7-8DC7-47D8-A3A2-0E2D3C293678}" type="slidenum">
              <a:rPr kumimoji="1" lang="ja-JP" altLang="en-US" smtClean="0"/>
              <a:t>‹#›</a:t>
            </a:fld>
            <a:endParaRPr kumimoji="1" lang="ja-JP" altLang="en-US"/>
          </a:p>
        </p:txBody>
      </p:sp>
    </p:spTree>
    <p:extLst>
      <p:ext uri="{BB962C8B-B14F-4D97-AF65-F5344CB8AC3E}">
        <p14:creationId xmlns:p14="http://schemas.microsoft.com/office/powerpoint/2010/main" val="3396249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74EBE-82D7-EE31-A505-96EBD62F2370}"/>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3EECE038-D40B-CB5F-00E1-B2140A651C8B}"/>
              </a:ext>
            </a:extLst>
          </p:cNvPr>
          <p:cNvSpPr>
            <a:spLocks noGrp="1" noRot="1" noChangeAspect="1"/>
          </p:cNvSpPr>
          <p:nvPr>
            <p:ph type="sldImg"/>
          </p:nvPr>
        </p:nvSpPr>
        <p:spPr>
          <a:xfrm>
            <a:off x="681038" y="220663"/>
            <a:ext cx="5564187" cy="4175125"/>
          </a:xfrm>
        </p:spPr>
      </p:sp>
      <p:sp>
        <p:nvSpPr>
          <p:cNvPr id="3" name="ノート プレースホルダ 2">
            <a:extLst>
              <a:ext uri="{FF2B5EF4-FFF2-40B4-BE49-F238E27FC236}">
                <a16:creationId xmlns:a16="http://schemas.microsoft.com/office/drawing/2014/main" id="{8F7302C5-1E8A-76C0-0EC6-1B46CAEBA7CF}"/>
              </a:ext>
            </a:extLst>
          </p:cNvPr>
          <p:cNvSpPr>
            <a:spLocks noGrp="1"/>
          </p:cNvSpPr>
          <p:nvPr>
            <p:ph type="body" idx="1"/>
          </p:nvPr>
        </p:nvSpPr>
        <p:spPr/>
        <p:txBody>
          <a:bodyPr>
            <a:normAutofit lnSpcReduction="10000"/>
          </a:bodyPr>
          <a:lstStyle/>
          <a:p>
            <a:r>
              <a:rPr kumimoji="1" lang="ja-JP" altLang="en-US" dirty="0">
                <a:latin typeface="HGP創英角ｺﾞｼｯｸUB" panose="020B0900000000000000" pitchFamily="50" charset="-128"/>
                <a:ea typeface="HGP創英角ｺﾞｼｯｸUB" panose="020B0900000000000000" pitchFamily="50" charset="-128"/>
              </a:rPr>
              <a:t>農業者の安全意識はすごく低い</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前ページで述べた理由から本スライドの記述のようなことが起こるとも言える。即ち</a:t>
            </a:r>
            <a:endParaRPr kumimoji="1" lang="en-US" altLang="ja-JP" dirty="0"/>
          </a:p>
          <a:p>
            <a:r>
              <a:rPr kumimoji="1" lang="ja-JP" altLang="en-US" dirty="0"/>
              <a:t>○義務的な安全研修が行われない</a:t>
            </a:r>
            <a:endParaRPr kumimoji="1" lang="en-US" altLang="ja-JP" dirty="0"/>
          </a:p>
          <a:p>
            <a:r>
              <a:rPr kumimoji="1" lang="ja-JP" altLang="en-US" dirty="0"/>
              <a:t>○安全管理責任者などの配置もない</a:t>
            </a:r>
            <a:endParaRPr kumimoji="1" lang="en-US" altLang="ja-JP" dirty="0"/>
          </a:p>
          <a:p>
            <a:r>
              <a:rPr kumimoji="1" lang="ja-JP" altLang="en-US" dirty="0"/>
              <a:t>○労働基準監督署のような、安全を仕事とする組織・要員がない</a:t>
            </a:r>
            <a:endParaRPr kumimoji="1" lang="en-US" altLang="ja-JP" dirty="0"/>
          </a:p>
          <a:p>
            <a:endParaRPr kumimoji="1" lang="en-US" altLang="ja-JP" dirty="0"/>
          </a:p>
          <a:p>
            <a:r>
              <a:rPr kumimoji="1" lang="ja-JP" altLang="en-US" dirty="0"/>
              <a:t>　このため、当の農業者の安全意識も、残念ながらかなり低いものとなっている。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 3">
            <a:extLst>
              <a:ext uri="{FF2B5EF4-FFF2-40B4-BE49-F238E27FC236}">
                <a16:creationId xmlns:a16="http://schemas.microsoft.com/office/drawing/2014/main" id="{B1D4C126-F809-F325-28D4-8325F07CD77D}"/>
              </a:ext>
            </a:extLst>
          </p:cNvPr>
          <p:cNvSpPr>
            <a:spLocks noGrp="1"/>
          </p:cNvSpPr>
          <p:nvPr>
            <p:ph type="sldNum" sz="quarter" idx="10"/>
          </p:nvPr>
        </p:nvSpPr>
        <p:spPr/>
        <p:txBody>
          <a:bodyPr/>
          <a:lstStyle/>
          <a:p>
            <a:fld id="{64A00FAB-13F0-4DDF-97DB-FB10CE91380F}" type="slidenum">
              <a:rPr lang="en-US" altLang="ja-JP" smtClean="0"/>
              <a:pPr/>
              <a:t>0</a:t>
            </a:fld>
            <a:endParaRPr lang="en-US" altLang="ja-JP" dirty="0"/>
          </a:p>
        </p:txBody>
      </p:sp>
    </p:spTree>
    <p:extLst>
      <p:ext uri="{BB962C8B-B14F-4D97-AF65-F5344CB8AC3E}">
        <p14:creationId xmlns:p14="http://schemas.microsoft.com/office/powerpoint/2010/main" val="11066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1038" y="220663"/>
            <a:ext cx="5564187" cy="4175125"/>
          </a:xfrm>
        </p:spPr>
      </p:sp>
      <p:sp>
        <p:nvSpPr>
          <p:cNvPr id="3" name="ノート プレースホルダ 2"/>
          <p:cNvSpPr>
            <a:spLocks noGrp="1"/>
          </p:cNvSpPr>
          <p:nvPr>
            <p:ph type="body" idx="1"/>
          </p:nvPr>
        </p:nvSpPr>
        <p:spPr/>
        <p:txBody>
          <a:bodyPr>
            <a:normAutofit lnSpcReduction="10000"/>
          </a:bodyPr>
          <a:lstStyle/>
          <a:p>
            <a:r>
              <a:rPr kumimoji="1" lang="ja-JP" altLang="en-US" dirty="0">
                <a:latin typeface="HGP創英角ｺﾞｼｯｸUB" panose="020B0900000000000000" pitchFamily="50" charset="-128"/>
                <a:ea typeface="HGP創英角ｺﾞｼｯｸUB" panose="020B0900000000000000" pitchFamily="50" charset="-128"/>
              </a:rPr>
              <a:t>農業者の安全意識はすごく低い</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前ページで述べた理由から本スライドの記述のようなことが起こるとも言える。即ち</a:t>
            </a:r>
            <a:endParaRPr kumimoji="1" lang="en-US" altLang="ja-JP" dirty="0"/>
          </a:p>
          <a:p>
            <a:r>
              <a:rPr kumimoji="1" lang="ja-JP" altLang="en-US" dirty="0"/>
              <a:t>○義務的な安全研修が行われない</a:t>
            </a:r>
            <a:endParaRPr kumimoji="1" lang="en-US" altLang="ja-JP" dirty="0"/>
          </a:p>
          <a:p>
            <a:r>
              <a:rPr kumimoji="1" lang="ja-JP" altLang="en-US" dirty="0"/>
              <a:t>○安全管理責任者などの配置もない</a:t>
            </a:r>
            <a:endParaRPr kumimoji="1" lang="en-US" altLang="ja-JP" dirty="0"/>
          </a:p>
          <a:p>
            <a:r>
              <a:rPr kumimoji="1" lang="ja-JP" altLang="en-US" dirty="0"/>
              <a:t>○労働基準監督署のような、安全を仕事とする組織・要員がない</a:t>
            </a:r>
            <a:endParaRPr kumimoji="1" lang="en-US" altLang="ja-JP" dirty="0"/>
          </a:p>
          <a:p>
            <a:endParaRPr kumimoji="1" lang="en-US" altLang="ja-JP" dirty="0"/>
          </a:p>
          <a:p>
            <a:r>
              <a:rPr kumimoji="1" lang="ja-JP" altLang="en-US" dirty="0"/>
              <a:t>　このため、当の農業者の安全意識も、残念ながらかなり低いものとなっている。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 3"/>
          <p:cNvSpPr>
            <a:spLocks noGrp="1"/>
          </p:cNvSpPr>
          <p:nvPr>
            <p:ph type="sldNum" sz="quarter" idx="10"/>
          </p:nvPr>
        </p:nvSpPr>
        <p:spPr/>
        <p:txBody>
          <a:bodyPr/>
          <a:lstStyle/>
          <a:p>
            <a:fld id="{64A00FAB-13F0-4DDF-97DB-FB10CE91380F}" type="slidenum">
              <a:rPr lang="en-US" altLang="ja-JP" smtClean="0"/>
              <a:pPr/>
              <a:t>1</a:t>
            </a:fld>
            <a:endParaRPr lang="en-US" altLang="ja-JP" dirty="0"/>
          </a:p>
        </p:txBody>
      </p:sp>
    </p:spTree>
    <p:extLst>
      <p:ext uri="{BB962C8B-B14F-4D97-AF65-F5344CB8AC3E}">
        <p14:creationId xmlns:p14="http://schemas.microsoft.com/office/powerpoint/2010/main" val="38920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人はミスをすることを前提に対策を講じるべき</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事故に対して「○○に気をつければよかった」→「気をつけなかったから悪かった」との分析がされてしまいがちだが、そうではない。（だからといって、気をつけなくてもいいという訳ではないが。）</a:t>
            </a:r>
            <a:endParaRPr kumimoji="1" lang="en-US" altLang="ja-JP" dirty="0"/>
          </a:p>
          <a:p>
            <a:endParaRPr kumimoji="1" lang="en-US" altLang="ja-JP" dirty="0"/>
          </a:p>
          <a:p>
            <a:r>
              <a:rPr kumimoji="1" lang="ja-JP" altLang="en-US" dirty="0"/>
              <a:t>　人がミスをすることを前提にして、予め講ずることのできる対策がある。</a:t>
            </a: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a:t>
            </a:fld>
            <a:endParaRPr kumimoji="1" lang="ja-JP" altLang="en-US"/>
          </a:p>
        </p:txBody>
      </p:sp>
    </p:spTree>
    <p:extLst>
      <p:ext uri="{BB962C8B-B14F-4D97-AF65-F5344CB8AC3E}">
        <p14:creationId xmlns:p14="http://schemas.microsoft.com/office/powerpoint/2010/main" val="14547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事故は人のミス以外にも</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つの要因あり</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事故の主要因を</a:t>
            </a:r>
            <a:r>
              <a:rPr kumimoji="1" lang="en-US" altLang="ja-JP" dirty="0"/>
              <a:t>4</a:t>
            </a:r>
            <a:r>
              <a:rPr kumimoji="1" lang="ja-JP" altLang="en-US" dirty="0"/>
              <a:t>つに大別すると、赤字で示した</a:t>
            </a:r>
            <a:r>
              <a:rPr kumimoji="1" lang="en-US" altLang="ja-JP" dirty="0"/>
              <a:t>3</a:t>
            </a:r>
            <a:r>
              <a:rPr kumimoji="1" lang="ja-JP" altLang="en-US" dirty="0"/>
              <a:t>つまでは「ついうっかり」してしまうことではなく、事前に対策ができる要因である。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左上のフレームの装備されていないトラクターを用いている図のようなこと（悪い例）</a:t>
            </a:r>
            <a:endParaRPr kumimoji="1" lang="en-US" altLang="ja-JP" dirty="0"/>
          </a:p>
          <a:p>
            <a:r>
              <a:rPr kumimoji="1" lang="ja-JP" altLang="en-US" dirty="0"/>
              <a:t>　農業機械自体の安全性に問題があるかどうかとの観点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左下の急傾斜で段差のある進入路の図のようなこと（悪い例）</a:t>
            </a:r>
            <a:endParaRPr kumimoji="1" lang="en-US" altLang="ja-JP" dirty="0"/>
          </a:p>
          <a:p>
            <a:pPr defTabSz="914326">
              <a:defRPr/>
            </a:pPr>
            <a:r>
              <a:rPr kumimoji="1" lang="ja-JP" altLang="en-US" dirty="0"/>
              <a:t>　このほか、例えば農道が雑草繁茂により見通しが悪い、刈払い作業をするところのゴミを除去していないなど機械作業をする周囲の状態に関する観点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右側の不安全な服装をしている図のようなこと（悪い例）</a:t>
            </a:r>
            <a:endParaRPr kumimoji="1" lang="en-US" altLang="ja-JP" dirty="0"/>
          </a:p>
          <a:p>
            <a:pPr defTabSz="914326">
              <a:defRPr/>
            </a:pPr>
            <a:r>
              <a:rPr lang="ja-JP" altLang="en-US" dirty="0"/>
              <a:t>　このほか、例えば作業計画が詰め込み過ぎで無理がある、行き場所を誰にも告げずに一人で機械作業をするなど作業そのものの実施方法に関する観点</a:t>
            </a:r>
            <a:endParaRPr kumimoji="1" lang="en-US" altLang="ja-JP" dirty="0"/>
          </a:p>
          <a:p>
            <a:pPr defTabSz="914326">
              <a:defRPr/>
            </a:pPr>
            <a:endParaRPr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3</a:t>
            </a:fld>
            <a:endParaRPr kumimoji="1" lang="ja-JP" altLang="en-US"/>
          </a:p>
        </p:txBody>
      </p:sp>
    </p:spTree>
    <p:extLst>
      <p:ext uri="{BB962C8B-B14F-4D97-AF65-F5344CB8AC3E}">
        <p14:creationId xmlns:p14="http://schemas.microsoft.com/office/powerpoint/2010/main" val="124044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歩行型トラクターの典型的な死亡事故</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ひとり作業による死亡例。歩行型トラクターによる死亡事故は後退時にハンドルと後ろの構造物等に挟まれる例が最も多い。この事故の要因として、</a:t>
            </a:r>
            <a:endParaRPr kumimoji="1" lang="en-US" altLang="ja-JP" dirty="0"/>
          </a:p>
          <a:p>
            <a:endParaRPr kumimoji="1" lang="en-US" altLang="ja-JP" dirty="0"/>
          </a:p>
          <a:p>
            <a:r>
              <a:rPr kumimoji="1" lang="en-US" altLang="ja-JP" dirty="0"/>
              <a:t>(1)</a:t>
            </a:r>
            <a:r>
              <a:rPr kumimoji="1" lang="ja-JP" altLang="en-US" dirty="0"/>
              <a:t>古い機械で「挟圧防止装置：バック時に挟まれると自動的にクラッチが切れる装置」「デッドマンクラッチ：つかんだ時にクラッチ・接続、はなすとクラッチ・切断となる構造」などが装備されていなかった。</a:t>
            </a:r>
            <a:endParaRPr kumimoji="1" lang="en-US" altLang="ja-JP" dirty="0"/>
          </a:p>
          <a:p>
            <a:pPr defTabSz="914326">
              <a:defRPr/>
            </a:pPr>
            <a:endParaRPr kumimoji="1" lang="en-US" altLang="ja-JP" dirty="0"/>
          </a:p>
          <a:p>
            <a:pPr defTabSz="914326">
              <a:defRPr/>
            </a:pPr>
            <a:r>
              <a:rPr kumimoji="1" lang="en-US" altLang="ja-JP" dirty="0"/>
              <a:t>(2)</a:t>
            </a:r>
            <a:r>
              <a:rPr kumimoji="1" lang="ja-JP" altLang="en-US" dirty="0"/>
              <a:t>ほ場のサイズにあわない、大きすぎる機械を用いていた。</a:t>
            </a:r>
            <a:endParaRPr kumimoji="1" lang="en-US" altLang="ja-JP" dirty="0"/>
          </a:p>
          <a:p>
            <a:endParaRPr kumimoji="1" lang="en-US" altLang="ja-JP" dirty="0"/>
          </a:p>
          <a:p>
            <a:r>
              <a:rPr kumimoji="1" lang="en-US" altLang="ja-JP" dirty="0"/>
              <a:t>(3)</a:t>
            </a:r>
            <a:r>
              <a:rPr kumimoji="1" lang="ja-JP" altLang="en-US" dirty="0"/>
              <a:t>家族に行き先を告げておらず、夜になって帰宅しなくても家族もいつもの知り合いを訪ねているのでは等と考え、朝まで探しにいかなかった。</a:t>
            </a:r>
            <a:endParaRPr kumimoji="1" lang="en-US" altLang="ja-JP" dirty="0"/>
          </a:p>
          <a:p>
            <a:endParaRPr kumimoji="1" lang="en-US" altLang="ja-JP" dirty="0"/>
          </a:p>
          <a:p>
            <a:r>
              <a:rPr kumimoji="1" lang="ja-JP" altLang="en-US" dirty="0"/>
              <a:t>　なお、全ての機械作業に共通だが、なるべく</a:t>
            </a:r>
            <a:r>
              <a:rPr kumimoji="1" lang="en-US" altLang="ja-JP" dirty="0"/>
              <a:t>2</a:t>
            </a:r>
            <a:r>
              <a:rPr kumimoji="1" lang="ja-JP" altLang="en-US" dirty="0"/>
              <a:t>人以上で作業するようにするべき。このケースも、他に人がいれば死亡までには至らなかった可能性。</a:t>
            </a:r>
            <a:endParaRPr kumimoji="1" lang="en-US" altLang="ja-JP" dirty="0"/>
          </a:p>
          <a:p>
            <a:endParaRPr kumimoji="1"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7</a:t>
            </a:fld>
            <a:endParaRPr kumimoji="1" lang="ja-JP" altLang="en-US"/>
          </a:p>
        </p:txBody>
      </p:sp>
    </p:spTree>
    <p:extLst>
      <p:ext uri="{BB962C8B-B14F-4D97-AF65-F5344CB8AC3E}">
        <p14:creationId xmlns:p14="http://schemas.microsoft.com/office/powerpoint/2010/main" val="394801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8602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BC8704-A42D-48FC-B847-672105903385}" type="datetime1">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4378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5350B-4DAC-4F27-91ED-1837A493CF23}" type="datetime1">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7264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EC5EA6-2ED0-4E5A-8E03-CA0C0EFDB777}" type="datetime1">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62948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A993-E37D-4F8D-B8E8-12BB7CA97CA5}" type="datetime1">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7719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3B3C810A-4C6F-42BC-A11B-21AF470B5C38}"/>
              </a:ext>
            </a:extLst>
          </p:cNvPr>
          <p:cNvSpPr txBox="1">
            <a:spLocks/>
          </p:cNvSpPr>
          <p:nvPr userDrawn="1"/>
        </p:nvSpPr>
        <p:spPr>
          <a:xfrm>
            <a:off x="6050281" y="6382225"/>
            <a:ext cx="3001898"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2C53D3-970A-42D4-AB58-FB9ECE84B224}" type="slidenum">
              <a:rPr kumimoji="1" lang="ja-JP" altLang="en-US" sz="2000" smtClean="0">
                <a:solidFill>
                  <a:schemeClr val="tx1"/>
                </a:solidFill>
              </a:rPr>
              <a:pPr/>
              <a:t>‹#›</a:t>
            </a:fld>
            <a:endParaRPr kumimoji="1" lang="ja-JP" altLang="en-US" sz="2000" dirty="0">
              <a:solidFill>
                <a:schemeClr val="tx1"/>
              </a:solidFill>
            </a:endParaRPr>
          </a:p>
        </p:txBody>
      </p:sp>
    </p:spTree>
    <p:extLst>
      <p:ext uri="{BB962C8B-B14F-4D97-AF65-F5344CB8AC3E}">
        <p14:creationId xmlns:p14="http://schemas.microsoft.com/office/powerpoint/2010/main" val="11148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ja-JP" dirty="0"/>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a:lstStyle>
            <a:lvl1pPr>
              <a:defRPr/>
            </a:lvl1pPr>
          </a:lstStyle>
          <a:p>
            <a:fld id="{42DBECB8-1608-4BF2-9DD7-7A4B251968FC}" type="slidenum">
              <a:rPr lang="en-US" altLang="ja-JP"/>
              <a:pPr/>
              <a:t>‹#›</a:t>
            </a:fld>
            <a:endParaRPr lang="en-US" altLang="ja-JP" dirty="0"/>
          </a:p>
        </p:txBody>
      </p:sp>
    </p:spTree>
    <p:extLst>
      <p:ext uri="{BB962C8B-B14F-4D97-AF65-F5344CB8AC3E}">
        <p14:creationId xmlns:p14="http://schemas.microsoft.com/office/powerpoint/2010/main" val="330178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dirty="0"/>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86FFE6A1-A89E-4BA1-A804-E511B7EDED09}" type="slidenum">
              <a:rPr lang="en-US" altLang="ja-JP"/>
              <a:pPr/>
              <a:t>‹#›</a:t>
            </a:fld>
            <a:endParaRPr lang="en-US" altLang="ja-JP" dirty="0"/>
          </a:p>
        </p:txBody>
      </p:sp>
    </p:spTree>
    <p:extLst>
      <p:ext uri="{BB962C8B-B14F-4D97-AF65-F5344CB8AC3E}">
        <p14:creationId xmlns:p14="http://schemas.microsoft.com/office/powerpoint/2010/main" val="285689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24A2F6-4DF1-1436-54A4-BA056CAEBCC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CD7816-119A-061B-8D70-1EB33D0C49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A8EF11E-0BB5-3198-A9B6-F7E4D67809FE}"/>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634995E8-BDCE-997D-2442-CAB2F6E12F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5C43D-CDF1-73B9-F1B6-00271D2CE3A2}"/>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76012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38D66-084A-767D-32D8-65F8EA8A20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323A2E-0142-9483-C0E2-81889D483A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728789-1B06-3E91-394C-9BC2B2543219}"/>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006B2AE2-1ED9-1007-42E8-2182A56DEF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6BB9E0-0486-D276-C139-E7A025A85AE7}"/>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54149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16E13-18D3-FAF1-F09C-C889395319D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FB15FF-66B9-15B8-DF05-551146BC3F7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E3AD0A9-2DA1-2130-C373-25DC30336CDA}"/>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7F66CD90-528E-810A-05C0-CF8001918E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F60314-C375-D721-D59A-DC209173D3F3}"/>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02131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27208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C058E-D4EF-D681-6C75-50F6C7DFAD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75AAF9-1EC9-2583-EB30-84C27580AF0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FEE10C-F59B-FE01-43C1-887F870DC60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FB19ED-9852-9D38-8132-6457204DD557}"/>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EB9955E6-58C7-0FB8-E192-E318807C7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0F638B-86BD-6993-6945-6160DA01A36C}"/>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74823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95EC-F37B-A872-A84C-EF399E576CA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DA9903-FC52-567B-4659-F1733D4D90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5F01A1B-F36C-9304-88E8-6DFB7AE55A46}"/>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E5C5F0-5205-EDA7-FB59-787CCE4509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1211DB-D53C-4E40-66FB-8694C941044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55ACCE-B324-E7CE-FABF-8AA2437F08F9}"/>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8" name="フッター プレースホルダー 7">
            <a:extLst>
              <a:ext uri="{FF2B5EF4-FFF2-40B4-BE49-F238E27FC236}">
                <a16:creationId xmlns:a16="http://schemas.microsoft.com/office/drawing/2014/main" id="{04565215-1C88-71C2-51D4-75DF2C9DD4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A969E-A8FB-817A-25CD-F93745EF1EBD}"/>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91587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4796B-341E-1B01-3C9F-5C01725B4D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546B7D-B79E-3A71-5E2F-20CA0BBC1C64}"/>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FB099288-AA5C-C4DF-572F-34023244145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BA9A15F-FDE3-F07F-F9FD-B3E76A43878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2325447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E69DE45-B333-138D-5ED8-8A8D7BFFBDF9}"/>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3" name="フッター プレースホルダー 2">
            <a:extLst>
              <a:ext uri="{FF2B5EF4-FFF2-40B4-BE49-F238E27FC236}">
                <a16:creationId xmlns:a16="http://schemas.microsoft.com/office/drawing/2014/main" id="{F51505B3-A66B-5CBE-F838-9B06727F32C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B9F1BE-D73F-B6BC-AFCD-893F6BACABC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45797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42ED1-5CA7-3D41-B9CC-268738B79F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76C3F-BF9A-B9FA-4455-4AC818A158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5FAA7D-2F3E-CE50-C4D5-76F13DA0B6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694D86-DDF4-EADA-D224-40160B81C2A4}"/>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B3797476-CAEE-5F28-11D9-4869D164E4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412283-7DF4-C03A-79AD-3E287E388A7C}"/>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97851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AD614-2D96-B308-2A28-5796DFFBAC2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CE8C2D-2FB4-1D9D-18A8-0B9AF6D2E4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3BF3BB-C9BE-5E59-2503-CEF929EECD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7D685C-9DDE-7979-7D1F-B8F9DEAE5CC3}"/>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B34718B3-A268-C442-9627-1BDCEC8548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FB6073-BB56-F1DB-AAE2-0E844A94C73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24325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C7848-EC54-8866-4411-872D67B17ED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1A4C13-8D5D-5AFB-91A5-EC6C81A542D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A0FB52-CD26-56FA-BD05-12B4E8114AB2}"/>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2CAE34C9-2491-39B5-5942-4A07FF671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B6CEF0-EEC9-DF7E-79F0-0499443E09AA}"/>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4029338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4DA5B2-EBBD-1E30-9286-A5ADF5E507B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1481BC-FC3A-6C45-D6A3-C6237BD7397C}"/>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81945D-06FA-1D14-1180-AEBBCF95410F}"/>
              </a:ext>
            </a:extLst>
          </p:cNvPr>
          <p:cNvSpPr>
            <a:spLocks noGrp="1"/>
          </p:cNvSpPr>
          <p:nvPr>
            <p:ph type="dt" sz="half" idx="10"/>
          </p:nvPr>
        </p:nvSpPr>
        <p:spPr/>
        <p:txBody>
          <a:bodyPr/>
          <a:lstStyle/>
          <a:p>
            <a:fld id="{73004C9D-55D0-456C-8B15-9A279F81C5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0299A433-3A84-794C-9EB7-388AF1475F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EF874B-7AA1-7456-73A7-369BADFB80AB}"/>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655068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82374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438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7D055-0C82-28B3-0035-750879954E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8D045B-3C14-8D33-CE09-BAF4B77A536B}"/>
              </a:ext>
            </a:extLst>
          </p:cNvPr>
          <p:cNvSpPr>
            <a:spLocks noGrp="1"/>
          </p:cNvSpPr>
          <p:nvPr>
            <p:ph type="dt" sz="half" idx="10"/>
          </p:nvPr>
        </p:nvSpPr>
        <p:spPr/>
        <p:txBody>
          <a:bodyPr/>
          <a:lstStyle/>
          <a:p>
            <a:fld id="{E2462A0B-85DB-4772-841F-863FC5897A72}" type="datetime1">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512AFC34-117D-4DB7-5FFA-84710B56BC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630907-AF79-15BA-BC12-099DFA821411}"/>
              </a:ext>
            </a:extLst>
          </p:cNvPr>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91709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04817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381755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72213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757045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15233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0808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776147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3263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1333859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961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0474D-C265-4208-AAC2-26185B6A4CF1}" type="datetime1">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117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ja-JP" dirty="0"/>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a:lstStyle>
            <a:lvl1pPr>
              <a:defRPr/>
            </a:lvl1pPr>
          </a:lstStyle>
          <a:p>
            <a:fld id="{42DBECB8-1608-4BF2-9DD7-7A4B251968FC}" type="slidenum">
              <a:rPr lang="en-US" altLang="ja-JP"/>
              <a:pPr/>
              <a:t>‹#›</a:t>
            </a:fld>
            <a:endParaRPr lang="en-US" altLang="ja-JP" dirty="0"/>
          </a:p>
        </p:txBody>
      </p:sp>
    </p:spTree>
    <p:extLst>
      <p:ext uri="{BB962C8B-B14F-4D97-AF65-F5344CB8AC3E}">
        <p14:creationId xmlns:p14="http://schemas.microsoft.com/office/powerpoint/2010/main" val="808145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dirty="0"/>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86FFE6A1-A89E-4BA1-A804-E511B7EDED09}" type="slidenum">
              <a:rPr lang="en-US" altLang="ja-JP"/>
              <a:pPr/>
              <a:t>‹#›</a:t>
            </a:fld>
            <a:endParaRPr lang="en-US" altLang="ja-JP" dirty="0"/>
          </a:p>
        </p:txBody>
      </p:sp>
    </p:spTree>
    <p:extLst>
      <p:ext uri="{BB962C8B-B14F-4D97-AF65-F5344CB8AC3E}">
        <p14:creationId xmlns:p14="http://schemas.microsoft.com/office/powerpoint/2010/main" val="1687155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43C59B-D095-5931-E2E6-0ADBBD3EEAAF}"/>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26C474-F443-B3A9-0957-D1A6D9E788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139757-44BC-0357-783F-C2B4B7828495}"/>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79D9F151-17A0-7274-1044-04442D042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4EEB38-DA9B-8ABF-8AD9-F602BBACDF28}"/>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17305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0646-4FA0-A375-044C-F736B60317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87A8C-DDD6-7082-8C2C-A2D3D30E15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9C918-FED5-C11A-FB39-07D592DC6CE7}"/>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BB209A9A-88DE-798D-3191-7A8BCB03F5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81135D-8AE0-32E9-C651-D0EB8E87C44E}"/>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810845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77592-D56C-F0C0-A39C-DBC554A5844D}"/>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F952E7-9D59-FEAA-1DDD-EFB0D273BF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9408CC-2FE3-896D-ABCC-266449EF9FFD}"/>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9D3E603D-69BF-49D0-767A-926E3796F0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4C3CAC-C34E-D334-BFB3-4129E097CD6F}"/>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3646937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7B50B-374A-D32D-E789-0307A3EF2B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C4CDFB-6457-B513-4994-05698DB1A5B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D615B7-7313-A28B-97B7-3D0E335D84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FB942E-1549-3BA7-119C-39AA2444466E}"/>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02A6F4A4-8ECE-540B-A532-B233BAD285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CB9EEA-A0CF-A908-8981-529C7DD2B84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52028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B4815-CA4A-EEAE-10BA-DA84083FFB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616B5-14EC-F0C5-F8BC-F3E10905A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767BC7-B535-4DB2-C5E3-8247120F016A}"/>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4181C4B-4766-1066-8E64-DB07D700C5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6F635F-7885-C76A-0DDD-D75D8E3A3ADD}"/>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884BF5-8532-553C-7D93-453082B124F2}"/>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8" name="フッター プレースホルダー 7">
            <a:extLst>
              <a:ext uri="{FF2B5EF4-FFF2-40B4-BE49-F238E27FC236}">
                <a16:creationId xmlns:a16="http://schemas.microsoft.com/office/drawing/2014/main" id="{7B973E7B-1A8F-0FC4-32E5-98B42DDBFB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43523E0-4FA4-0207-9A01-8360158222F4}"/>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46668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8CFF5-A8E3-767D-0F3F-8C18DB9B58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6BC5E0-5AD6-21A4-E9E5-C7EF9333DAE3}"/>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57C773B0-89E9-CCF2-7CD0-CA9A2CBAD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547A3D-78ED-0FCE-3958-A9042D692DAB}"/>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439946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78D366-077E-9977-BD78-6F536601ACEA}"/>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3" name="フッター プレースホルダー 2">
            <a:extLst>
              <a:ext uri="{FF2B5EF4-FFF2-40B4-BE49-F238E27FC236}">
                <a16:creationId xmlns:a16="http://schemas.microsoft.com/office/drawing/2014/main" id="{FA9F311F-D3C4-B815-B92A-819EB876E4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218129-6401-5FA6-22CA-9595D88E5886}"/>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809551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51AB6-D20F-6AAE-21CF-BABA28E88FC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2180B6-7E65-CE0E-8CC1-35A584FE3F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D6D82B-0190-FC98-3966-2634805374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0F2D09-AD7A-0FAB-DD21-79239AAB3F46}"/>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496F896A-5533-CBE8-D443-2D84A45A68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F15150-1175-16F8-C83D-8BF546893C4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81873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6FBB22-EAC5-4037-AF18-6E90426FD5E2}" type="datetime1">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804429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8B7B5-B374-BC84-750A-AA3C65C5122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5AA16F-302F-EE97-926C-6DB16DE289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FCA337-8A9E-BF6D-E458-5EE78A87D7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4AE0A3-0733-B81C-7AAD-84561D666147}"/>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9394764D-080A-2DB9-0FAF-BF855828D9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A28437-050D-02F6-5251-147231E032B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106775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E8AA5-4513-3357-B452-A4C7209F1F0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11D970-2252-97AE-A8F9-2A29183013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0D016B-BDA8-CA50-1860-87CEC6839D9C}"/>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733406F6-FF1B-EECB-9936-333CF166C8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840AA-499A-52B3-59A3-368D3C51B77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937891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3ACC0D-3875-AD7C-8E55-92D2084383C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BD2EA8-A231-4291-CE9D-B50718AF4F8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E6F618-4C63-0D81-15D9-6B6F2585763E}"/>
              </a:ext>
            </a:extLst>
          </p:cNvPr>
          <p:cNvSpPr>
            <a:spLocks noGrp="1"/>
          </p:cNvSpPr>
          <p:nvPr>
            <p:ph type="dt" sz="half" idx="10"/>
          </p:nvPr>
        </p:nvSpPr>
        <p:spPr/>
        <p:txBody>
          <a:bodyPr/>
          <a:lstStyle/>
          <a:p>
            <a:fld id="{58137EC0-C047-4237-B67D-2D6093EE9ED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5D71A3A8-6360-B365-214E-E602E098D6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767D7F-FEB0-13BD-1B71-C822DD4727A2}"/>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364930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90EEE-B34E-1E88-F707-DB4BF582ED5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BB9382C-8E2E-4556-86F3-84EB46B1D9D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2003CF-7F89-2849-4567-D82C573F43D0}"/>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2060AD0B-8C4D-A52E-56CF-2701D93F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E829C7-5794-F45C-29B8-30C73C73FA42}"/>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821239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8987A-28F6-3076-3A34-C0EB6971FA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541F3E-2440-4A85-83FC-61987E2A90F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E9D785-038F-67AA-C533-B44E96E97CBD}"/>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15B2723E-C2EC-C300-384A-820FABCBCA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C1FD84-806B-CD76-67E3-397C99B3B448}"/>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4101493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07E9C-11BF-3C5E-218C-40F2B031307B}"/>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36ACD1-93C8-632D-41AE-E46FE821108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D08B53-EA8E-5A4E-FA00-6F4489322635}"/>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15F676E9-1B2C-9531-DCFB-403B6FE843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95B51C-6C02-70EB-1A46-2ABE39C1950D}"/>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2365518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0D635-2B77-8015-0899-ADE5C6E01B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87227B-2499-3BB7-01D0-329E0863923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3D45B7-1AA4-672E-160F-3093399FCA25}"/>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75F766-349D-5A58-89F1-0EE650BA014F}"/>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21851237-C59E-D55A-6BCE-0D87820EB4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7D435F-17A4-4C6E-09CC-06713F745E66}"/>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449389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54C07-1D8C-EB15-6625-F776049907B3}"/>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98D68B-7110-DCD7-7DD1-67A108CFD4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48D77A9-8672-38F2-5AE8-A8188C4C7FCF}"/>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F5D0F02-3000-51E4-8EF4-0B05026E10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08B203-8F3D-E8E2-EEF0-ABD751F25BB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8DEED1A-83CC-3902-C34D-29C83B967A30}"/>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8" name="フッター プレースホルダー 7">
            <a:extLst>
              <a:ext uri="{FF2B5EF4-FFF2-40B4-BE49-F238E27FC236}">
                <a16:creationId xmlns:a16="http://schemas.microsoft.com/office/drawing/2014/main" id="{C9328A84-D581-AC6E-55D4-71B5268BB5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FCA64F-2863-2012-AB80-446A69F3E963}"/>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1082185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44016-1885-63C9-023C-E12B0C4256D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A4CECC6-2E26-7A0B-F806-B8BECF286CB7}"/>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9237700A-3C06-FB3C-4716-AB27FCBFEE7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B85B245-3B53-183E-C826-53C0143FD300}"/>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2445799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58882B-FA9B-862D-6C96-B4F19A2CD4CD}"/>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3" name="フッター プレースホルダー 2">
            <a:extLst>
              <a:ext uri="{FF2B5EF4-FFF2-40B4-BE49-F238E27FC236}">
                <a16:creationId xmlns:a16="http://schemas.microsoft.com/office/drawing/2014/main" id="{DFFB021C-420B-F70D-F31F-138C581A40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8BFB58-859F-53AE-78ED-CFB367F39356}"/>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7859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038335-FFEF-4BD6-9B4F-285F4805E2D6}" type="datetime1">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39889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83AF3-2A36-C2E6-2E8C-9BBF65B659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EF1F0B-DE3F-4EBB-4A7A-725BD42C4D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89E470-24A9-0D90-F0B0-76DDD54D0F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4E1D88-BAF1-09A3-B3F8-0272863AA973}"/>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82FFF30F-AF4B-3709-ADFA-7610407CB1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AD03DA-AC26-2BA2-750C-E640B7F54890}"/>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4093158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30E89-8339-5535-EF8E-28FC5F9BCFF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3838A9-78DD-3EA3-EDE7-4DC224186D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0AEB68-53E3-B4F6-B138-7F7D273E8F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E36D12-C547-C45B-7A74-CAF1FD99BA07}"/>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9B5E9F99-4CF9-BFB6-E636-C628BA35A7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942F25-1CCC-78D6-3AA5-6D99C85E7627}"/>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1654892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9D4B3-BBF5-4EA5-14D9-171F2DA2C9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BE6FD6-9F7D-0B95-8DE9-8EE1D457BF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6D6CC6-F5A3-1AE8-7560-751361366BCF}"/>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D8AC0B5B-8E46-CF64-08C3-30F18C1087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E69560-B750-BCBE-6E9A-90ECB0E3035C}"/>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49037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9656B7-FF55-2B1B-CF31-2ADA93D0E06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189D94-4DEF-204A-CC24-90D64E07A9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CF494-F26C-8BE2-5CD5-8A6185F2605A}"/>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E401A48E-4A55-F6C2-9BEB-EC3D27B3F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16363C-B96B-7F34-4967-3A483D95F6B2}"/>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546135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CEEF2-10DE-1B7F-40FA-0A029B378B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532AD7F-BE5E-22A0-0D53-DB14143888B9}"/>
              </a:ext>
            </a:extLst>
          </p:cNvPr>
          <p:cNvSpPr>
            <a:spLocks noGrp="1"/>
          </p:cNvSpPr>
          <p:nvPr>
            <p:ph type="dt" sz="half" idx="10"/>
          </p:nvPr>
        </p:nvSpPr>
        <p:spPr/>
        <p:txBody>
          <a:bodyPr/>
          <a:lstStyle/>
          <a:p>
            <a:fld id="{6C37AF1F-629E-48F6-9841-DB472E50208D}"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B2FBA3DC-06A0-2548-5E43-AFC5581384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A8D689-9AC0-D17A-AF5D-A5080D1FDD81}"/>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92677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DEDB3-D13C-46B8-73C5-EA6FC8810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AB034D-C333-D9ED-E8B7-724C620F3F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181AEE-0B09-43EB-372E-BC173E1C659E}"/>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EA6DFF07-E6A1-9574-D92B-EAE29CBCA5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59FE57-FD2A-77B7-3E70-2292DC352438}"/>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044396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9FDEBF-6C79-A04D-63D8-66770FB690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69AEE6-80D0-D4C0-5AE9-284ED9053B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D47641-8A7D-361D-7BAC-7644974029EA}"/>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89E2EDCA-21AE-3BBF-C37D-311D860C92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321C95-7207-488A-EA2D-5B2C2316F4CC}"/>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4221115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A58997-BBC1-8265-834D-7380607FDD7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818344-194C-688B-13E5-0D2C2BE9DF7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641AF3-545A-73E4-9F0B-AABD74B5349A}"/>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60CFCA7A-42C5-FEED-01AB-AA02733BFF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13AA38-78E8-FC5A-20BB-CFB37BC67503}"/>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452602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51C3E-FACD-9A56-2527-7A254A6832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357C45-ABEB-0A93-08BA-F49C38371AD7}"/>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FA1D759-8AC9-35C1-EA01-47C17D5A0626}"/>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8FD042-3103-3830-044E-3330D0AFCED3}"/>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4B65EEFD-4F28-8D0F-63EF-60D961E4F9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4A1FA7-334E-5149-34D6-F7F37E0ABE9A}"/>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683446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07EFA-F84E-9EEC-42A8-3F16B8AF8320}"/>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232831-5577-F148-E39A-2D9FB3B4BE7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0D519C-A4BD-AE51-F47D-10D5BF5037D5}"/>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11F174-C927-4C99-E7C3-CEFCC3EE53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E139C4-4BCF-A477-2707-DF3A4B0FF97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38895D-73A8-E580-3EB2-0D854EC29465}"/>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8" name="フッター プレースホルダー 7">
            <a:extLst>
              <a:ext uri="{FF2B5EF4-FFF2-40B4-BE49-F238E27FC236}">
                <a16:creationId xmlns:a16="http://schemas.microsoft.com/office/drawing/2014/main" id="{CA4EDC6B-6460-F89C-12AE-D7841868EE4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2931105-170D-6FC0-2B1D-A906B03D3B31}"/>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7091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BFAA64-D0E5-4824-ADEE-B48DAB2C016E}" type="datetime1">
              <a:rPr kumimoji="1" lang="ja-JP" altLang="en-US" smtClean="0"/>
              <a:t>2025/8/1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77652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619A6-4767-EFA0-B34C-E8F20E0096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B6EFAC6-EBC1-A500-F8C2-4139BA0365BF}"/>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3C95417A-36E0-1A30-87A2-9A3DCE3CCB7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178B38-7BB7-C190-0E0E-C51B48D97278}"/>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277885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028C4-C989-4790-280C-6F7EBB20B748}"/>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3" name="フッター プレースホルダー 2">
            <a:extLst>
              <a:ext uri="{FF2B5EF4-FFF2-40B4-BE49-F238E27FC236}">
                <a16:creationId xmlns:a16="http://schemas.microsoft.com/office/drawing/2014/main" id="{9B08B2FA-DBB2-AA64-BAAD-A8844206C0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0E3389-AD9A-C390-7FE1-62ED0D57A8A6}"/>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7817608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B0EEC-09BB-09CC-BAA6-10D8D944D1A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7BB7BD-D51A-39A1-9B73-76DB7D953D2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540BCE-6D93-A3F4-7470-75BC8BEA6F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564340-BEF2-500E-DC89-107C55A692FD}"/>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47CF9F9D-EC5D-E880-12A9-B9DAF582A5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2836AC-3AC8-7C67-5A83-D87A3293B27E}"/>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277699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78683-598E-F639-F30A-37211C324D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74EBFD9-CF98-7F2D-F9CE-44B7DEFFF39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5B193C6-F130-473B-1653-A1288BFAC2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2282F7-D3F4-879D-509C-7A80FD7B00A6}"/>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2AC82EE2-8727-7823-8884-38078BC5AE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275589-5069-F8ED-ADA5-24034E6F80D0}"/>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030078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43085-FFFC-76D6-6B34-C7074DF12EB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2D9627-B416-DC61-C700-1D0B31A5C9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EFCD97-4DC7-CB55-4EAF-D03DA5BB50AC}"/>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30A712B2-2634-09BD-B0CC-3DEFE7645C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055F44-6CAA-EE17-FCEB-C7A1E00F3294}"/>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372928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FF430A-E206-9CBA-ED7A-1D40BAF1446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84FEB8-0560-E831-6676-014F8275C2F6}"/>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E97EF-7674-5E2D-4296-B460335D2334}"/>
              </a:ext>
            </a:extLst>
          </p:cNvPr>
          <p:cNvSpPr>
            <a:spLocks noGrp="1"/>
          </p:cNvSpPr>
          <p:nvPr>
            <p:ph type="dt" sz="half" idx="10"/>
          </p:nvPr>
        </p:nvSpPr>
        <p:spPr/>
        <p:txBody>
          <a:bodyPr/>
          <a:lstStyle/>
          <a:p>
            <a:fld id="{482F8046-E52E-4C4E-9EA9-7EA878845841}"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FEF90D3D-5699-97AB-E450-DA75750690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CA10F0-9262-5850-53CA-9DBA6D76E30E}"/>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45202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B41F3-8372-A146-E835-6A60E35CD47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CA9151-FFC7-0098-8F4F-0B56ECC354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495C92-58D0-98B3-61B6-2EA47BB4447B}"/>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2DAB4FC6-9C68-C218-E43F-9FD4F0910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C10B1-40EE-245D-87D6-EF02A5013C36}"/>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510450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819D-F687-0341-394E-8066B6A9A6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579ABF-9D97-2426-AF50-672FD4F611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090AB-423D-90EE-4B25-5EDCDCF64553}"/>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5865C097-DF69-39EF-D0A2-16788FE4F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7E297-6224-1DA3-46B8-58D2E99257EB}"/>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2028480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488E8-BECD-491F-AAF1-0E1D0B3A4AA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8C8-DACE-2755-AA8A-F62E2A3F988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BDA229-D6CB-030F-B050-78FB119AD6A5}"/>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82A50D32-AAC2-A72B-6F36-202EEB01C9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685FD-8B3B-BFB9-610B-E6F34C21CFCE}"/>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06940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11734-98D9-B428-7463-E0F39B84AD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A0FA7-698B-4487-6B9E-73A643668DB6}"/>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E7B92B-BD3B-19B0-5A4D-937BD5C2A33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A785-3AA5-51B7-E69F-202A2B8FCADE}"/>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60E3B57F-FD98-D067-7BD8-1CFFD8BAE4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D40BA-E34B-3C29-50A2-FCE50AD7C510}"/>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454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835964-20F2-4C85-8A4D-BF230D3579C2}" type="datetime1">
              <a:rPr kumimoji="1" lang="ja-JP" altLang="en-US" smtClean="0"/>
              <a:t>2025/8/1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96697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15822-A287-A6E3-B409-19B005B1969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C6109C-029D-FCF0-1749-69CC88026D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F60769-920D-CB90-E876-156E20538A8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9DBEB0-C0BD-7A94-EAD7-56CD77D7C1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35953E-3759-A1C3-226D-4961860DA78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9D3FA-4F1A-8709-A78F-3BEFF30A1FB9}"/>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8" name="フッター プレースホルダー 7">
            <a:extLst>
              <a:ext uri="{FF2B5EF4-FFF2-40B4-BE49-F238E27FC236}">
                <a16:creationId xmlns:a16="http://schemas.microsoft.com/office/drawing/2014/main" id="{32901D57-56D5-5D1A-4816-78EE73E74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7834F5-48C2-A007-144D-B9F3B5EC1997}"/>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22618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9B045-73D4-5338-352E-44ED33DD8C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8FF6-E3F0-6125-2E44-4BC106EDB8D0}"/>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3CD5E127-167F-B7DD-9CDE-AE7DC5215AD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7BE145-FA24-E55F-A34D-932699B70689}"/>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46653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4CE4EE-BFCE-2162-BFB5-A69BE85E022B}"/>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3" name="フッター プレースホルダー 2">
            <a:extLst>
              <a:ext uri="{FF2B5EF4-FFF2-40B4-BE49-F238E27FC236}">
                <a16:creationId xmlns:a16="http://schemas.microsoft.com/office/drawing/2014/main" id="{5DC6EA02-0A87-A52E-4B80-88B1D10C19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E1FBE-1F79-D4BD-9FE6-8DB0CEA3F40A}"/>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71286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06D09-B909-3CDC-5D4B-0B92C07DB62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71F46-D545-BEF7-84C2-8CA4103A6E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032F2-9486-9479-8F7C-9353C02AE6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0A36C5-7E17-B680-4D35-903B63B9EF3C}"/>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5F0B5220-5AD6-F715-58F0-0AE1A428F3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C65C0C-FBD9-20CB-FE8B-E11E04E2896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948314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2B0B6-C980-C178-4DCA-72E2BA0C2C1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CE2700-28AF-4A9E-D596-474E70ADD5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198A804-9734-869B-1A8B-8DF2FAA662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C9D2F-00CD-39FB-B167-F3FB4D394DE8}"/>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95590FD7-D890-38D5-FE12-D3AFDCA39E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25B3B-B5A0-7401-1756-13A886E32E64}"/>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003290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A17F-6D77-29AA-F43F-A665014A28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295A32-BA72-1E04-E066-24A358AD6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E24929-7E9E-C797-41A6-883EE84F8B1D}"/>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AFD8496B-5A28-BD74-BF35-C01B2D5AA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0EBEED-B026-319C-3C32-962BBAE101E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935468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7B3D29-4644-EB06-90B3-48703D4907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05063-2C33-37F1-9359-35E40A4367D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5E33D-D52A-EDB1-9796-89F3C8FC8D3F}"/>
              </a:ext>
            </a:extLst>
          </p:cNvPr>
          <p:cNvSpPr>
            <a:spLocks noGrp="1"/>
          </p:cNvSpPr>
          <p:nvPr>
            <p:ph type="dt" sz="half" idx="10"/>
          </p:nvPr>
        </p:nvSpPr>
        <p:spPr/>
        <p:txBody>
          <a:bodyPr/>
          <a:lstStyle/>
          <a:p>
            <a:fld id="{FA2D3F90-69AB-4277-BD99-66F9758B92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D932DD4F-D5B6-E4FF-132D-1B6763226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38163-F3BD-AC9F-2486-A3C0F361B8CD}"/>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539786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BEC5C-16CF-3C6F-1FD3-1DBB41A533A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1E82ED-B649-8DF1-CB5B-B2037DC829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C5390-E7DB-0C61-3E52-B0143A3EE0AA}"/>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96236D6B-02E1-0642-7CC3-5980E63850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9E0DC1-530A-6B59-BB4C-71543EBF1DCC}"/>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91918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DAE0C-0E67-011A-288D-A079215A0A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BCBD03-A28F-F244-FBDB-C74B3AC6E2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BE8769-EBF6-4622-E1CC-245857E1DC0B}"/>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06DB6843-9FD1-C6C1-5080-944C20DE5C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DF2687-1B9B-6233-5E8C-70B3E0E7ADD9}"/>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761018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E0390-381D-D135-1ACD-C1D0FA88C49C}"/>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FB72D3-177F-A8E6-A55C-E14E4CF65B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3F752C-83EB-6888-5FD2-B5613D46553D}"/>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5A90015A-5E50-2B9D-9601-F8BE53239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6C785D-D27F-7EAB-0B21-CB89AECB95F2}"/>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8820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8676D-9F70-4950-A3AE-E40A09175627}" type="datetime1">
              <a:rPr kumimoji="1" lang="ja-JP" altLang="en-US" smtClean="0"/>
              <a:t>2025/8/1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347429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2C396-0DBE-8C80-36A6-CFF12AD2E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6A9472-A50B-719E-A606-E822CB2E92F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390132-2377-EBC3-7C76-44F36C65E84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E8D8C-8DB7-4EDE-E23E-79EA60922A67}"/>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B86483C6-66FD-E9AA-7B3F-FA50EA16F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ACA55-BA8B-DFEA-300B-5AC57898EEC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3428690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63CA2-DC68-A91B-FAE2-772F247C123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E2BA1-563E-820C-043A-86C16D663B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3DC98A-73EC-7062-8F58-DD94C06CAB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1CBB5E-FBC1-0473-7353-F18285E376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36103B-F1A0-A944-6CF2-B07A11914E6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4CEF1B-0C5A-8243-7D8E-55DB0F23357B}"/>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8" name="フッター プレースホルダー 7">
            <a:extLst>
              <a:ext uri="{FF2B5EF4-FFF2-40B4-BE49-F238E27FC236}">
                <a16:creationId xmlns:a16="http://schemas.microsoft.com/office/drawing/2014/main" id="{CFB52788-CB24-6207-8D57-7A68B15FE8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A8989B-89DB-2BE4-308D-06B06FBA112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47141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72E9E-CB77-D7AC-ED30-F8693EE269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F6A2E5-D419-90CE-B6BC-1E2BC9E60561}"/>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A6645951-561D-9240-D8E5-06F21CEC59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7899BE-08A8-7945-5B98-D11FFA5930E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061640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BDB396-5F5D-0B43-A099-73E2EDCA04C5}"/>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3" name="フッター プレースホルダー 2">
            <a:extLst>
              <a:ext uri="{FF2B5EF4-FFF2-40B4-BE49-F238E27FC236}">
                <a16:creationId xmlns:a16="http://schemas.microsoft.com/office/drawing/2014/main" id="{42591673-FC28-ECBA-580D-85458C55A8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6C3081-730E-DFF7-7810-840CA44E1C05}"/>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9702861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C05C-4848-2DB3-543E-353FCDFB778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F8D2A8-D4B9-7DED-D3E2-A13094EC22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3DBBE1-8276-78D8-0966-0E993FE34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2DBB78-09A5-B15E-C577-13CBF5C9BD4D}"/>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D90A6921-B0B8-AD27-F2D5-A2200EB19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C195BA-A1CF-13BE-F215-525499F80968}"/>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198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74FDB-77F6-25B0-30F2-F28CFD8CF12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46731C-AAF8-48A5-E1CF-FE6C50D0D3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3053D6-C08E-7401-4629-1AAAA828E1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FB173E-47B4-5313-1E66-5811C3F961A8}"/>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6" name="フッター プレースホルダー 5">
            <a:extLst>
              <a:ext uri="{FF2B5EF4-FFF2-40B4-BE49-F238E27FC236}">
                <a16:creationId xmlns:a16="http://schemas.microsoft.com/office/drawing/2014/main" id="{A5E39296-FC4D-985A-3B9E-6BA609E28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752485-95DD-6305-37C3-4452AB0C47BB}"/>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99237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DE8DB-A071-06DF-6016-D1721079D5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0F99A3-1ED5-72A9-5533-C19DF3D0B9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E4CA-4E05-E206-E02D-9D20545E8778}"/>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61243BDD-7EB5-8048-ADA7-5D37069E8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60BB50-0750-5C43-CBE2-F529C867108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569898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E6AD-4A60-F87C-3F5F-BF46523F1D0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59F430-17B8-DE96-808B-37080690761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C120D7-8D1D-157A-4B57-2F38B53A8787}"/>
              </a:ext>
            </a:extLst>
          </p:cNvPr>
          <p:cNvSpPr>
            <a:spLocks noGrp="1"/>
          </p:cNvSpPr>
          <p:nvPr>
            <p:ph type="dt" sz="half" idx="10"/>
          </p:nvPr>
        </p:nvSpPr>
        <p:spPr/>
        <p:txBody>
          <a:bodyPr/>
          <a:lstStyle/>
          <a:p>
            <a:fld id="{6AB1AFF5-93D0-4A78-8B2B-9B6E9AB8AD8F}"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287ACF3A-5DEC-EB45-6A6A-84AD0E285B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597BE-0B40-74FB-B414-EF76A2B18A70}"/>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15940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0B-85DB-4772-841F-863FC5897A72}" type="datetime1">
              <a:rPr kumimoji="1" lang="ja-JP" altLang="en-US" smtClean="0"/>
              <a:t>2025/8/1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218724606"/>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712" r:id="rId15"/>
    <p:sldLayoutId id="2147483713"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265A89-3823-CBEB-EF73-58CD68FD7A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83B135-3942-BBF6-4444-AFC98F872C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A51F85-9479-33A5-BCBA-DD8B2C676A3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04C9D-55D0-456C-8B15-9A279F81C5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3EB434B8-34D0-4726-C424-EAC3E7F225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5B804-16F7-FC80-7AE6-7C58AD03D7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5600625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74EC4-38EF-455F-ACCF-DD2ACB7044C7}" type="datetimeFigureOut">
              <a:rPr kumimoji="1" lang="ja-JP" altLang="en-US" smtClean="0"/>
              <a:t>2025/8/1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9311317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9FFD9D-E3CC-5CE5-0DA9-AF62B42B3FA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C10D16-691E-8299-9339-A380FBE2A5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C0C528-CFB1-6806-EEDB-CE033FADCD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7EC0-C047-4237-B67D-2D6093EE9ED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926E896C-A068-AE58-ECEE-586E15E3FE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A460D5-3675-9F52-67D0-642FC43B13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359372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8DD282-ED26-8587-1F12-3401CA63C9D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8073F8-11A2-009F-C5C8-3954CEA535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8E7211-F166-93A9-54A1-5B77F56C59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7AF1F-629E-48F6-9841-DB472E50208D}"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2BD9013E-2924-72F9-BEB9-7BB913DB50A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0B4C96-5AA5-C21C-B516-559188479D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0577572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2D51F88-1D43-FACE-D48A-0CEE05435F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E6EF7-3F62-E0B6-1EF5-06EB1FAF5C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ECBA2-9069-6DED-0D21-4F41801A2D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8046-E52E-4C4E-9EA9-7EA878845841}"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62AC993B-FB12-08E8-68AE-69D0F70A19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29D1E6-5A26-8882-084C-48918692B4A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8729510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26B08-1A44-9066-9366-8D87A5EC987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D54CA1-1662-B0BC-7EF9-D0407F418B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78CB0-C188-2732-50E0-365AE2B600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D3F90-69AB-4277-BD99-66F9758B92C8}"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3207F8FB-CF41-655D-C484-71E82BFACC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0EB813-B982-6EED-9DC6-E97B08B73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34811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1FE397-F4E8-827D-DB54-E7D29BB4FB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344D3F-67DE-FD05-5690-C9505DED6C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8B21A-5DB6-3970-5BBA-204CD706E4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AFF5-93D0-4A78-8B2B-9B6E9AB8AD8F}" type="datetimeFigureOut">
              <a:rPr kumimoji="1" lang="ja-JP" altLang="en-US" smtClean="0"/>
              <a:t>2025/8/1</a:t>
            </a:fld>
            <a:endParaRPr kumimoji="1" lang="ja-JP" altLang="en-US"/>
          </a:p>
        </p:txBody>
      </p:sp>
      <p:sp>
        <p:nvSpPr>
          <p:cNvPr id="5" name="フッター プレースホルダー 4">
            <a:extLst>
              <a:ext uri="{FF2B5EF4-FFF2-40B4-BE49-F238E27FC236}">
                <a16:creationId xmlns:a16="http://schemas.microsoft.com/office/drawing/2014/main" id="{F65CA214-8EC8-A764-5E0E-445F48D1CC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47219-8B4A-0735-06F9-4F98F0565F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207199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jpg"/><Relationship Id="rId7" Type="http://schemas.openxmlformats.org/officeDocument/2006/relationships/image" Target="../media/image15.png"/><Relationship Id="rId2"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g"/><Relationship Id="rId7"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BDA2-0CB1-0CF4-604B-8712A1BDE05F}"/>
            </a:ext>
          </a:extLst>
        </p:cNvPr>
        <p:cNvGrpSpPr/>
        <p:nvPr/>
      </p:nvGrpSpPr>
      <p:grpSpPr>
        <a:xfrm>
          <a:off x="0" y="0"/>
          <a:ext cx="0" cy="0"/>
          <a:chOff x="0" y="0"/>
          <a:chExt cx="0" cy="0"/>
        </a:xfrm>
      </p:grpSpPr>
      <p:sp>
        <p:nvSpPr>
          <p:cNvPr id="23" name="Rectangle 7">
            <a:extLst>
              <a:ext uri="{FF2B5EF4-FFF2-40B4-BE49-F238E27FC236}">
                <a16:creationId xmlns:a16="http://schemas.microsoft.com/office/drawing/2014/main" id="{0D9AC733-0084-5504-BAAD-F695ECE5A2C4}"/>
              </a:ext>
            </a:extLst>
          </p:cNvPr>
          <p:cNvSpPr>
            <a:spLocks noChangeArrowheads="1"/>
          </p:cNvSpPr>
          <p:nvPr/>
        </p:nvSpPr>
        <p:spPr bwMode="auto">
          <a:xfrm>
            <a:off x="826260" y="86279"/>
            <a:ext cx="7431023" cy="565146"/>
          </a:xfrm>
          <a:prstGeom prst="rect">
            <a:avLst/>
          </a:prstGeom>
          <a:noFill/>
          <a:ln w="12700">
            <a:noFill/>
            <a:miter lim="800000"/>
            <a:headEnd type="none" w="sm" len="sm"/>
            <a:tailEnd type="none" w="sm" len="sm"/>
          </a:ln>
          <a:effectLst/>
        </p:spPr>
        <p:txBody>
          <a:bodyPr wrap="square" tIns="36000" bIns="36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果樹安全資料の構成</a:t>
            </a:r>
          </a:p>
        </p:txBody>
      </p:sp>
      <p:sp>
        <p:nvSpPr>
          <p:cNvPr id="24" name="正方形/長方形 23">
            <a:extLst>
              <a:ext uri="{FF2B5EF4-FFF2-40B4-BE49-F238E27FC236}">
                <a16:creationId xmlns:a16="http://schemas.microsoft.com/office/drawing/2014/main" id="{047E144E-7FC0-DAFD-DFC6-CF548DADC764}"/>
              </a:ext>
            </a:extLst>
          </p:cNvPr>
          <p:cNvSpPr/>
          <p:nvPr/>
        </p:nvSpPr>
        <p:spPr>
          <a:xfrm>
            <a:off x="467443" y="781493"/>
            <a:ext cx="8234078" cy="830997"/>
          </a:xfrm>
          <a:prstGeom prst="rect">
            <a:avLst/>
          </a:prstGeom>
        </p:spPr>
        <p:txBody>
          <a:bodyPr wrap="square">
            <a:spAutoFit/>
          </a:bodyPr>
          <a:lstStyle/>
          <a:p>
            <a:pPr lvl="0">
              <a:spcBef>
                <a:spcPts val="4200"/>
              </a:spcBef>
            </a:pPr>
            <a:r>
              <a:rPr lang="ja-JP" altLang="en-US" sz="2400" dirty="0">
                <a:latin typeface="HGP創英角ｺﾞｼｯｸUB" panose="020B0900000000000000" pitchFamily="50" charset="-128"/>
                <a:ea typeface="HGP創英角ｺﾞｼｯｸUB" panose="020B0900000000000000" pitchFamily="50" charset="-128"/>
              </a:rPr>
              <a:t>本資料は、果樹農業について、次のような構成で機械の事故事例等を取り上げています。</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cxnSp>
        <p:nvCxnSpPr>
          <p:cNvPr id="2" name="直線コネクタ 1">
            <a:extLst>
              <a:ext uri="{FF2B5EF4-FFF2-40B4-BE49-F238E27FC236}">
                <a16:creationId xmlns:a16="http://schemas.microsoft.com/office/drawing/2014/main" id="{8C8BBD4A-450B-C416-3F27-75A301748058}"/>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7A97BC34-F9D9-977F-AA9A-E5C5E5204114}"/>
              </a:ext>
            </a:extLst>
          </p:cNvPr>
          <p:cNvSpPr/>
          <p:nvPr/>
        </p:nvSpPr>
        <p:spPr>
          <a:xfrm>
            <a:off x="424732" y="2156631"/>
            <a:ext cx="8234078" cy="2603277"/>
          </a:xfrm>
          <a:prstGeom prst="rect">
            <a:avLst/>
          </a:prstGeom>
        </p:spPr>
        <p:txBody>
          <a:bodyPr wrap="square">
            <a:spAutoFit/>
          </a:bodyPr>
          <a:lstStyle/>
          <a:p>
            <a:pPr marL="457200" lvl="0" indent="-457200">
              <a:lnSpc>
                <a:spcPts val="500"/>
              </a:lnSpc>
              <a:spcBef>
                <a:spcPts val="4200"/>
              </a:spcBef>
              <a:buFont typeface="+mj-lt"/>
              <a:buAutoNum type="arabicPeriod"/>
            </a:pPr>
            <a:r>
              <a:rPr lang="ja-JP" altLang="en-US" sz="2400" dirty="0">
                <a:latin typeface="HGP創英角ｺﾞｼｯｸUB" panose="020B0900000000000000" pitchFamily="50" charset="-128"/>
                <a:ea typeface="HGP創英角ｺﾞｼｯｸUB" panose="020B0900000000000000" pitchFamily="50" charset="-128"/>
              </a:rPr>
              <a:t>事故防止の基本</a:t>
            </a:r>
            <a:endParaRPr lang="en-US" altLang="ja-JP" sz="2400" dirty="0">
              <a:latin typeface="HGP創英角ｺﾞｼｯｸUB" panose="020B0900000000000000" pitchFamily="50" charset="-128"/>
              <a:ea typeface="HGP創英角ｺﾞｼｯｸUB" panose="020B0900000000000000" pitchFamily="50" charset="-128"/>
            </a:endParaRPr>
          </a:p>
          <a:p>
            <a:pPr marL="457200" lvl="0" indent="-457200">
              <a:lnSpc>
                <a:spcPts val="500"/>
              </a:lnSpc>
              <a:spcBef>
                <a:spcPts val="4200"/>
              </a:spcBef>
              <a:buFont typeface="+mj-lt"/>
              <a:buAutoNum type="arabicPeriod"/>
            </a:pPr>
            <a:r>
              <a:rPr lang="ja-JP" altLang="en-US" sz="2400" dirty="0">
                <a:effectLst/>
                <a:latin typeface="HGP創英角ｺﾞｼｯｸUB" panose="020B0900000000000000" pitchFamily="50" charset="-128"/>
                <a:ea typeface="HGP創英角ｺﾞｼｯｸUB" panose="020B0900000000000000" pitchFamily="50" charset="-128"/>
              </a:rPr>
              <a:t>耕うん・整地</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乗用型トラクター、歩行型トラクター</a:t>
            </a:r>
            <a:r>
              <a:rPr lang="en-US" altLang="ja-JP" sz="2400" dirty="0">
                <a:effectLst/>
                <a:latin typeface="HGP創英角ｺﾞｼｯｸUB" panose="020B0900000000000000" pitchFamily="50" charset="-128"/>
                <a:ea typeface="HGP創英角ｺﾞｼｯｸUB" panose="020B0900000000000000" pitchFamily="50" charset="-128"/>
              </a:rPr>
              <a:t>】</a:t>
            </a:r>
          </a:p>
          <a:p>
            <a:pPr marL="457200" lvl="0" indent="-457200">
              <a:lnSpc>
                <a:spcPts val="500"/>
              </a:lnSpc>
              <a:spcBef>
                <a:spcPts val="4200"/>
              </a:spcBef>
              <a:buFont typeface="+mj-lt"/>
              <a:buAutoNum type="arabicPeriod"/>
            </a:pPr>
            <a:r>
              <a:rPr lang="ja-JP" altLang="en-US" sz="2400" dirty="0">
                <a:effectLst/>
                <a:latin typeface="HGP創英角ｺﾞｼｯｸUB" panose="020B0900000000000000" pitchFamily="50" charset="-128"/>
                <a:ea typeface="HGP創英角ｺﾞｼｯｸUB" panose="020B0900000000000000" pitchFamily="50" charset="-128"/>
              </a:rPr>
              <a:t>防除・除草</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スピードスプレーヤ、刈払機</a:t>
            </a:r>
            <a:r>
              <a:rPr lang="en-US" altLang="ja-JP" sz="2400" dirty="0">
                <a:effectLst/>
                <a:latin typeface="HGP創英角ｺﾞｼｯｸUB" panose="020B0900000000000000" pitchFamily="50" charset="-128"/>
                <a:ea typeface="HGP創英角ｺﾞｼｯｸUB" panose="020B0900000000000000" pitchFamily="50" charset="-128"/>
              </a:rPr>
              <a:t>】</a:t>
            </a:r>
          </a:p>
          <a:p>
            <a:pPr marL="457200" lvl="0" indent="-457200">
              <a:lnSpc>
                <a:spcPts val="500"/>
              </a:lnSpc>
              <a:spcBef>
                <a:spcPts val="4200"/>
              </a:spcBef>
              <a:buFont typeface="+mj-lt"/>
              <a:buAutoNum type="arabicPeriod"/>
            </a:pPr>
            <a:r>
              <a:rPr lang="ja-JP" altLang="en-US" sz="2400" dirty="0">
                <a:effectLst/>
                <a:latin typeface="HGP創英角ｺﾞｼｯｸUB" panose="020B0900000000000000" pitchFamily="50" charset="-128"/>
                <a:ea typeface="HGP創英角ｺﾞｼｯｸUB" panose="020B0900000000000000" pitchFamily="50" charset="-128"/>
              </a:rPr>
              <a:t>運搬</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モノレール、トレーラー、トラック</a:t>
            </a:r>
            <a:r>
              <a:rPr lang="en-US" altLang="ja-JP" sz="2400" dirty="0">
                <a:effectLst/>
                <a:latin typeface="HGP創英角ｺﾞｼｯｸUB" panose="020B0900000000000000" pitchFamily="50" charset="-128"/>
                <a:ea typeface="HGP創英角ｺﾞｼｯｸUB" panose="020B0900000000000000" pitchFamily="50" charset="-128"/>
              </a:rPr>
              <a:t>】</a:t>
            </a:r>
          </a:p>
          <a:p>
            <a:pPr marL="457200" lvl="0" indent="-457200">
              <a:lnSpc>
                <a:spcPts val="500"/>
              </a:lnSpc>
              <a:spcBef>
                <a:spcPts val="4200"/>
              </a:spcBef>
              <a:buFont typeface="+mj-lt"/>
              <a:buAutoNum type="arabicPeriod"/>
            </a:pPr>
            <a:r>
              <a:rPr lang="ja-JP" altLang="en-US" sz="2400" dirty="0">
                <a:effectLst/>
                <a:latin typeface="HGP創英角ｺﾞｼｯｸUB" panose="020B0900000000000000" pitchFamily="50" charset="-128"/>
                <a:ea typeface="HGP創英角ｺﾞｼｯｸUB" panose="020B0900000000000000" pitchFamily="50" charset="-128"/>
              </a:rPr>
              <a:t>機械以外</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脚立</a:t>
            </a:r>
            <a:r>
              <a:rPr lang="en-US" altLang="ja-JP" sz="2400" dirty="0">
                <a:effectLst/>
                <a:latin typeface="HGP創英角ｺﾞｼｯｸUB" panose="020B0900000000000000" pitchFamily="50" charset="-128"/>
                <a:ea typeface="HGP創英角ｺﾞｼｯｸUB" panose="020B0900000000000000" pitchFamily="50" charset="-128"/>
              </a:rPr>
              <a:t>】</a:t>
            </a:r>
          </a:p>
        </p:txBody>
      </p:sp>
      <p:sp>
        <p:nvSpPr>
          <p:cNvPr id="3" name="テキスト ボックス 2">
            <a:extLst>
              <a:ext uri="{FF2B5EF4-FFF2-40B4-BE49-F238E27FC236}">
                <a16:creationId xmlns:a16="http://schemas.microsoft.com/office/drawing/2014/main" id="{9850ECB5-19A4-EEBA-FD9B-18F35FE06FBE}"/>
              </a:ext>
            </a:extLst>
          </p:cNvPr>
          <p:cNvSpPr txBox="1"/>
          <p:nvPr/>
        </p:nvSpPr>
        <p:spPr>
          <a:xfrm>
            <a:off x="2646701" y="6288932"/>
            <a:ext cx="328556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rPr>
              <a:t>事故事例は全て実例です</a:t>
            </a:r>
          </a:p>
        </p:txBody>
      </p:sp>
    </p:spTree>
    <p:extLst>
      <p:ext uri="{BB962C8B-B14F-4D97-AF65-F5344CB8AC3E}">
        <p14:creationId xmlns:p14="http://schemas.microsoft.com/office/powerpoint/2010/main" val="293548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調査例">
            <a:extLst>
              <a:ext uri="{FF2B5EF4-FFF2-40B4-BE49-F238E27FC236}">
                <a16:creationId xmlns:a16="http://schemas.microsoft.com/office/drawing/2014/main" id="{D96A2408-D578-408A-ABA8-CBFCF1BC22B1}"/>
              </a:ext>
            </a:extLst>
          </p:cNvPr>
          <p:cNvSpPr txBox="1"/>
          <p:nvPr/>
        </p:nvSpPr>
        <p:spPr>
          <a:xfrm>
            <a:off x="221508" y="645924"/>
            <a:ext cx="8591342"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果樹園で</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SS</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による防除作業中、</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圧力計を見ようと頭を起こした</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際、頭が枝で打たれて後方に押されたが、痛みに耐えつつ作業を続けた</a:t>
            </a:r>
            <a:endPar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⇒帰宅後に受診したところ</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頸椎損傷、</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しばらくの間</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コルセット装着</a:t>
            </a:r>
          </a:p>
        </p:txBody>
      </p:sp>
      <p:grpSp>
        <p:nvGrpSpPr>
          <p:cNvPr id="8" name="グループ化 7">
            <a:extLst>
              <a:ext uri="{FF2B5EF4-FFF2-40B4-BE49-F238E27FC236}">
                <a16:creationId xmlns:a16="http://schemas.microsoft.com/office/drawing/2014/main" id="{31DA8F88-488C-4EAA-AFCB-794ABB403CE1}"/>
              </a:ext>
            </a:extLst>
          </p:cNvPr>
          <p:cNvGrpSpPr/>
          <p:nvPr/>
        </p:nvGrpSpPr>
        <p:grpSpPr>
          <a:xfrm>
            <a:off x="2800988" y="1693999"/>
            <a:ext cx="4032267" cy="3257941"/>
            <a:chOff x="3726180" y="2631757"/>
            <a:chExt cx="5270182" cy="4048125"/>
          </a:xfrm>
        </p:grpSpPr>
        <p:pic>
          <p:nvPicPr>
            <p:cNvPr id="40" name="図 39">
              <a:extLst>
                <a:ext uri="{FF2B5EF4-FFF2-40B4-BE49-F238E27FC236}">
                  <a16:creationId xmlns:a16="http://schemas.microsoft.com/office/drawing/2014/main" id="{6F6C77DF-9256-4DFE-88CB-9D7ADD444C7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73"/>
            <a:stretch/>
          </p:blipFill>
          <p:spPr bwMode="auto">
            <a:xfrm>
              <a:off x="3726180" y="2631757"/>
              <a:ext cx="5270182" cy="4048125"/>
            </a:xfrm>
            <a:prstGeom prst="rect">
              <a:avLst/>
            </a:prstGeom>
            <a:noFill/>
            <a:ln>
              <a:noFill/>
            </a:ln>
          </p:spPr>
        </p:pic>
        <p:cxnSp>
          <p:nvCxnSpPr>
            <p:cNvPr id="42" name="直線矢印コネクタ 41">
              <a:extLst>
                <a:ext uri="{FF2B5EF4-FFF2-40B4-BE49-F238E27FC236}">
                  <a16:creationId xmlns:a16="http://schemas.microsoft.com/office/drawing/2014/main" id="{79807922-7BD3-45D5-AB75-E7A53067B54A}"/>
                </a:ext>
              </a:extLst>
            </p:cNvPr>
            <p:cNvCxnSpPr>
              <a:cxnSpLocks/>
            </p:cNvCxnSpPr>
            <p:nvPr/>
          </p:nvCxnSpPr>
          <p:spPr>
            <a:xfrm>
              <a:off x="4873942" y="4155757"/>
              <a:ext cx="0" cy="2268000"/>
            </a:xfrm>
            <a:prstGeom prst="straightConnector1">
              <a:avLst/>
            </a:prstGeom>
            <a:noFill/>
            <a:ln w="38100" cap="flat" cmpd="sng" algn="ctr">
              <a:solidFill>
                <a:srgbClr val="FFFF00"/>
              </a:solidFill>
              <a:prstDash val="solid"/>
              <a:miter lim="800000"/>
              <a:headEnd type="arrow" w="med" len="med"/>
              <a:tailEnd type="arrow" w="med" len="med"/>
            </a:ln>
            <a:effectLst/>
          </p:spPr>
        </p:cxnSp>
        <p:cxnSp>
          <p:nvCxnSpPr>
            <p:cNvPr id="43" name="直線矢印コネクタ 42">
              <a:extLst>
                <a:ext uri="{FF2B5EF4-FFF2-40B4-BE49-F238E27FC236}">
                  <a16:creationId xmlns:a16="http://schemas.microsoft.com/office/drawing/2014/main" id="{83F3F43F-0C87-44A1-AB43-4C245FBF394B}"/>
                </a:ext>
              </a:extLst>
            </p:cNvPr>
            <p:cNvCxnSpPr/>
            <p:nvPr/>
          </p:nvCxnSpPr>
          <p:spPr>
            <a:xfrm flipV="1">
              <a:off x="4567237" y="4136707"/>
              <a:ext cx="2304000" cy="0"/>
            </a:xfrm>
            <a:prstGeom prst="straightConnector1">
              <a:avLst/>
            </a:prstGeom>
            <a:noFill/>
            <a:ln w="38100" cap="flat" cmpd="sng" algn="ctr">
              <a:solidFill>
                <a:srgbClr val="FF0000"/>
              </a:solidFill>
              <a:prstDash val="sysDash"/>
              <a:round/>
              <a:headEnd type="none" w="med" len="med"/>
              <a:tailEnd type="none" w="med" len="med"/>
            </a:ln>
            <a:effectLst/>
          </p:spPr>
        </p:cxnSp>
        <p:sp>
          <p:nvSpPr>
            <p:cNvPr id="44" name="テキスト ボックス 10">
              <a:extLst>
                <a:ext uri="{FF2B5EF4-FFF2-40B4-BE49-F238E27FC236}">
                  <a16:creationId xmlns:a16="http://schemas.microsoft.com/office/drawing/2014/main" id="{A5178704-9690-42B1-BEF2-977E6DF434A2}"/>
                </a:ext>
              </a:extLst>
            </p:cNvPr>
            <p:cNvSpPr txBox="1"/>
            <p:nvPr/>
          </p:nvSpPr>
          <p:spPr>
            <a:xfrm>
              <a:off x="3779520" y="4931091"/>
              <a:ext cx="1044257" cy="573638"/>
            </a:xfrm>
            <a:prstGeom prst="rect">
              <a:avLst/>
            </a:prstGeom>
            <a:solidFill>
              <a:sysClr val="window" lastClr="FFFF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車高</a:t>
              </a:r>
              <a:r>
                <a:rPr kumimoji="0" 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115cm</a:t>
              </a:r>
              <a:endParaRPr kumimoji="0"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2B83100E-6E1C-4716-BAE8-34F8243207CE}"/>
                </a:ext>
              </a:extLst>
            </p:cNvPr>
            <p:cNvCxnSpPr>
              <a:cxnSpLocks/>
            </p:cNvCxnSpPr>
            <p:nvPr/>
          </p:nvCxnSpPr>
          <p:spPr>
            <a:xfrm>
              <a:off x="6973252" y="3507757"/>
              <a:ext cx="0" cy="2916000"/>
            </a:xfrm>
            <a:prstGeom prst="straightConnector1">
              <a:avLst/>
            </a:prstGeom>
            <a:noFill/>
            <a:ln w="38100" cap="flat" cmpd="sng" algn="ctr">
              <a:solidFill>
                <a:srgbClr val="FFFF00"/>
              </a:solidFill>
              <a:prstDash val="solid"/>
              <a:miter lim="800000"/>
              <a:headEnd type="arrow" w="med" len="med"/>
              <a:tailEnd type="arrow" w="med" len="med"/>
            </a:ln>
            <a:effectLst/>
          </p:spPr>
        </p:cxnSp>
        <p:sp>
          <p:nvSpPr>
            <p:cNvPr id="46" name="テキスト ボックス 10">
              <a:extLst>
                <a:ext uri="{FF2B5EF4-FFF2-40B4-BE49-F238E27FC236}">
                  <a16:creationId xmlns:a16="http://schemas.microsoft.com/office/drawing/2014/main" id="{BF58E3CF-8000-457B-BC81-7325E0BE0A23}"/>
                </a:ext>
              </a:extLst>
            </p:cNvPr>
            <p:cNvSpPr txBox="1"/>
            <p:nvPr/>
          </p:nvSpPr>
          <p:spPr>
            <a:xfrm>
              <a:off x="7110411" y="4797742"/>
              <a:ext cx="1065849" cy="344183"/>
            </a:xfrm>
            <a:prstGeom prst="rect">
              <a:avLst/>
            </a:prstGeom>
            <a:solidFill>
              <a:sysClr val="window" lastClr="FFFF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約</a:t>
              </a:r>
              <a:r>
                <a:rPr kumimoji="0" 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150cm</a:t>
              </a:r>
              <a:endParaRPr kumimoji="0" lang="ja-JP" altLang="en-US" sz="1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sp>
        <p:nvSpPr>
          <p:cNvPr id="4" name="スライド番号プレースホルダー 3">
            <a:extLst>
              <a:ext uri="{FF2B5EF4-FFF2-40B4-BE49-F238E27FC236}">
                <a16:creationId xmlns:a16="http://schemas.microsoft.com/office/drawing/2014/main" id="{D3F48BF5-D9F9-49A1-81D1-729637FCD12B}"/>
              </a:ext>
            </a:extLst>
          </p:cNvPr>
          <p:cNvSpPr>
            <a:spLocks noGrp="1"/>
          </p:cNvSpPr>
          <p:nvPr>
            <p:ph type="sldNum" sz="quarter" idx="12"/>
          </p:nvPr>
        </p:nvSpPr>
        <p:spPr>
          <a:xfrm>
            <a:off x="6833255" y="6372925"/>
            <a:ext cx="2090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schemeClr val="bg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ABB22FA7-91FA-896E-E0D5-FF295C1F01EE}"/>
              </a:ext>
            </a:extLst>
          </p:cNvPr>
          <p:cNvSpPr/>
          <p:nvPr/>
        </p:nvSpPr>
        <p:spPr>
          <a:xfrm>
            <a:off x="116247" y="234780"/>
            <a:ext cx="1750264"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３．除草・防除</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cxnSp>
        <p:nvCxnSpPr>
          <p:cNvPr id="6" name="直線コネクタ 5">
            <a:extLst>
              <a:ext uri="{FF2B5EF4-FFF2-40B4-BE49-F238E27FC236}">
                <a16:creationId xmlns:a16="http://schemas.microsoft.com/office/drawing/2014/main" id="{B3551C26-8B1E-8696-1C04-C17FE7C35C5D}"/>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3F1BCFF-8BA9-5A82-1BBE-536F90551476}"/>
              </a:ext>
            </a:extLst>
          </p:cNvPr>
          <p:cNvSpPr txBox="1"/>
          <p:nvPr/>
        </p:nvSpPr>
        <p:spPr>
          <a:xfrm>
            <a:off x="2437791" y="123345"/>
            <a:ext cx="47640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スピードスプレーヤ事故事例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(2)</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2" name="AutoShape 3">
            <a:extLst>
              <a:ext uri="{FF2B5EF4-FFF2-40B4-BE49-F238E27FC236}">
                <a16:creationId xmlns:a16="http://schemas.microsoft.com/office/drawing/2014/main" id="{5FF9B75E-0702-4115-69E5-33AB36609AA9}"/>
              </a:ext>
            </a:extLst>
          </p:cNvPr>
          <p:cNvSpPr>
            <a:spLocks noChangeArrowheads="1"/>
          </p:cNvSpPr>
          <p:nvPr/>
        </p:nvSpPr>
        <p:spPr bwMode="auto">
          <a:xfrm>
            <a:off x="7017185" y="2122197"/>
            <a:ext cx="1906517" cy="729604"/>
          </a:xfrm>
          <a:prstGeom prst="wedgeRectCallout">
            <a:avLst>
              <a:gd name="adj1" fmla="val -133510"/>
              <a:gd name="adj2" fmla="val 27340"/>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枝が低い場所を走行していた</a:t>
            </a:r>
          </a:p>
        </p:txBody>
      </p:sp>
      <p:pic>
        <p:nvPicPr>
          <p:cNvPr id="13" name="図 12">
            <a:extLst>
              <a:ext uri="{FF2B5EF4-FFF2-40B4-BE49-F238E27FC236}">
                <a16:creationId xmlns:a16="http://schemas.microsoft.com/office/drawing/2014/main" id="{DE97B937-EC84-9FAF-8C79-778DF985EE7B}"/>
              </a:ext>
            </a:extLst>
          </p:cNvPr>
          <p:cNvPicPr>
            <a:picLocks noChangeAspect="1"/>
          </p:cNvPicPr>
          <p:nvPr/>
        </p:nvPicPr>
        <p:blipFill>
          <a:blip r:embed="rId3"/>
          <a:stretch>
            <a:fillRect/>
          </a:stretch>
        </p:blipFill>
        <p:spPr>
          <a:xfrm>
            <a:off x="8188133" y="1800703"/>
            <a:ext cx="854731" cy="439879"/>
          </a:xfrm>
          <a:prstGeom prst="rect">
            <a:avLst/>
          </a:prstGeom>
        </p:spPr>
      </p:pic>
      <p:sp>
        <p:nvSpPr>
          <p:cNvPr id="15" name="AutoShape 3">
            <a:extLst>
              <a:ext uri="{FF2B5EF4-FFF2-40B4-BE49-F238E27FC236}">
                <a16:creationId xmlns:a16="http://schemas.microsoft.com/office/drawing/2014/main" id="{BFBF4398-66F5-AC8C-2969-721D8D25EAFC}"/>
              </a:ext>
            </a:extLst>
          </p:cNvPr>
          <p:cNvSpPr>
            <a:spLocks noChangeArrowheads="1"/>
          </p:cNvSpPr>
          <p:nvPr/>
        </p:nvSpPr>
        <p:spPr bwMode="auto">
          <a:xfrm>
            <a:off x="7039887" y="3633873"/>
            <a:ext cx="1906517" cy="359716"/>
          </a:xfrm>
          <a:prstGeom prst="wedgeRectCallout">
            <a:avLst>
              <a:gd name="adj1" fmla="val -126375"/>
              <a:gd name="adj2" fmla="val 15097"/>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キャビンなし</a:t>
            </a:r>
          </a:p>
        </p:txBody>
      </p:sp>
      <p:pic>
        <p:nvPicPr>
          <p:cNvPr id="14" name="図 13">
            <a:extLst>
              <a:ext uri="{FF2B5EF4-FFF2-40B4-BE49-F238E27FC236}">
                <a16:creationId xmlns:a16="http://schemas.microsoft.com/office/drawing/2014/main" id="{C1CB82EF-643E-ADF3-7301-6E2BC0BCED90}"/>
              </a:ext>
            </a:extLst>
          </p:cNvPr>
          <p:cNvPicPr>
            <a:picLocks noChangeAspect="1"/>
          </p:cNvPicPr>
          <p:nvPr/>
        </p:nvPicPr>
        <p:blipFill>
          <a:blip r:embed="rId4"/>
          <a:stretch>
            <a:fillRect/>
          </a:stretch>
        </p:blipFill>
        <p:spPr>
          <a:xfrm>
            <a:off x="8408741" y="3371825"/>
            <a:ext cx="846474" cy="460163"/>
          </a:xfrm>
          <a:prstGeom prst="rect">
            <a:avLst/>
          </a:prstGeom>
        </p:spPr>
      </p:pic>
      <p:sp>
        <p:nvSpPr>
          <p:cNvPr id="16" name="AutoShape 3">
            <a:extLst>
              <a:ext uri="{FF2B5EF4-FFF2-40B4-BE49-F238E27FC236}">
                <a16:creationId xmlns:a16="http://schemas.microsoft.com/office/drawing/2014/main" id="{0E86BB12-63FA-ED74-530C-227EB54CD2CD}"/>
              </a:ext>
            </a:extLst>
          </p:cNvPr>
          <p:cNvSpPr>
            <a:spLocks noChangeArrowheads="1"/>
          </p:cNvSpPr>
          <p:nvPr/>
        </p:nvSpPr>
        <p:spPr bwMode="auto">
          <a:xfrm>
            <a:off x="218450" y="1655840"/>
            <a:ext cx="2463376" cy="729604"/>
          </a:xfrm>
          <a:prstGeom prst="wedgeRectCallout">
            <a:avLst>
              <a:gd name="adj1" fmla="val 122731"/>
              <a:gd name="adj2" fmla="val 88451"/>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異音が聞こえ、つい頭をあげた</a:t>
            </a:r>
          </a:p>
        </p:txBody>
      </p:sp>
      <p:sp>
        <p:nvSpPr>
          <p:cNvPr id="17" name="道幅3.2m">
            <a:extLst>
              <a:ext uri="{FF2B5EF4-FFF2-40B4-BE49-F238E27FC236}">
                <a16:creationId xmlns:a16="http://schemas.microsoft.com/office/drawing/2014/main" id="{C08FC87D-C40E-B440-DB74-38CB0C8E29AC}"/>
              </a:ext>
            </a:extLst>
          </p:cNvPr>
          <p:cNvSpPr txBox="1"/>
          <p:nvPr/>
        </p:nvSpPr>
        <p:spPr>
          <a:xfrm>
            <a:off x="218450" y="2461281"/>
            <a:ext cx="2463376" cy="1698345"/>
          </a:xfrm>
          <a:prstGeom prst="rect">
            <a:avLst/>
          </a:prstGeom>
          <a:solidFill>
            <a:schemeClr val="bg1"/>
          </a:solidFill>
          <a:ln w="19050">
            <a:solidFill>
              <a:schemeClr val="tx1"/>
            </a:solidFill>
          </a:ln>
        </p:spPr>
        <p:txBody>
          <a:bodyPr wrap="square" lIns="36000" tIns="18000" rIns="3600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枝を避けるため木に近づくと、頭を左に傾けるという方法で運転している。このときも傾けたが、同時に</a:t>
            </a:r>
            <a:r>
              <a:rPr kumimoji="0" lang="en-US" altLang="ja-JP"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SS</a:t>
            </a:r>
            <a:r>
              <a:rPr kumimoji="0"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の音が変わった気がして圧力計を確認しようと持ち上げたところ、枝にぶつかった。異様な音が頭の中で聞こえ、ヘルメットが脱落した。頭が熱くなり、その後痛くなってきたが、忙しいときでもあり４時間作業を続けた。</a:t>
            </a:r>
          </a:p>
        </p:txBody>
      </p:sp>
      <p:sp>
        <p:nvSpPr>
          <p:cNvPr id="19" name="AutoShape 3">
            <a:extLst>
              <a:ext uri="{FF2B5EF4-FFF2-40B4-BE49-F238E27FC236}">
                <a16:creationId xmlns:a16="http://schemas.microsoft.com/office/drawing/2014/main" id="{202F4361-49AC-1C91-BCF6-5418216A8AA7}"/>
              </a:ext>
            </a:extLst>
          </p:cNvPr>
          <p:cNvSpPr>
            <a:spLocks noChangeArrowheads="1"/>
          </p:cNvSpPr>
          <p:nvPr/>
        </p:nvSpPr>
        <p:spPr bwMode="auto">
          <a:xfrm>
            <a:off x="226182" y="4235464"/>
            <a:ext cx="2455644" cy="729604"/>
          </a:xfrm>
          <a:prstGeom prst="wedgeRectCallout">
            <a:avLst>
              <a:gd name="adj1" fmla="val 45732"/>
              <a:gd name="adj2" fmla="val -373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多忙な時期で疲労がたまっていた</a:t>
            </a:r>
          </a:p>
        </p:txBody>
      </p:sp>
      <p:pic>
        <p:nvPicPr>
          <p:cNvPr id="20" name="図 19">
            <a:extLst>
              <a:ext uri="{FF2B5EF4-FFF2-40B4-BE49-F238E27FC236}">
                <a16:creationId xmlns:a16="http://schemas.microsoft.com/office/drawing/2014/main" id="{B54428A3-EB63-EDB0-B826-59427A577E5C}"/>
              </a:ext>
            </a:extLst>
          </p:cNvPr>
          <p:cNvPicPr>
            <a:picLocks noChangeAspect="1"/>
          </p:cNvPicPr>
          <p:nvPr/>
        </p:nvPicPr>
        <p:blipFill>
          <a:blip r:embed="rId5"/>
          <a:stretch>
            <a:fillRect/>
          </a:stretch>
        </p:blipFill>
        <p:spPr>
          <a:xfrm>
            <a:off x="2064928" y="2073876"/>
            <a:ext cx="552130" cy="406569"/>
          </a:xfrm>
          <a:prstGeom prst="rect">
            <a:avLst/>
          </a:prstGeom>
        </p:spPr>
      </p:pic>
      <p:pic>
        <p:nvPicPr>
          <p:cNvPr id="18" name="図 17">
            <a:extLst>
              <a:ext uri="{FF2B5EF4-FFF2-40B4-BE49-F238E27FC236}">
                <a16:creationId xmlns:a16="http://schemas.microsoft.com/office/drawing/2014/main" id="{F95691B6-23EE-3BA0-8A28-7CC15180B71E}"/>
              </a:ext>
            </a:extLst>
          </p:cNvPr>
          <p:cNvPicPr>
            <a:picLocks noChangeAspect="1"/>
          </p:cNvPicPr>
          <p:nvPr/>
        </p:nvPicPr>
        <p:blipFill>
          <a:blip r:embed="rId6"/>
          <a:stretch>
            <a:fillRect/>
          </a:stretch>
        </p:blipFill>
        <p:spPr>
          <a:xfrm>
            <a:off x="1952666" y="4600266"/>
            <a:ext cx="846474" cy="465844"/>
          </a:xfrm>
          <a:prstGeom prst="rect">
            <a:avLst/>
          </a:prstGeom>
        </p:spPr>
      </p:pic>
      <p:sp>
        <p:nvSpPr>
          <p:cNvPr id="21" name="ポイント">
            <a:extLst>
              <a:ext uri="{FF2B5EF4-FFF2-40B4-BE49-F238E27FC236}">
                <a16:creationId xmlns:a16="http://schemas.microsoft.com/office/drawing/2014/main" id="{FBE8334E-1B9F-A53E-4531-F1E4DA84A645}"/>
              </a:ext>
            </a:extLst>
          </p:cNvPr>
          <p:cNvSpPr>
            <a:spLocks noChangeArrowheads="1"/>
          </p:cNvSpPr>
          <p:nvPr/>
        </p:nvSpPr>
        <p:spPr bwMode="auto">
          <a:xfrm>
            <a:off x="626582" y="5350650"/>
            <a:ext cx="8297120" cy="1245670"/>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lvl="0">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lang="ja-JP" altLang="en-US" sz="20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負傷時は</a:t>
            </a:r>
            <a:r>
              <a:rPr lang="ja-JP" altLang="en-US" sz="20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安易に自己判断せず</a:t>
            </a:r>
            <a:r>
              <a:rPr lang="ja-JP" altLang="en-US" sz="20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直ちに受診する</a:t>
            </a:r>
            <a:r>
              <a:rPr lang="ja-JP" altLang="en-US" sz="20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（重症化回避）</a:t>
            </a:r>
            <a:endPar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lvl="0">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lang="ja-JP" altLang="en-US" sz="20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作業にはゆとりをもって（なるべく急な作業とならないよう）</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・可能な限り、機械に合わせた樹形とし、キャビン付き</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SS</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を用いる</a:t>
            </a:r>
            <a:endPar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良かった点</a:t>
            </a:r>
            <a:r>
              <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ヘルメット</a:t>
            </a:r>
            <a:r>
              <a:rPr kumimoji="0" lang="ja-JP" altLang="en-US"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を装着していた</a:t>
            </a:r>
            <a:endPar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Tree>
    <p:extLst>
      <p:ext uri="{BB962C8B-B14F-4D97-AF65-F5344CB8AC3E}">
        <p14:creationId xmlns:p14="http://schemas.microsoft.com/office/powerpoint/2010/main" val="213415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31AE79D0-C346-444A-A742-956E24454F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2094974" y="1884782"/>
            <a:ext cx="4350859" cy="3291734"/>
          </a:xfrm>
          <a:prstGeom prst="rect">
            <a:avLst/>
          </a:prstGeom>
          <a:noFill/>
          <a:ln>
            <a:noFill/>
          </a:ln>
        </p:spPr>
      </p:pic>
      <p:sp>
        <p:nvSpPr>
          <p:cNvPr id="27" name="調査例">
            <a:extLst>
              <a:ext uri="{FF2B5EF4-FFF2-40B4-BE49-F238E27FC236}">
                <a16:creationId xmlns:a16="http://schemas.microsoft.com/office/drawing/2014/main" id="{D96A2408-D578-408A-ABA8-CBFCF1BC22B1}"/>
              </a:ext>
            </a:extLst>
          </p:cNvPr>
          <p:cNvSpPr txBox="1"/>
          <p:nvPr/>
        </p:nvSpPr>
        <p:spPr>
          <a:xfrm>
            <a:off x="306762" y="667389"/>
            <a:ext cx="8738484"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背負式刈払機で水田畦畔を草刈作業中、ほ場進入口付近を刈っていたところ、脇にあった盛り土に刈刃があたり、キックバックを起こして左足に接触　⇒</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小指関節粉砕骨折･切創</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463061" y="5234229"/>
            <a:ext cx="8219764" cy="1117695"/>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・現場に</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適した機械</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背負･肩掛、刃の種類等</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）と</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保護具</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を使用する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・障害物を</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事前確認</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し、撤去できないものには</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目印</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をする</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正しい</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作業方法の習得と徹底</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刈刃左前方</a:t>
            </a:r>
            <a:r>
              <a:rPr kumimoji="0" lang="en-US" altLang="ja-JP"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1/3</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で刈払</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等）をする</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54" name="吹き出し: 四角形 53">
            <a:extLst>
              <a:ext uri="{FF2B5EF4-FFF2-40B4-BE49-F238E27FC236}">
                <a16:creationId xmlns:a16="http://schemas.microsoft.com/office/drawing/2014/main" id="{F3FF890D-8A00-43FA-9B8F-1146D4272B46}"/>
              </a:ext>
            </a:extLst>
          </p:cNvPr>
          <p:cNvSpPr/>
          <p:nvPr/>
        </p:nvSpPr>
        <p:spPr>
          <a:xfrm>
            <a:off x="2188663" y="2115673"/>
            <a:ext cx="1363139" cy="572406"/>
          </a:xfrm>
          <a:prstGeom prst="wedgeRectCallout">
            <a:avLst>
              <a:gd name="adj1" fmla="val 44884"/>
              <a:gd name="adj2" fmla="val 92384"/>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フレキシブルシャフト</a:t>
            </a:r>
          </a:p>
        </p:txBody>
      </p:sp>
      <p:sp>
        <p:nvSpPr>
          <p:cNvPr id="55" name="吹き出し: 四角形 54">
            <a:extLst>
              <a:ext uri="{FF2B5EF4-FFF2-40B4-BE49-F238E27FC236}">
                <a16:creationId xmlns:a16="http://schemas.microsoft.com/office/drawing/2014/main" id="{53D23315-7614-4F81-AE6F-50A090731A6C}"/>
              </a:ext>
            </a:extLst>
          </p:cNvPr>
          <p:cNvSpPr/>
          <p:nvPr/>
        </p:nvSpPr>
        <p:spPr>
          <a:xfrm>
            <a:off x="2456954" y="3055571"/>
            <a:ext cx="1030830" cy="341907"/>
          </a:xfrm>
          <a:prstGeom prst="wedgeRectCallout">
            <a:avLst>
              <a:gd name="adj1" fmla="val 71881"/>
              <a:gd name="adj2" fmla="val -10090"/>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エンジン</a:t>
            </a:r>
          </a:p>
        </p:txBody>
      </p:sp>
      <p:sp>
        <p:nvSpPr>
          <p:cNvPr id="56" name="吹き出し: 四角形 55">
            <a:extLst>
              <a:ext uri="{FF2B5EF4-FFF2-40B4-BE49-F238E27FC236}">
                <a16:creationId xmlns:a16="http://schemas.microsoft.com/office/drawing/2014/main" id="{E13CDB9C-8A63-4886-96A6-7C09DCF5EF94}"/>
              </a:ext>
            </a:extLst>
          </p:cNvPr>
          <p:cNvSpPr/>
          <p:nvPr/>
        </p:nvSpPr>
        <p:spPr>
          <a:xfrm>
            <a:off x="5368457" y="3565780"/>
            <a:ext cx="722244" cy="341907"/>
          </a:xfrm>
          <a:prstGeom prst="wedgeRectCallout">
            <a:avLst>
              <a:gd name="adj1" fmla="val -103165"/>
              <a:gd name="adj2" fmla="val 59677"/>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主桿</a:t>
            </a:r>
          </a:p>
        </p:txBody>
      </p:sp>
      <p:sp>
        <p:nvSpPr>
          <p:cNvPr id="4" name="スライド番号プレースホルダー 3">
            <a:extLst>
              <a:ext uri="{FF2B5EF4-FFF2-40B4-BE49-F238E27FC236}">
                <a16:creationId xmlns:a16="http://schemas.microsoft.com/office/drawing/2014/main" id="{26F3B18A-09E2-49E7-B3BF-A4492F9788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1EF64A1B-8D85-EF42-99FD-C50315DF3C2C}"/>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cxnSp>
        <p:nvCxnSpPr>
          <p:cNvPr id="14" name="直線コネクタ 13">
            <a:extLst>
              <a:ext uri="{FF2B5EF4-FFF2-40B4-BE49-F238E27FC236}">
                <a16:creationId xmlns:a16="http://schemas.microsoft.com/office/drawing/2014/main" id="{F36267BD-0EF9-B45E-C845-BECA40730405}"/>
              </a:ext>
            </a:extLst>
          </p:cNvPr>
          <p:cNvCxnSpPr/>
          <p:nvPr/>
        </p:nvCxnSpPr>
        <p:spPr>
          <a:xfrm>
            <a:off x="321929" y="573334"/>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355B1368-45E0-5BAA-EC8B-9E8BB1C5D9A5}"/>
              </a:ext>
            </a:extLst>
          </p:cNvPr>
          <p:cNvSpPr/>
          <p:nvPr/>
        </p:nvSpPr>
        <p:spPr>
          <a:xfrm>
            <a:off x="116247" y="234780"/>
            <a:ext cx="1750264"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３．除草・防除</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03B88E54-9E7F-B2FC-8DAF-5B3A42DC8370}"/>
              </a:ext>
            </a:extLst>
          </p:cNvPr>
          <p:cNvSpPr txBox="1"/>
          <p:nvPr/>
        </p:nvSpPr>
        <p:spPr>
          <a:xfrm>
            <a:off x="3037364" y="111669"/>
            <a:ext cx="29238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0" name="AutoShape 3">
            <a:extLst>
              <a:ext uri="{FF2B5EF4-FFF2-40B4-BE49-F238E27FC236}">
                <a16:creationId xmlns:a16="http://schemas.microsoft.com/office/drawing/2014/main" id="{F4FF2071-0B03-5A99-9D04-B77B3B36D520}"/>
              </a:ext>
            </a:extLst>
          </p:cNvPr>
          <p:cNvSpPr>
            <a:spLocks noChangeArrowheads="1"/>
          </p:cNvSpPr>
          <p:nvPr/>
        </p:nvSpPr>
        <p:spPr bwMode="auto">
          <a:xfrm>
            <a:off x="5729579" y="1681484"/>
            <a:ext cx="3035047" cy="729604"/>
          </a:xfrm>
          <a:prstGeom prst="wedgeRectCallout">
            <a:avLst>
              <a:gd name="adj1" fmla="val -78455"/>
              <a:gd name="adj2" fmla="val 231146"/>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背負式で主桿の自由度が高くキックバックのリスク大</a:t>
            </a:r>
          </a:p>
        </p:txBody>
      </p:sp>
      <p:pic>
        <p:nvPicPr>
          <p:cNvPr id="29" name="図 28">
            <a:extLst>
              <a:ext uri="{FF2B5EF4-FFF2-40B4-BE49-F238E27FC236}">
                <a16:creationId xmlns:a16="http://schemas.microsoft.com/office/drawing/2014/main" id="{3C3FE0C9-0FCF-B05B-EA83-91C7CC295850}"/>
              </a:ext>
            </a:extLst>
          </p:cNvPr>
          <p:cNvPicPr>
            <a:picLocks noChangeAspect="1"/>
          </p:cNvPicPr>
          <p:nvPr/>
        </p:nvPicPr>
        <p:blipFill>
          <a:blip r:embed="rId3"/>
          <a:stretch>
            <a:fillRect/>
          </a:stretch>
        </p:blipFill>
        <p:spPr>
          <a:xfrm>
            <a:off x="8159094" y="2278841"/>
            <a:ext cx="846474" cy="460163"/>
          </a:xfrm>
          <a:prstGeom prst="rect">
            <a:avLst/>
          </a:prstGeom>
        </p:spPr>
      </p:pic>
      <p:sp>
        <p:nvSpPr>
          <p:cNvPr id="31" name="AutoShape 3">
            <a:extLst>
              <a:ext uri="{FF2B5EF4-FFF2-40B4-BE49-F238E27FC236}">
                <a16:creationId xmlns:a16="http://schemas.microsoft.com/office/drawing/2014/main" id="{36F12BA7-31A4-9FE4-773D-5102D488374F}"/>
              </a:ext>
            </a:extLst>
          </p:cNvPr>
          <p:cNvSpPr>
            <a:spLocks noChangeArrowheads="1"/>
          </p:cNvSpPr>
          <p:nvPr/>
        </p:nvSpPr>
        <p:spPr bwMode="auto">
          <a:xfrm>
            <a:off x="390055" y="3836236"/>
            <a:ext cx="2124481" cy="380480"/>
          </a:xfrm>
          <a:prstGeom prst="wedgeRectCallout">
            <a:avLst>
              <a:gd name="adj1" fmla="val 113130"/>
              <a:gd name="adj2" fmla="val -7949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強風と寒さで疲労</a:t>
            </a:r>
          </a:p>
        </p:txBody>
      </p:sp>
      <p:pic>
        <p:nvPicPr>
          <p:cNvPr id="30" name="図 29">
            <a:extLst>
              <a:ext uri="{FF2B5EF4-FFF2-40B4-BE49-F238E27FC236}">
                <a16:creationId xmlns:a16="http://schemas.microsoft.com/office/drawing/2014/main" id="{AAD388D8-AF97-BC28-17C7-BA430B9419EB}"/>
              </a:ext>
            </a:extLst>
          </p:cNvPr>
          <p:cNvPicPr>
            <a:picLocks noChangeAspect="1"/>
          </p:cNvPicPr>
          <p:nvPr/>
        </p:nvPicPr>
        <p:blipFill>
          <a:blip r:embed="rId4"/>
          <a:stretch>
            <a:fillRect/>
          </a:stretch>
        </p:blipFill>
        <p:spPr>
          <a:xfrm>
            <a:off x="410269" y="4143367"/>
            <a:ext cx="854731" cy="439879"/>
          </a:xfrm>
          <a:prstGeom prst="rect">
            <a:avLst/>
          </a:prstGeom>
        </p:spPr>
      </p:pic>
      <p:pic>
        <p:nvPicPr>
          <p:cNvPr id="28" name="図 27">
            <a:extLst>
              <a:ext uri="{FF2B5EF4-FFF2-40B4-BE49-F238E27FC236}">
                <a16:creationId xmlns:a16="http://schemas.microsoft.com/office/drawing/2014/main" id="{C778B324-DAD8-BD3D-B043-DA029A1DB5E2}"/>
              </a:ext>
            </a:extLst>
          </p:cNvPr>
          <p:cNvPicPr>
            <a:picLocks noChangeAspect="1"/>
          </p:cNvPicPr>
          <p:nvPr/>
        </p:nvPicPr>
        <p:blipFill>
          <a:blip r:embed="rId5"/>
          <a:stretch>
            <a:fillRect/>
          </a:stretch>
        </p:blipFill>
        <p:spPr>
          <a:xfrm>
            <a:off x="1103298" y="4130384"/>
            <a:ext cx="846474" cy="465844"/>
          </a:xfrm>
          <a:prstGeom prst="rect">
            <a:avLst/>
          </a:prstGeom>
        </p:spPr>
      </p:pic>
      <p:sp>
        <p:nvSpPr>
          <p:cNvPr id="33" name="AutoShape 3">
            <a:extLst>
              <a:ext uri="{FF2B5EF4-FFF2-40B4-BE49-F238E27FC236}">
                <a16:creationId xmlns:a16="http://schemas.microsoft.com/office/drawing/2014/main" id="{29AE8257-8D4D-32A4-4C1E-3B510E4AE5BB}"/>
              </a:ext>
            </a:extLst>
          </p:cNvPr>
          <p:cNvSpPr>
            <a:spLocks noChangeArrowheads="1"/>
          </p:cNvSpPr>
          <p:nvPr/>
        </p:nvSpPr>
        <p:spPr bwMode="auto">
          <a:xfrm>
            <a:off x="1164226" y="4764070"/>
            <a:ext cx="1782764" cy="380480"/>
          </a:xfrm>
          <a:prstGeom prst="wedgeRectCallout">
            <a:avLst>
              <a:gd name="adj1" fmla="val 113130"/>
              <a:gd name="adj2" fmla="val -7949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安全靴不使用</a:t>
            </a:r>
          </a:p>
        </p:txBody>
      </p:sp>
      <p:pic>
        <p:nvPicPr>
          <p:cNvPr id="34" name="図 33">
            <a:extLst>
              <a:ext uri="{FF2B5EF4-FFF2-40B4-BE49-F238E27FC236}">
                <a16:creationId xmlns:a16="http://schemas.microsoft.com/office/drawing/2014/main" id="{A770670D-BF49-D3DD-592E-EEA1C75CAD0C}"/>
              </a:ext>
            </a:extLst>
          </p:cNvPr>
          <p:cNvPicPr>
            <a:picLocks noChangeAspect="1"/>
          </p:cNvPicPr>
          <p:nvPr/>
        </p:nvPicPr>
        <p:blipFill>
          <a:blip r:embed="rId5"/>
          <a:stretch>
            <a:fillRect/>
          </a:stretch>
        </p:blipFill>
        <p:spPr>
          <a:xfrm>
            <a:off x="2103590" y="4441469"/>
            <a:ext cx="846474" cy="465844"/>
          </a:xfrm>
          <a:prstGeom prst="rect">
            <a:avLst/>
          </a:prstGeom>
        </p:spPr>
      </p:pic>
      <p:sp>
        <p:nvSpPr>
          <p:cNvPr id="35" name="AutoShape 3">
            <a:extLst>
              <a:ext uri="{FF2B5EF4-FFF2-40B4-BE49-F238E27FC236}">
                <a16:creationId xmlns:a16="http://schemas.microsoft.com/office/drawing/2014/main" id="{CE261E32-5ED9-7BCB-4FB3-F41F0B876CFC}"/>
              </a:ext>
            </a:extLst>
          </p:cNvPr>
          <p:cNvSpPr>
            <a:spLocks noChangeArrowheads="1"/>
          </p:cNvSpPr>
          <p:nvPr/>
        </p:nvSpPr>
        <p:spPr bwMode="auto">
          <a:xfrm>
            <a:off x="6988580" y="3257194"/>
            <a:ext cx="1782764" cy="380480"/>
          </a:xfrm>
          <a:prstGeom prst="wedgeRectCallout">
            <a:avLst>
              <a:gd name="adj1" fmla="val -89915"/>
              <a:gd name="adj2" fmla="val 5755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盛り土を放置</a:t>
            </a:r>
          </a:p>
        </p:txBody>
      </p:sp>
      <p:pic>
        <p:nvPicPr>
          <p:cNvPr id="36" name="図 35">
            <a:extLst>
              <a:ext uri="{FF2B5EF4-FFF2-40B4-BE49-F238E27FC236}">
                <a16:creationId xmlns:a16="http://schemas.microsoft.com/office/drawing/2014/main" id="{FC9B1F45-D0CD-7564-B85A-B4569AD8C94A}"/>
              </a:ext>
            </a:extLst>
          </p:cNvPr>
          <p:cNvPicPr>
            <a:picLocks noChangeAspect="1"/>
          </p:cNvPicPr>
          <p:nvPr/>
        </p:nvPicPr>
        <p:blipFill>
          <a:blip r:embed="rId4"/>
          <a:stretch>
            <a:fillRect/>
          </a:stretch>
        </p:blipFill>
        <p:spPr>
          <a:xfrm>
            <a:off x="8190515" y="3549055"/>
            <a:ext cx="854731" cy="439879"/>
          </a:xfrm>
          <a:prstGeom prst="rect">
            <a:avLst/>
          </a:prstGeom>
        </p:spPr>
      </p:pic>
      <p:sp>
        <p:nvSpPr>
          <p:cNvPr id="37" name="AutoShape 3">
            <a:extLst>
              <a:ext uri="{FF2B5EF4-FFF2-40B4-BE49-F238E27FC236}">
                <a16:creationId xmlns:a16="http://schemas.microsoft.com/office/drawing/2014/main" id="{5D175BC6-4866-F864-4DF2-10C6EC51F7D4}"/>
              </a:ext>
            </a:extLst>
          </p:cNvPr>
          <p:cNvSpPr>
            <a:spLocks noChangeArrowheads="1"/>
          </p:cNvSpPr>
          <p:nvPr/>
        </p:nvSpPr>
        <p:spPr bwMode="auto">
          <a:xfrm>
            <a:off x="6950967" y="4405988"/>
            <a:ext cx="1875638" cy="380480"/>
          </a:xfrm>
          <a:prstGeom prst="wedgeRectCallout">
            <a:avLst>
              <a:gd name="adj1" fmla="val -124250"/>
              <a:gd name="adj2" fmla="val 8337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危険な往復刈り</a:t>
            </a:r>
          </a:p>
        </p:txBody>
      </p:sp>
      <p:pic>
        <p:nvPicPr>
          <p:cNvPr id="38" name="図 37">
            <a:extLst>
              <a:ext uri="{FF2B5EF4-FFF2-40B4-BE49-F238E27FC236}">
                <a16:creationId xmlns:a16="http://schemas.microsoft.com/office/drawing/2014/main" id="{53623A6A-B211-93C1-A97E-60B141A2BF6F}"/>
              </a:ext>
            </a:extLst>
          </p:cNvPr>
          <p:cNvPicPr>
            <a:picLocks noChangeAspect="1"/>
          </p:cNvPicPr>
          <p:nvPr/>
        </p:nvPicPr>
        <p:blipFill>
          <a:blip r:embed="rId5"/>
          <a:stretch>
            <a:fillRect/>
          </a:stretch>
        </p:blipFill>
        <p:spPr>
          <a:xfrm>
            <a:off x="8216172" y="4682307"/>
            <a:ext cx="846474" cy="465844"/>
          </a:xfrm>
          <a:prstGeom prst="rect">
            <a:avLst/>
          </a:prstGeom>
        </p:spPr>
      </p:pic>
    </p:spTree>
    <p:extLst>
      <p:ext uri="{BB962C8B-B14F-4D97-AF65-F5344CB8AC3E}">
        <p14:creationId xmlns:p14="http://schemas.microsoft.com/office/powerpoint/2010/main" val="42160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C038B8E-8B46-3CF5-DB20-6ABFD43049C1}"/>
              </a:ext>
            </a:extLst>
          </p:cNvPr>
          <p:cNvGrpSpPr/>
          <p:nvPr/>
        </p:nvGrpSpPr>
        <p:grpSpPr>
          <a:xfrm>
            <a:off x="1060119" y="1991662"/>
            <a:ext cx="4467251" cy="3242567"/>
            <a:chOff x="4716016" y="980728"/>
            <a:chExt cx="4133304" cy="3096344"/>
          </a:xfrm>
        </p:grpSpPr>
        <p:pic>
          <p:nvPicPr>
            <p:cNvPr id="14" name="Picture 4" descr="右手前の縁石から落ちた刈刃が足に移動してきた (NXPowerLite)">
              <a:extLst>
                <a:ext uri="{FF2B5EF4-FFF2-40B4-BE49-F238E27FC236}">
                  <a16:creationId xmlns:a16="http://schemas.microsoft.com/office/drawing/2014/main" id="{C19D2500-1704-A980-0743-E147D1FC720B}"/>
                </a:ext>
              </a:extLst>
            </p:cNvPr>
            <p:cNvPicPr>
              <a:picLocks noChangeAspect="1" noChangeArrowheads="1"/>
            </p:cNvPicPr>
            <p:nvPr/>
          </p:nvPicPr>
          <p:blipFill>
            <a:blip r:embed="rId2" cstate="print"/>
            <a:srcRect/>
            <a:stretch>
              <a:fillRect/>
            </a:stretch>
          </p:blipFill>
          <p:spPr bwMode="auto">
            <a:xfrm>
              <a:off x="4716016" y="980728"/>
              <a:ext cx="4133304" cy="3096344"/>
            </a:xfrm>
            <a:prstGeom prst="rect">
              <a:avLst/>
            </a:prstGeom>
            <a:noFill/>
            <a:ln w="9525">
              <a:noFill/>
              <a:miter lim="800000"/>
              <a:headEnd/>
              <a:tailEnd/>
            </a:ln>
          </p:spPr>
        </p:pic>
        <p:sp>
          <p:nvSpPr>
            <p:cNvPr id="17" name="環状矢印 15">
              <a:extLst>
                <a:ext uri="{FF2B5EF4-FFF2-40B4-BE49-F238E27FC236}">
                  <a16:creationId xmlns:a16="http://schemas.microsoft.com/office/drawing/2014/main" id="{8DDA3500-2652-8BD7-13B2-4BE35559F237}"/>
                </a:ext>
              </a:extLst>
            </p:cNvPr>
            <p:cNvSpPr/>
            <p:nvPr/>
          </p:nvSpPr>
          <p:spPr bwMode="auto">
            <a:xfrm rot="1441957" flipH="1">
              <a:off x="6608691" y="1309841"/>
              <a:ext cx="1500346" cy="1480739"/>
            </a:xfrm>
            <a:prstGeom prst="circularArrow">
              <a:avLst>
                <a:gd name="adj1" fmla="val 8771"/>
                <a:gd name="adj2" fmla="val 1205926"/>
                <a:gd name="adj3" fmla="val 20466259"/>
                <a:gd name="adj4" fmla="val 15643789"/>
                <a:gd name="adj5" fmla="val 13829"/>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G丸ｺﾞｼｯｸM-PRO" pitchFamily="50" charset="-128"/>
                <a:ea typeface="HG丸ｺﾞｼｯｸM-PRO" pitchFamily="50" charset="-128"/>
                <a:cs typeface="+mn-cs"/>
              </a:endParaRPr>
            </a:p>
          </p:txBody>
        </p:sp>
      </p:grpSp>
      <p:sp>
        <p:nvSpPr>
          <p:cNvPr id="27" name="調査例">
            <a:extLst>
              <a:ext uri="{FF2B5EF4-FFF2-40B4-BE49-F238E27FC236}">
                <a16:creationId xmlns:a16="http://schemas.microsoft.com/office/drawing/2014/main" id="{D96A2408-D578-408A-ABA8-CBFCF1BC22B1}"/>
              </a:ext>
            </a:extLst>
          </p:cNvPr>
          <p:cNvSpPr txBox="1"/>
          <p:nvPr/>
        </p:nvSpPr>
        <p:spPr>
          <a:xfrm>
            <a:off x="150223" y="667346"/>
            <a:ext cx="8738484" cy="1323439"/>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道路に面した畦畔の草刈り作業中、空き缶などを拾うため、作業を中断し、エンジンを切らずに道路の縁石に刈払機を置いたところ、エンジンの振動で刈払機が縁石から落ち、回転する刈刃が左脚に</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足に接触　⇒</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左足首付近の</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切創、通院２週間</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、松葉杖１０日間</a:t>
            </a:r>
            <a:endPar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342101" y="5323475"/>
            <a:ext cx="8219764" cy="1322006"/>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機械を</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体から離すときは必ずエンジンストップ</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をする</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・機械を正常に（</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飛散物防護カバー</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）、保護具（</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安全靴</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）を使用する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・障害物を</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事前確認</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し、ゴミを撤去しておく</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4" name="スライド番号プレースホルダー 3">
            <a:extLst>
              <a:ext uri="{FF2B5EF4-FFF2-40B4-BE49-F238E27FC236}">
                <a16:creationId xmlns:a16="http://schemas.microsoft.com/office/drawing/2014/main" id="{26F3B18A-09E2-49E7-B3BF-A4492F9788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12" name="Picture 5" descr="事故で切った足首 (NXPowerLite)">
            <a:extLst>
              <a:ext uri="{FF2B5EF4-FFF2-40B4-BE49-F238E27FC236}">
                <a16:creationId xmlns:a16="http://schemas.microsoft.com/office/drawing/2014/main" id="{D450FC76-BB56-BEF5-4882-FF24CCE29E94}"/>
              </a:ext>
            </a:extLst>
          </p:cNvPr>
          <p:cNvPicPr>
            <a:picLocks noChangeAspect="1" noChangeArrowheads="1"/>
          </p:cNvPicPr>
          <p:nvPr/>
        </p:nvPicPr>
        <p:blipFill rotWithShape="1">
          <a:blip r:embed="rId3" cstate="print"/>
          <a:srcRect l="15446" r="10750"/>
          <a:stretch/>
        </p:blipFill>
        <p:spPr bwMode="auto">
          <a:xfrm>
            <a:off x="7026824" y="1925440"/>
            <a:ext cx="1831922" cy="1861603"/>
          </a:xfrm>
          <a:prstGeom prst="rect">
            <a:avLst/>
          </a:prstGeom>
          <a:noFill/>
          <a:ln w="9525">
            <a:noFill/>
            <a:miter lim="800000"/>
            <a:headEnd/>
            <a:tailEnd/>
          </a:ln>
        </p:spPr>
      </p:pic>
      <p:sp>
        <p:nvSpPr>
          <p:cNvPr id="15" name="テキスト ボックス 14">
            <a:extLst>
              <a:ext uri="{FF2B5EF4-FFF2-40B4-BE49-F238E27FC236}">
                <a16:creationId xmlns:a16="http://schemas.microsoft.com/office/drawing/2014/main" id="{12E09E82-0FA3-BCBE-011F-A103F42C978D}"/>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cxnSp>
        <p:nvCxnSpPr>
          <p:cNvPr id="16" name="直線コネクタ 15">
            <a:extLst>
              <a:ext uri="{FF2B5EF4-FFF2-40B4-BE49-F238E27FC236}">
                <a16:creationId xmlns:a16="http://schemas.microsoft.com/office/drawing/2014/main" id="{7077D4E2-BF2E-5B5A-34CF-0717A37F7A05}"/>
              </a:ext>
            </a:extLst>
          </p:cNvPr>
          <p:cNvCxnSpPr/>
          <p:nvPr/>
        </p:nvCxnSpPr>
        <p:spPr>
          <a:xfrm>
            <a:off x="321929" y="573334"/>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C8786DED-44F6-D0E8-451C-FB4A0C1695F3}"/>
              </a:ext>
            </a:extLst>
          </p:cNvPr>
          <p:cNvSpPr/>
          <p:nvPr/>
        </p:nvSpPr>
        <p:spPr>
          <a:xfrm>
            <a:off x="116247" y="234780"/>
            <a:ext cx="1750264"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３．除草・防除</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3EB78EE9-CE18-81D6-4EE2-77577B9612E5}"/>
              </a:ext>
            </a:extLst>
          </p:cNvPr>
          <p:cNvSpPr txBox="1"/>
          <p:nvPr/>
        </p:nvSpPr>
        <p:spPr>
          <a:xfrm>
            <a:off x="3037364" y="111669"/>
            <a:ext cx="29238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(2)</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0" name="AutoShape 3">
            <a:extLst>
              <a:ext uri="{FF2B5EF4-FFF2-40B4-BE49-F238E27FC236}">
                <a16:creationId xmlns:a16="http://schemas.microsoft.com/office/drawing/2014/main" id="{D55871C3-8C2E-11D6-787A-DC3F50235AAC}"/>
              </a:ext>
            </a:extLst>
          </p:cNvPr>
          <p:cNvSpPr>
            <a:spLocks noChangeArrowheads="1"/>
          </p:cNvSpPr>
          <p:nvPr/>
        </p:nvSpPr>
        <p:spPr bwMode="auto">
          <a:xfrm>
            <a:off x="257980" y="2628033"/>
            <a:ext cx="1782764" cy="380480"/>
          </a:xfrm>
          <a:prstGeom prst="wedgeRectCallout">
            <a:avLst>
              <a:gd name="adj1" fmla="val 70741"/>
              <a:gd name="adj2" fmla="val 5755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安全靴不使用</a:t>
            </a:r>
          </a:p>
        </p:txBody>
      </p:sp>
      <p:pic>
        <p:nvPicPr>
          <p:cNvPr id="26" name="図 25">
            <a:extLst>
              <a:ext uri="{FF2B5EF4-FFF2-40B4-BE49-F238E27FC236}">
                <a16:creationId xmlns:a16="http://schemas.microsoft.com/office/drawing/2014/main" id="{1B855C7F-9C65-2336-4A9B-CE52FCB29B46}"/>
              </a:ext>
            </a:extLst>
          </p:cNvPr>
          <p:cNvPicPr>
            <a:picLocks noChangeAspect="1"/>
          </p:cNvPicPr>
          <p:nvPr/>
        </p:nvPicPr>
        <p:blipFill>
          <a:blip r:embed="rId4"/>
          <a:stretch>
            <a:fillRect/>
          </a:stretch>
        </p:blipFill>
        <p:spPr>
          <a:xfrm>
            <a:off x="207009" y="2935930"/>
            <a:ext cx="846474" cy="465844"/>
          </a:xfrm>
          <a:prstGeom prst="rect">
            <a:avLst/>
          </a:prstGeom>
        </p:spPr>
      </p:pic>
      <p:sp>
        <p:nvSpPr>
          <p:cNvPr id="28" name="AutoShape 3">
            <a:extLst>
              <a:ext uri="{FF2B5EF4-FFF2-40B4-BE49-F238E27FC236}">
                <a16:creationId xmlns:a16="http://schemas.microsoft.com/office/drawing/2014/main" id="{04D061FF-0A70-64F0-607A-338C52F8E5E2}"/>
              </a:ext>
            </a:extLst>
          </p:cNvPr>
          <p:cNvSpPr>
            <a:spLocks noChangeArrowheads="1"/>
          </p:cNvSpPr>
          <p:nvPr/>
        </p:nvSpPr>
        <p:spPr bwMode="auto">
          <a:xfrm>
            <a:off x="251477" y="4136557"/>
            <a:ext cx="1782764" cy="700130"/>
          </a:xfrm>
          <a:prstGeom prst="wedgeRectCallout">
            <a:avLst>
              <a:gd name="adj1" fmla="val 50818"/>
              <a:gd name="adj2" fmla="val -114066"/>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ゴミを事前に処理しない</a:t>
            </a:r>
          </a:p>
        </p:txBody>
      </p:sp>
      <p:pic>
        <p:nvPicPr>
          <p:cNvPr id="29" name="図 28">
            <a:extLst>
              <a:ext uri="{FF2B5EF4-FFF2-40B4-BE49-F238E27FC236}">
                <a16:creationId xmlns:a16="http://schemas.microsoft.com/office/drawing/2014/main" id="{81EB3CEF-FDA1-4A6E-9C39-CB0FF62583FB}"/>
              </a:ext>
            </a:extLst>
          </p:cNvPr>
          <p:cNvPicPr>
            <a:picLocks noChangeAspect="1"/>
          </p:cNvPicPr>
          <p:nvPr/>
        </p:nvPicPr>
        <p:blipFill>
          <a:blip r:embed="rId5"/>
          <a:stretch>
            <a:fillRect/>
          </a:stretch>
        </p:blipFill>
        <p:spPr>
          <a:xfrm>
            <a:off x="207009" y="4734550"/>
            <a:ext cx="854731" cy="439879"/>
          </a:xfrm>
          <a:prstGeom prst="rect">
            <a:avLst/>
          </a:prstGeom>
        </p:spPr>
      </p:pic>
      <p:sp>
        <p:nvSpPr>
          <p:cNvPr id="30" name="AutoShape 3">
            <a:extLst>
              <a:ext uri="{FF2B5EF4-FFF2-40B4-BE49-F238E27FC236}">
                <a16:creationId xmlns:a16="http://schemas.microsoft.com/office/drawing/2014/main" id="{D5F67F82-9B05-DC59-7BAA-936008531879}"/>
              </a:ext>
            </a:extLst>
          </p:cNvPr>
          <p:cNvSpPr>
            <a:spLocks noChangeArrowheads="1"/>
          </p:cNvSpPr>
          <p:nvPr/>
        </p:nvSpPr>
        <p:spPr bwMode="auto">
          <a:xfrm>
            <a:off x="4352846" y="2818273"/>
            <a:ext cx="2644017" cy="380480"/>
          </a:xfrm>
          <a:prstGeom prst="wedgeRectCallout">
            <a:avLst>
              <a:gd name="adj1" fmla="val -89818"/>
              <a:gd name="adj2" fmla="val 3173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飛散物防護カバー欠落</a:t>
            </a:r>
          </a:p>
        </p:txBody>
      </p:sp>
      <p:sp>
        <p:nvSpPr>
          <p:cNvPr id="31" name="AutoShape 3">
            <a:extLst>
              <a:ext uri="{FF2B5EF4-FFF2-40B4-BE49-F238E27FC236}">
                <a16:creationId xmlns:a16="http://schemas.microsoft.com/office/drawing/2014/main" id="{C17FB04C-27B0-B0BE-C8D4-3CC765852510}"/>
              </a:ext>
            </a:extLst>
          </p:cNvPr>
          <p:cNvSpPr>
            <a:spLocks noChangeArrowheads="1"/>
          </p:cNvSpPr>
          <p:nvPr/>
        </p:nvSpPr>
        <p:spPr bwMode="auto">
          <a:xfrm>
            <a:off x="5178663" y="4019288"/>
            <a:ext cx="2030615" cy="700130"/>
          </a:xfrm>
          <a:prstGeom prst="wedgeRectCallout">
            <a:avLst>
              <a:gd name="adj1" fmla="val -91975"/>
              <a:gd name="adj2" fmla="val -22319"/>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エンジンを止めずに体から離す</a:t>
            </a:r>
          </a:p>
        </p:txBody>
      </p:sp>
      <p:pic>
        <p:nvPicPr>
          <p:cNvPr id="33" name="図 32">
            <a:extLst>
              <a:ext uri="{FF2B5EF4-FFF2-40B4-BE49-F238E27FC236}">
                <a16:creationId xmlns:a16="http://schemas.microsoft.com/office/drawing/2014/main" id="{78837E2E-9D20-EDAA-2D11-787F982B915E}"/>
              </a:ext>
            </a:extLst>
          </p:cNvPr>
          <p:cNvPicPr>
            <a:picLocks noChangeAspect="1"/>
          </p:cNvPicPr>
          <p:nvPr/>
        </p:nvPicPr>
        <p:blipFill>
          <a:blip r:embed="rId4"/>
          <a:stretch>
            <a:fillRect/>
          </a:stretch>
        </p:blipFill>
        <p:spPr>
          <a:xfrm>
            <a:off x="6603587" y="4641465"/>
            <a:ext cx="846474" cy="465844"/>
          </a:xfrm>
          <a:prstGeom prst="rect">
            <a:avLst/>
          </a:prstGeom>
        </p:spPr>
      </p:pic>
      <p:pic>
        <p:nvPicPr>
          <p:cNvPr id="34" name="図 33">
            <a:extLst>
              <a:ext uri="{FF2B5EF4-FFF2-40B4-BE49-F238E27FC236}">
                <a16:creationId xmlns:a16="http://schemas.microsoft.com/office/drawing/2014/main" id="{D654A8C9-993C-F5CD-1A56-80ADC0F72547}"/>
              </a:ext>
            </a:extLst>
          </p:cNvPr>
          <p:cNvPicPr>
            <a:picLocks noChangeAspect="1"/>
          </p:cNvPicPr>
          <p:nvPr/>
        </p:nvPicPr>
        <p:blipFill>
          <a:blip r:embed="rId6"/>
          <a:stretch>
            <a:fillRect/>
          </a:stretch>
        </p:blipFill>
        <p:spPr>
          <a:xfrm>
            <a:off x="6329509" y="3128943"/>
            <a:ext cx="846474" cy="460163"/>
          </a:xfrm>
          <a:prstGeom prst="rect">
            <a:avLst/>
          </a:prstGeom>
        </p:spPr>
      </p:pic>
      <p:sp>
        <p:nvSpPr>
          <p:cNvPr id="35" name="テキスト ボックス 34">
            <a:extLst>
              <a:ext uri="{FF2B5EF4-FFF2-40B4-BE49-F238E27FC236}">
                <a16:creationId xmlns:a16="http://schemas.microsoft.com/office/drawing/2014/main" id="{FE11C87B-9219-ACB1-C40B-DCFAD8F77F44}"/>
              </a:ext>
            </a:extLst>
          </p:cNvPr>
          <p:cNvSpPr txBox="1"/>
          <p:nvPr/>
        </p:nvSpPr>
        <p:spPr>
          <a:xfrm>
            <a:off x="7415189" y="3787043"/>
            <a:ext cx="1050550" cy="276999"/>
          </a:xfrm>
          <a:prstGeom prst="rect">
            <a:avLst/>
          </a:prstGeom>
          <a:solidFill>
            <a:schemeClr val="bg1"/>
          </a:solid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切創部の痕</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36" name="吹き出し: 四角形 35">
            <a:extLst>
              <a:ext uri="{FF2B5EF4-FFF2-40B4-BE49-F238E27FC236}">
                <a16:creationId xmlns:a16="http://schemas.microsoft.com/office/drawing/2014/main" id="{28FACC6B-D886-7C1C-0684-4C9D627B8657}"/>
              </a:ext>
            </a:extLst>
          </p:cNvPr>
          <p:cNvSpPr/>
          <p:nvPr/>
        </p:nvSpPr>
        <p:spPr>
          <a:xfrm>
            <a:off x="4766212" y="1820940"/>
            <a:ext cx="1580650" cy="572406"/>
          </a:xfrm>
          <a:prstGeom prst="wedgeRectCallout">
            <a:avLst>
              <a:gd name="adj1" fmla="val -105716"/>
              <a:gd name="adj2" fmla="val 72581"/>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エンジンの振動で機体が移動</a:t>
            </a:r>
          </a:p>
        </p:txBody>
      </p:sp>
    </p:spTree>
    <p:extLst>
      <p:ext uri="{BB962C8B-B14F-4D97-AF65-F5344CB8AC3E}">
        <p14:creationId xmlns:p14="http://schemas.microsoft.com/office/powerpoint/2010/main" val="406783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調査例">
            <a:extLst>
              <a:ext uri="{FF2B5EF4-FFF2-40B4-BE49-F238E27FC236}">
                <a16:creationId xmlns:a16="http://schemas.microsoft.com/office/drawing/2014/main" id="{D96A2408-D578-408A-ABA8-CBFCF1BC22B1}"/>
              </a:ext>
            </a:extLst>
          </p:cNvPr>
          <p:cNvSpPr txBox="1"/>
          <p:nvPr/>
        </p:nvSpPr>
        <p:spPr>
          <a:xfrm>
            <a:off x="221508" y="697693"/>
            <a:ext cx="8591342" cy="1323439"/>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みかん園で、モノレールに乗車して剪定枝等の片付けをしていた。レールと動力輪との間に剪定枝が挟まったので、エンジンをかけたまま抜いた瞬間、モノレールが滑り落ち</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20</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ｍ下がったところで体を投げ出される。</a:t>
            </a:r>
            <a:endPar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lang="en-US" altLang="ja-JP" sz="2000" b="1" dirty="0">
                <a:solidFill>
                  <a:prstClr val="black"/>
                </a:solidFill>
                <a:latin typeface="UD デジタル 教科書体 NK-R" panose="02020400000000000000" pitchFamily="18" charset="-128"/>
                <a:ea typeface="UD デジタル 教科書体 NK-R" panose="02020400000000000000" pitchFamily="18" charset="-128"/>
              </a:rPr>
              <a:t> </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腰椎骨折</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、入院</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1</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ヶ月</a:t>
            </a: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494139" y="5396007"/>
            <a:ext cx="8155719" cy="1340334"/>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・人が乗車できないタイプには</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絶対に乗車しない</a:t>
            </a:r>
            <a:endParaRPr kumimoji="0" lang="en-US" altLang="ja-JP"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・小枝除去など運行以外で機械に手を出すときは、</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エンジンを止める</a:t>
            </a:r>
            <a:endParaRPr kumimoji="0" lang="en-US" altLang="ja-JP"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lvl="0">
              <a:defRPr/>
            </a:pPr>
            <a:r>
              <a:rPr lang="ja-JP" altLang="en-US" sz="22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・ひとり作業に</a:t>
            </a:r>
            <a:r>
              <a:rPr lang="ja-JP" altLang="en-US" sz="22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携帯は必須</a:t>
            </a:r>
            <a:r>
              <a:rPr lang="ja-JP" altLang="en-US" sz="22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、加えて予備的に</a:t>
            </a:r>
            <a:r>
              <a:rPr lang="ja-JP" altLang="en-US" sz="22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ホイッスル</a:t>
            </a:r>
            <a:r>
              <a:rPr lang="ja-JP" altLang="en-US"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rPr>
              <a:t>も</a:t>
            </a:r>
            <a:r>
              <a:rPr lang="ja-JP" altLang="en-US" sz="22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持つと良い</a:t>
            </a:r>
            <a:endParaRPr lang="en-US" altLang="ja-JP" sz="22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endParaRPr>
          </a:p>
          <a:p>
            <a:pPr lvl="0">
              <a:defRPr/>
            </a:pPr>
            <a:r>
              <a:rPr kumimoji="0" lang="ja-JP" altLang="en-US"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ヘルメット</a:t>
            </a:r>
            <a:r>
              <a:rPr kumimoji="0" lang="ja-JP" altLang="en-US"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着用</a:t>
            </a:r>
          </a:p>
        </p:txBody>
      </p:sp>
      <p:sp>
        <p:nvSpPr>
          <p:cNvPr id="4" name="スライド番号プレースホルダー 3">
            <a:extLst>
              <a:ext uri="{FF2B5EF4-FFF2-40B4-BE49-F238E27FC236}">
                <a16:creationId xmlns:a16="http://schemas.microsoft.com/office/drawing/2014/main" id="{D3F48BF5-D9F9-49A1-81D1-729637FCD12B}"/>
              </a:ext>
            </a:extLst>
          </p:cNvPr>
          <p:cNvSpPr>
            <a:spLocks noGrp="1"/>
          </p:cNvSpPr>
          <p:nvPr>
            <p:ph type="sldNum" sz="quarter" idx="12"/>
          </p:nvPr>
        </p:nvSpPr>
        <p:spPr>
          <a:xfrm>
            <a:off x="6833255" y="6372925"/>
            <a:ext cx="2090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schemeClr val="bg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CA6FE50F-F297-5880-A483-5321399A4DC5}"/>
              </a:ext>
            </a:extLst>
          </p:cNvPr>
          <p:cNvPicPr>
            <a:picLocks noChangeAspect="1"/>
          </p:cNvPicPr>
          <p:nvPr/>
        </p:nvPicPr>
        <p:blipFill>
          <a:blip r:embed="rId2"/>
          <a:stretch>
            <a:fillRect/>
          </a:stretch>
        </p:blipFill>
        <p:spPr>
          <a:xfrm>
            <a:off x="339815" y="2021132"/>
            <a:ext cx="4340615" cy="3291920"/>
          </a:xfrm>
          <a:prstGeom prst="rect">
            <a:avLst/>
          </a:prstGeom>
        </p:spPr>
      </p:pic>
      <p:sp>
        <p:nvSpPr>
          <p:cNvPr id="5" name="正方形/長方形 4">
            <a:extLst>
              <a:ext uri="{FF2B5EF4-FFF2-40B4-BE49-F238E27FC236}">
                <a16:creationId xmlns:a16="http://schemas.microsoft.com/office/drawing/2014/main" id="{748A1891-798A-7797-4058-02BD4AB28503}"/>
              </a:ext>
            </a:extLst>
          </p:cNvPr>
          <p:cNvSpPr/>
          <p:nvPr/>
        </p:nvSpPr>
        <p:spPr>
          <a:xfrm>
            <a:off x="0" y="220451"/>
            <a:ext cx="1372372"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４．運搬</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cxnSp>
        <p:nvCxnSpPr>
          <p:cNvPr id="7" name="直線コネクタ 6">
            <a:extLst>
              <a:ext uri="{FF2B5EF4-FFF2-40B4-BE49-F238E27FC236}">
                <a16:creationId xmlns:a16="http://schemas.microsoft.com/office/drawing/2014/main" id="{7EEB21FE-461E-D52E-0190-6BD7327CD136}"/>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7E5B676-588C-4128-4E68-8578A2406470}"/>
              </a:ext>
            </a:extLst>
          </p:cNvPr>
          <p:cNvSpPr txBox="1"/>
          <p:nvPr/>
        </p:nvSpPr>
        <p:spPr>
          <a:xfrm>
            <a:off x="2952602" y="121659"/>
            <a:ext cx="308639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モノレール事故事例</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2" name="テキスト ボックス 11">
            <a:extLst>
              <a:ext uri="{FF2B5EF4-FFF2-40B4-BE49-F238E27FC236}">
                <a16:creationId xmlns:a16="http://schemas.microsoft.com/office/drawing/2014/main" id="{8770A95B-BABF-E62E-E058-EFFAEECD4CFD}"/>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sp>
        <p:nvSpPr>
          <p:cNvPr id="13" name="AutoShape 3">
            <a:extLst>
              <a:ext uri="{FF2B5EF4-FFF2-40B4-BE49-F238E27FC236}">
                <a16:creationId xmlns:a16="http://schemas.microsoft.com/office/drawing/2014/main" id="{0874C1FE-4BC8-E0CC-7B8A-3A51DF8253D3}"/>
              </a:ext>
            </a:extLst>
          </p:cNvPr>
          <p:cNvSpPr>
            <a:spLocks noChangeArrowheads="1"/>
          </p:cNvSpPr>
          <p:nvPr/>
        </p:nvSpPr>
        <p:spPr bwMode="auto">
          <a:xfrm>
            <a:off x="5106629" y="2367405"/>
            <a:ext cx="2644017" cy="698909"/>
          </a:xfrm>
          <a:prstGeom prst="wedgeRectCallout">
            <a:avLst>
              <a:gd name="adj1" fmla="val -89818"/>
              <a:gd name="adj2" fmla="val 3173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非乗車タイプのモノレールに乗車した</a:t>
            </a:r>
          </a:p>
        </p:txBody>
      </p:sp>
      <p:pic>
        <p:nvPicPr>
          <p:cNvPr id="14" name="図 13">
            <a:extLst>
              <a:ext uri="{FF2B5EF4-FFF2-40B4-BE49-F238E27FC236}">
                <a16:creationId xmlns:a16="http://schemas.microsoft.com/office/drawing/2014/main" id="{46A50AA4-7184-B83E-BD51-34EACF896750}"/>
              </a:ext>
            </a:extLst>
          </p:cNvPr>
          <p:cNvPicPr>
            <a:picLocks noChangeAspect="1"/>
          </p:cNvPicPr>
          <p:nvPr/>
        </p:nvPicPr>
        <p:blipFill>
          <a:blip r:embed="rId3"/>
          <a:stretch>
            <a:fillRect/>
          </a:stretch>
        </p:blipFill>
        <p:spPr>
          <a:xfrm>
            <a:off x="7701420" y="2334003"/>
            <a:ext cx="846474" cy="460163"/>
          </a:xfrm>
          <a:prstGeom prst="rect">
            <a:avLst/>
          </a:prstGeom>
        </p:spPr>
      </p:pic>
      <p:pic>
        <p:nvPicPr>
          <p:cNvPr id="15" name="図 14">
            <a:extLst>
              <a:ext uri="{FF2B5EF4-FFF2-40B4-BE49-F238E27FC236}">
                <a16:creationId xmlns:a16="http://schemas.microsoft.com/office/drawing/2014/main" id="{771D88B1-A5C6-DE40-1B76-ABA20FF2EBB3}"/>
              </a:ext>
            </a:extLst>
          </p:cNvPr>
          <p:cNvPicPr>
            <a:picLocks noChangeAspect="1"/>
          </p:cNvPicPr>
          <p:nvPr/>
        </p:nvPicPr>
        <p:blipFill>
          <a:blip r:embed="rId4"/>
          <a:stretch>
            <a:fillRect/>
          </a:stretch>
        </p:blipFill>
        <p:spPr>
          <a:xfrm>
            <a:off x="7701420" y="2709436"/>
            <a:ext cx="846474" cy="465844"/>
          </a:xfrm>
          <a:prstGeom prst="rect">
            <a:avLst/>
          </a:prstGeom>
        </p:spPr>
      </p:pic>
      <p:sp>
        <p:nvSpPr>
          <p:cNvPr id="16" name="道幅3.2m">
            <a:extLst>
              <a:ext uri="{FF2B5EF4-FFF2-40B4-BE49-F238E27FC236}">
                <a16:creationId xmlns:a16="http://schemas.microsoft.com/office/drawing/2014/main" id="{35F4CEF1-6E33-0861-B45F-F85FBC4855C8}"/>
              </a:ext>
            </a:extLst>
          </p:cNvPr>
          <p:cNvSpPr txBox="1"/>
          <p:nvPr/>
        </p:nvSpPr>
        <p:spPr>
          <a:xfrm>
            <a:off x="5106629" y="3991330"/>
            <a:ext cx="3349682" cy="1021237"/>
          </a:xfrm>
          <a:prstGeom prst="rect">
            <a:avLst/>
          </a:prstGeom>
          <a:solidFill>
            <a:schemeClr val="bg1"/>
          </a:solidFill>
          <a:ln w="19050">
            <a:solidFill>
              <a:schemeClr val="tx1"/>
            </a:solidFill>
          </a:ln>
        </p:spPr>
        <p:txBody>
          <a:bodyPr wrap="square" lIns="36000" tIns="18000" rIns="3600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事故後、動けなくなったが携帯電話も投げ出され見当たらず。たまたま運良く夫人から電話があり着信音で携帯を発見、会話出来て迎えに来てもらった。</a:t>
            </a:r>
            <a:endParaRPr kumimoji="0" lang="ja-JP" altLang="en-US" sz="16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7" name="AutoShape 3">
            <a:extLst>
              <a:ext uri="{FF2B5EF4-FFF2-40B4-BE49-F238E27FC236}">
                <a16:creationId xmlns:a16="http://schemas.microsoft.com/office/drawing/2014/main" id="{EA5B63E7-B98F-BAF8-3A72-67D142FF3D12}"/>
              </a:ext>
            </a:extLst>
          </p:cNvPr>
          <p:cNvSpPr>
            <a:spLocks noChangeArrowheads="1"/>
          </p:cNvSpPr>
          <p:nvPr/>
        </p:nvSpPr>
        <p:spPr bwMode="auto">
          <a:xfrm>
            <a:off x="5106629" y="3207638"/>
            <a:ext cx="2644017" cy="698909"/>
          </a:xfrm>
          <a:prstGeom prst="wedgeRectCallout">
            <a:avLst>
              <a:gd name="adj1" fmla="val -89818"/>
              <a:gd name="adj2" fmla="val 3173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エンジンをかけたまま異物の除去をした</a:t>
            </a:r>
          </a:p>
        </p:txBody>
      </p:sp>
      <p:pic>
        <p:nvPicPr>
          <p:cNvPr id="19" name="図 18">
            <a:extLst>
              <a:ext uri="{FF2B5EF4-FFF2-40B4-BE49-F238E27FC236}">
                <a16:creationId xmlns:a16="http://schemas.microsoft.com/office/drawing/2014/main" id="{5C2ACD7A-F6C6-4E97-2C3B-BC8010555455}"/>
              </a:ext>
            </a:extLst>
          </p:cNvPr>
          <p:cNvPicPr>
            <a:picLocks noChangeAspect="1"/>
          </p:cNvPicPr>
          <p:nvPr/>
        </p:nvPicPr>
        <p:blipFill>
          <a:blip r:embed="rId4"/>
          <a:stretch>
            <a:fillRect/>
          </a:stretch>
        </p:blipFill>
        <p:spPr>
          <a:xfrm>
            <a:off x="7701420" y="3225000"/>
            <a:ext cx="846474" cy="465844"/>
          </a:xfrm>
          <a:prstGeom prst="rect">
            <a:avLst/>
          </a:prstGeom>
        </p:spPr>
      </p:pic>
      <p:sp>
        <p:nvSpPr>
          <p:cNvPr id="20" name="AutoShape 3">
            <a:extLst>
              <a:ext uri="{FF2B5EF4-FFF2-40B4-BE49-F238E27FC236}">
                <a16:creationId xmlns:a16="http://schemas.microsoft.com/office/drawing/2014/main" id="{1AC8EDCC-BA07-7CCD-CF6D-A56765874548}"/>
              </a:ext>
            </a:extLst>
          </p:cNvPr>
          <p:cNvSpPr>
            <a:spLocks noChangeArrowheads="1"/>
          </p:cNvSpPr>
          <p:nvPr/>
        </p:nvSpPr>
        <p:spPr bwMode="auto">
          <a:xfrm>
            <a:off x="5098601" y="1839842"/>
            <a:ext cx="2644017" cy="406598"/>
          </a:xfrm>
          <a:prstGeom prst="wedgeRectCallout">
            <a:avLst>
              <a:gd name="adj1" fmla="val -149268"/>
              <a:gd name="adj2" fmla="val 42886"/>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ヘルメット未装着</a:t>
            </a:r>
          </a:p>
        </p:txBody>
      </p:sp>
      <p:pic>
        <p:nvPicPr>
          <p:cNvPr id="21" name="図 20">
            <a:extLst>
              <a:ext uri="{FF2B5EF4-FFF2-40B4-BE49-F238E27FC236}">
                <a16:creationId xmlns:a16="http://schemas.microsoft.com/office/drawing/2014/main" id="{56ABD6C5-1C55-1EEC-398B-18A3A93F6696}"/>
              </a:ext>
            </a:extLst>
          </p:cNvPr>
          <p:cNvPicPr>
            <a:picLocks noChangeAspect="1"/>
          </p:cNvPicPr>
          <p:nvPr/>
        </p:nvPicPr>
        <p:blipFill>
          <a:blip r:embed="rId4"/>
          <a:stretch>
            <a:fillRect/>
          </a:stretch>
        </p:blipFill>
        <p:spPr>
          <a:xfrm>
            <a:off x="7697406" y="1826990"/>
            <a:ext cx="846474" cy="465844"/>
          </a:xfrm>
          <a:prstGeom prst="rect">
            <a:avLst/>
          </a:prstGeom>
        </p:spPr>
      </p:pic>
    </p:spTree>
    <p:extLst>
      <p:ext uri="{BB962C8B-B14F-4D97-AF65-F5344CB8AC3E}">
        <p14:creationId xmlns:p14="http://schemas.microsoft.com/office/powerpoint/2010/main" val="77131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98183" y="6428822"/>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4" name="調査例">
            <a:extLst>
              <a:ext uri="{FF2B5EF4-FFF2-40B4-BE49-F238E27FC236}">
                <a16:creationId xmlns:a16="http://schemas.microsoft.com/office/drawing/2014/main" id="{4F7C31A9-62F0-62D1-19F4-0C2E6E25D1F8}"/>
              </a:ext>
            </a:extLst>
          </p:cNvPr>
          <p:cNvSpPr txBox="1"/>
          <p:nvPr/>
        </p:nvSpPr>
        <p:spPr>
          <a:xfrm>
            <a:off x="32117" y="689828"/>
            <a:ext cx="8959894" cy="1200329"/>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小雨の中、剪定枝を積んだトレーラーをけん引して下りの傾斜路を走行中、カーブで</a:t>
            </a:r>
            <a:r>
              <a:rPr kumimoji="0" lang="ja-JP" altLang="en-US"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トレーラーに押されジャックナイフ現象</a:t>
            </a:r>
            <a:r>
              <a:rPr kumimoji="0" lang="en-US" altLang="ja-JP" sz="10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をおこす。スリップ防止になると思い</a:t>
            </a:r>
            <a:r>
              <a:rPr kumimoji="0" lang="ja-JP" altLang="en-US"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デフロックペダル</a:t>
            </a:r>
            <a:r>
              <a:rPr kumimoji="0" lang="ja-JP" altLang="en-US" sz="12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を踏んだところ、むしろ操舵が効かなくなり法面</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に乗り上げ横転。運転者は投げ出され、けん引桿の下敷きに。⇒</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肋骨</a:t>
            </a:r>
            <a:r>
              <a:rPr kumimoji="0" lang="en-US" altLang="ja-JP"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本骨折、肺圧迫による壊死</a:t>
            </a:r>
            <a:r>
              <a:rPr kumimoji="0" lang="en-US" altLang="ja-JP"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1/3</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切除</a:t>
            </a:r>
            <a:r>
              <a:rPr kumimoji="0" lang="ja-JP" altLang="en-US"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、入院</a:t>
            </a:r>
            <a:r>
              <a:rPr kumimoji="0" lang="en-US" altLang="ja-JP"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40</a:t>
            </a:r>
            <a:r>
              <a:rPr kumimoji="0" lang="ja-JP" altLang="en-US"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日</a:t>
            </a:r>
            <a:endParaRPr kumimoji="0" lang="en-US" altLang="ja-JP"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a:extLst>
              <a:ext uri="{FF2B5EF4-FFF2-40B4-BE49-F238E27FC236}">
                <a16:creationId xmlns:a16="http://schemas.microsoft.com/office/drawing/2014/main" id="{A4296086-5A72-5AD8-BDC5-EA819347AC4F}"/>
              </a:ext>
            </a:extLst>
          </p:cNvPr>
          <p:cNvPicPr>
            <a:picLocks noChangeAspect="1"/>
          </p:cNvPicPr>
          <p:nvPr/>
        </p:nvPicPr>
        <p:blipFill>
          <a:blip r:embed="rId2"/>
          <a:stretch>
            <a:fillRect/>
          </a:stretch>
        </p:blipFill>
        <p:spPr>
          <a:xfrm>
            <a:off x="5056805" y="2778261"/>
            <a:ext cx="3787584" cy="3063964"/>
          </a:xfrm>
          <a:prstGeom prst="rect">
            <a:avLst/>
          </a:prstGeom>
        </p:spPr>
      </p:pic>
      <p:sp>
        <p:nvSpPr>
          <p:cNvPr id="2" name="正方形/長方形 1">
            <a:extLst>
              <a:ext uri="{FF2B5EF4-FFF2-40B4-BE49-F238E27FC236}">
                <a16:creationId xmlns:a16="http://schemas.microsoft.com/office/drawing/2014/main" id="{E6063151-3535-EC6D-1EAA-98F1A7FD9491}"/>
              </a:ext>
            </a:extLst>
          </p:cNvPr>
          <p:cNvSpPr/>
          <p:nvPr/>
        </p:nvSpPr>
        <p:spPr>
          <a:xfrm>
            <a:off x="116247" y="234780"/>
            <a:ext cx="956851"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４．運搬</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cxnSp>
        <p:nvCxnSpPr>
          <p:cNvPr id="11" name="直線コネクタ 10">
            <a:extLst>
              <a:ext uri="{FF2B5EF4-FFF2-40B4-BE49-F238E27FC236}">
                <a16:creationId xmlns:a16="http://schemas.microsoft.com/office/drawing/2014/main" id="{975C9685-E316-A0C2-4DDE-F92DE682CF18}"/>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6A1CD2A-335A-03E3-C7F1-49A10EF9402C}"/>
              </a:ext>
            </a:extLst>
          </p:cNvPr>
          <p:cNvSpPr txBox="1"/>
          <p:nvPr/>
        </p:nvSpPr>
        <p:spPr>
          <a:xfrm>
            <a:off x="1760787" y="121659"/>
            <a:ext cx="523739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トレーラー（トラクター）事故事例</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3" name="テキスト ボックス 12">
            <a:extLst>
              <a:ext uri="{FF2B5EF4-FFF2-40B4-BE49-F238E27FC236}">
                <a16:creationId xmlns:a16="http://schemas.microsoft.com/office/drawing/2014/main" id="{F00B6D7F-F6DF-8217-842B-81750166A9C5}"/>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pic>
        <p:nvPicPr>
          <p:cNvPr id="14" name="図 13">
            <a:extLst>
              <a:ext uri="{FF2B5EF4-FFF2-40B4-BE49-F238E27FC236}">
                <a16:creationId xmlns:a16="http://schemas.microsoft.com/office/drawing/2014/main" id="{8087C724-98CF-FB22-3522-38CAA24D128B}"/>
              </a:ext>
            </a:extLst>
          </p:cNvPr>
          <p:cNvPicPr>
            <a:picLocks noChangeAspect="1"/>
          </p:cNvPicPr>
          <p:nvPr/>
        </p:nvPicPr>
        <p:blipFill>
          <a:blip r:embed="rId3"/>
          <a:stretch>
            <a:fillRect/>
          </a:stretch>
        </p:blipFill>
        <p:spPr>
          <a:xfrm>
            <a:off x="2546540" y="3952457"/>
            <a:ext cx="1821090" cy="1364771"/>
          </a:xfrm>
          <a:prstGeom prst="rect">
            <a:avLst/>
          </a:prstGeom>
        </p:spPr>
      </p:pic>
      <p:pic>
        <p:nvPicPr>
          <p:cNvPr id="16" name="図 15">
            <a:extLst>
              <a:ext uri="{FF2B5EF4-FFF2-40B4-BE49-F238E27FC236}">
                <a16:creationId xmlns:a16="http://schemas.microsoft.com/office/drawing/2014/main" id="{C11172A3-5B70-B585-3A3C-0895C83351CA}"/>
              </a:ext>
            </a:extLst>
          </p:cNvPr>
          <p:cNvPicPr>
            <a:picLocks noChangeAspect="1"/>
          </p:cNvPicPr>
          <p:nvPr/>
        </p:nvPicPr>
        <p:blipFill>
          <a:blip r:embed="rId4"/>
          <a:stretch>
            <a:fillRect/>
          </a:stretch>
        </p:blipFill>
        <p:spPr>
          <a:xfrm>
            <a:off x="263962" y="3952458"/>
            <a:ext cx="1828041" cy="1364770"/>
          </a:xfrm>
          <a:prstGeom prst="rect">
            <a:avLst/>
          </a:prstGeom>
        </p:spPr>
      </p:pic>
      <p:pic>
        <p:nvPicPr>
          <p:cNvPr id="20" name="図 19">
            <a:extLst>
              <a:ext uri="{FF2B5EF4-FFF2-40B4-BE49-F238E27FC236}">
                <a16:creationId xmlns:a16="http://schemas.microsoft.com/office/drawing/2014/main" id="{1705F138-C1E0-6A4D-A30A-BF786305E370}"/>
              </a:ext>
            </a:extLst>
          </p:cNvPr>
          <p:cNvPicPr>
            <a:picLocks noChangeAspect="1"/>
          </p:cNvPicPr>
          <p:nvPr/>
        </p:nvPicPr>
        <p:blipFill>
          <a:blip r:embed="rId5"/>
          <a:stretch>
            <a:fillRect/>
          </a:stretch>
        </p:blipFill>
        <p:spPr>
          <a:xfrm>
            <a:off x="184106" y="2070382"/>
            <a:ext cx="3272979" cy="1819776"/>
          </a:xfrm>
          <a:prstGeom prst="rect">
            <a:avLst/>
          </a:prstGeom>
        </p:spPr>
      </p:pic>
      <p:sp>
        <p:nvSpPr>
          <p:cNvPr id="21" name="AutoShape 3">
            <a:extLst>
              <a:ext uri="{FF2B5EF4-FFF2-40B4-BE49-F238E27FC236}">
                <a16:creationId xmlns:a16="http://schemas.microsoft.com/office/drawing/2014/main" id="{1A9024AC-DE3D-4D40-FC5F-304E6EB4D79A}"/>
              </a:ext>
            </a:extLst>
          </p:cNvPr>
          <p:cNvSpPr>
            <a:spLocks noChangeArrowheads="1"/>
          </p:cNvSpPr>
          <p:nvPr/>
        </p:nvSpPr>
        <p:spPr bwMode="auto">
          <a:xfrm>
            <a:off x="4979218" y="2132707"/>
            <a:ext cx="3940989" cy="663300"/>
          </a:xfrm>
          <a:prstGeom prst="wedgeRectCallout">
            <a:avLst>
              <a:gd name="adj1" fmla="val 22536"/>
              <a:gd name="adj2" fmla="val 166291"/>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車体に対して路幅が狭い、</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12</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度の急傾斜でトレーラーに不向き、小雨に加え路肩に残雪</a:t>
            </a:r>
          </a:p>
          <a:p>
            <a:pPr eaLnBrk="1" hangingPunct="1"/>
            <a:endParaRPr lang="ja-JP" altLang="en-US" sz="2000" dirty="0">
              <a:solidFill>
                <a:srgbClr val="000000"/>
              </a:solidFill>
              <a:effectLst/>
              <a:latin typeface="Arial" pitchFamily="34" charset="0"/>
              <a:ea typeface="HGP創英角ｺﾞｼｯｸUB" panose="020B0900000000000000" pitchFamily="50" charset="-128"/>
            </a:endParaRPr>
          </a:p>
        </p:txBody>
      </p:sp>
      <p:pic>
        <p:nvPicPr>
          <p:cNvPr id="22" name="図 21">
            <a:extLst>
              <a:ext uri="{FF2B5EF4-FFF2-40B4-BE49-F238E27FC236}">
                <a16:creationId xmlns:a16="http://schemas.microsoft.com/office/drawing/2014/main" id="{799F7A39-4716-C802-B782-CB8277345080}"/>
              </a:ext>
            </a:extLst>
          </p:cNvPr>
          <p:cNvPicPr>
            <a:picLocks noChangeAspect="1"/>
          </p:cNvPicPr>
          <p:nvPr/>
        </p:nvPicPr>
        <p:blipFill>
          <a:blip r:embed="rId6"/>
          <a:stretch>
            <a:fillRect/>
          </a:stretch>
        </p:blipFill>
        <p:spPr>
          <a:xfrm>
            <a:off x="6934013" y="2708598"/>
            <a:ext cx="854731" cy="439879"/>
          </a:xfrm>
          <a:prstGeom prst="rect">
            <a:avLst/>
          </a:prstGeom>
        </p:spPr>
      </p:pic>
      <p:pic>
        <p:nvPicPr>
          <p:cNvPr id="23" name="図 22">
            <a:extLst>
              <a:ext uri="{FF2B5EF4-FFF2-40B4-BE49-F238E27FC236}">
                <a16:creationId xmlns:a16="http://schemas.microsoft.com/office/drawing/2014/main" id="{F5529570-980E-1067-D2F0-19800B490B9C}"/>
              </a:ext>
            </a:extLst>
          </p:cNvPr>
          <p:cNvPicPr>
            <a:picLocks noChangeAspect="1"/>
          </p:cNvPicPr>
          <p:nvPr/>
        </p:nvPicPr>
        <p:blipFill>
          <a:blip r:embed="rId7"/>
          <a:stretch>
            <a:fillRect/>
          </a:stretch>
        </p:blipFill>
        <p:spPr>
          <a:xfrm>
            <a:off x="7972921" y="2713961"/>
            <a:ext cx="846474" cy="460163"/>
          </a:xfrm>
          <a:prstGeom prst="rect">
            <a:avLst/>
          </a:prstGeom>
        </p:spPr>
      </p:pic>
      <p:sp>
        <p:nvSpPr>
          <p:cNvPr id="24" name="ポイント">
            <a:extLst>
              <a:ext uri="{FF2B5EF4-FFF2-40B4-BE49-F238E27FC236}">
                <a16:creationId xmlns:a16="http://schemas.microsoft.com/office/drawing/2014/main" id="{D8DD5AE4-2FC2-8FC4-BF27-4807D01A1606}"/>
              </a:ext>
            </a:extLst>
          </p:cNvPr>
          <p:cNvSpPr>
            <a:spLocks noChangeArrowheads="1"/>
          </p:cNvSpPr>
          <p:nvPr/>
        </p:nvSpPr>
        <p:spPr bwMode="auto">
          <a:xfrm>
            <a:off x="299611" y="5778286"/>
            <a:ext cx="8553025" cy="983734"/>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安全フレーム</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装備トラクターに交換した上、</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シートベルト・ヘルメット</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装着を</a:t>
            </a:r>
            <a:endParaRPr kumimoji="0" lang="en-US" altLang="ja-JP"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・そもそも急傾斜路は</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トレーラーに不向き、軽トラなど</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で運搬を</a:t>
            </a:r>
            <a:endParaRPr kumimoji="0" lang="en-US" altLang="ja-JP"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・デフロックなどの</a:t>
            </a:r>
            <a:r>
              <a:rPr kumimoji="0" lang="ja-JP" altLang="en-US"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正しい知識</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a:t>
            </a:r>
            <a:r>
              <a:rPr kumimoji="0" lang="en-US" altLang="ja-JP"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研修等の受講</a:t>
            </a:r>
            <a:r>
              <a:rPr kumimoji="0" lang="en-US" altLang="ja-JP"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endParaRPr kumimoji="0"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25" name="AutoShape 3">
            <a:extLst>
              <a:ext uri="{FF2B5EF4-FFF2-40B4-BE49-F238E27FC236}">
                <a16:creationId xmlns:a16="http://schemas.microsoft.com/office/drawing/2014/main" id="{B3A8EFB7-A859-4203-0604-553A4C4DD1E2}"/>
              </a:ext>
            </a:extLst>
          </p:cNvPr>
          <p:cNvSpPr>
            <a:spLocks noChangeArrowheads="1"/>
          </p:cNvSpPr>
          <p:nvPr/>
        </p:nvSpPr>
        <p:spPr bwMode="auto">
          <a:xfrm>
            <a:off x="3425444" y="2535055"/>
            <a:ext cx="1259912" cy="663300"/>
          </a:xfrm>
          <a:prstGeom prst="wedgeRectCallout">
            <a:avLst>
              <a:gd name="adj1" fmla="val -165229"/>
              <a:gd name="adj2" fmla="val 42726"/>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デフロックの意味を誤解</a:t>
            </a:r>
            <a:endParaRPr lang="ja-JP" altLang="en-US" sz="1200" dirty="0">
              <a:solidFill>
                <a:srgbClr val="000000"/>
              </a:solidFill>
              <a:effectLst/>
              <a:latin typeface="Arial" pitchFamily="34" charset="0"/>
              <a:ea typeface="HGP創英角ｺﾞｼｯｸUB" panose="020B0900000000000000" pitchFamily="50" charset="-128"/>
            </a:endParaRPr>
          </a:p>
        </p:txBody>
      </p:sp>
      <p:sp>
        <p:nvSpPr>
          <p:cNvPr id="26" name="テキスト ボックス 25">
            <a:extLst>
              <a:ext uri="{FF2B5EF4-FFF2-40B4-BE49-F238E27FC236}">
                <a16:creationId xmlns:a16="http://schemas.microsoft.com/office/drawing/2014/main" id="{2113ECED-F9F3-C3DD-CDAE-42A327869A42}"/>
              </a:ext>
            </a:extLst>
          </p:cNvPr>
          <p:cNvSpPr txBox="1"/>
          <p:nvPr/>
        </p:nvSpPr>
        <p:spPr>
          <a:xfrm>
            <a:off x="270435" y="1823963"/>
            <a:ext cx="816640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1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トラクターが作業機に押されてくの字に折れ曲がり、制御がきかなくなる状態　　　</a:t>
            </a:r>
            <a:r>
              <a:rPr kumimoji="0" lang="ja-JP" altLang="en-US" sz="1100" b="1"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1" dirty="0">
                <a:latin typeface="UD デジタル 教科書体 NK-R" panose="02020400000000000000" pitchFamily="18" charset="-128"/>
                <a:ea typeface="UD デジタル 教科書体 NK-R" panose="02020400000000000000" pitchFamily="18" charset="-128"/>
              </a:rPr>
              <a:t>ぬかるみなどの脱出に使うが操舵が効きにくくなる</a:t>
            </a:r>
          </a:p>
        </p:txBody>
      </p:sp>
      <p:pic>
        <p:nvPicPr>
          <p:cNvPr id="27" name="図 26">
            <a:extLst>
              <a:ext uri="{FF2B5EF4-FFF2-40B4-BE49-F238E27FC236}">
                <a16:creationId xmlns:a16="http://schemas.microsoft.com/office/drawing/2014/main" id="{0C26D710-26C7-38A7-5865-E988CE17375A}"/>
              </a:ext>
            </a:extLst>
          </p:cNvPr>
          <p:cNvPicPr>
            <a:picLocks noChangeAspect="1"/>
          </p:cNvPicPr>
          <p:nvPr/>
        </p:nvPicPr>
        <p:blipFill>
          <a:blip r:embed="rId8"/>
          <a:stretch>
            <a:fillRect/>
          </a:stretch>
        </p:blipFill>
        <p:spPr>
          <a:xfrm>
            <a:off x="3406127" y="2186948"/>
            <a:ext cx="846474" cy="465844"/>
          </a:xfrm>
          <a:prstGeom prst="rect">
            <a:avLst/>
          </a:prstGeom>
        </p:spPr>
      </p:pic>
      <p:pic>
        <p:nvPicPr>
          <p:cNvPr id="28" name="図 27">
            <a:extLst>
              <a:ext uri="{FF2B5EF4-FFF2-40B4-BE49-F238E27FC236}">
                <a16:creationId xmlns:a16="http://schemas.microsoft.com/office/drawing/2014/main" id="{41F109C9-5EBF-74F1-D3E7-1334BE2DCBE3}"/>
              </a:ext>
            </a:extLst>
          </p:cNvPr>
          <p:cNvPicPr>
            <a:picLocks noChangeAspect="1"/>
          </p:cNvPicPr>
          <p:nvPr/>
        </p:nvPicPr>
        <p:blipFill>
          <a:blip r:embed="rId9"/>
          <a:stretch>
            <a:fillRect/>
          </a:stretch>
        </p:blipFill>
        <p:spPr>
          <a:xfrm>
            <a:off x="4206743" y="2196309"/>
            <a:ext cx="610642" cy="449655"/>
          </a:xfrm>
          <a:prstGeom prst="rect">
            <a:avLst/>
          </a:prstGeom>
        </p:spPr>
      </p:pic>
      <p:sp>
        <p:nvSpPr>
          <p:cNvPr id="29" name="AutoShape 3">
            <a:extLst>
              <a:ext uri="{FF2B5EF4-FFF2-40B4-BE49-F238E27FC236}">
                <a16:creationId xmlns:a16="http://schemas.microsoft.com/office/drawing/2014/main" id="{14C10F66-DD2A-9CB5-E401-A0642DC2C374}"/>
              </a:ext>
            </a:extLst>
          </p:cNvPr>
          <p:cNvSpPr>
            <a:spLocks noChangeArrowheads="1"/>
          </p:cNvSpPr>
          <p:nvPr/>
        </p:nvSpPr>
        <p:spPr bwMode="auto">
          <a:xfrm>
            <a:off x="3428260" y="3403558"/>
            <a:ext cx="1517406" cy="369332"/>
          </a:xfrm>
          <a:prstGeom prst="wedgeRectCallout">
            <a:avLst>
              <a:gd name="adj1" fmla="val -34580"/>
              <a:gd name="adj2" fmla="val 103761"/>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フレーム未装備</a:t>
            </a:r>
            <a:endParaRPr lang="ja-JP" altLang="en-US" sz="1200" dirty="0">
              <a:solidFill>
                <a:srgbClr val="000000"/>
              </a:solidFill>
              <a:effectLst/>
              <a:latin typeface="Arial" pitchFamily="34" charset="0"/>
              <a:ea typeface="HGP創英角ｺﾞｼｯｸUB" panose="020B0900000000000000" pitchFamily="50" charset="-128"/>
            </a:endParaRPr>
          </a:p>
        </p:txBody>
      </p:sp>
      <p:pic>
        <p:nvPicPr>
          <p:cNvPr id="30" name="図 29">
            <a:extLst>
              <a:ext uri="{FF2B5EF4-FFF2-40B4-BE49-F238E27FC236}">
                <a16:creationId xmlns:a16="http://schemas.microsoft.com/office/drawing/2014/main" id="{4678C2D4-C472-5734-C1B0-B9A647E64773}"/>
              </a:ext>
            </a:extLst>
          </p:cNvPr>
          <p:cNvPicPr>
            <a:picLocks noChangeAspect="1"/>
          </p:cNvPicPr>
          <p:nvPr/>
        </p:nvPicPr>
        <p:blipFill>
          <a:blip r:embed="rId7"/>
          <a:stretch>
            <a:fillRect/>
          </a:stretch>
        </p:blipFill>
        <p:spPr>
          <a:xfrm>
            <a:off x="4353638" y="3692257"/>
            <a:ext cx="846474" cy="460163"/>
          </a:xfrm>
          <a:prstGeom prst="rect">
            <a:avLst/>
          </a:prstGeom>
        </p:spPr>
      </p:pic>
      <p:sp>
        <p:nvSpPr>
          <p:cNvPr id="31" name="AutoShape 3">
            <a:extLst>
              <a:ext uri="{FF2B5EF4-FFF2-40B4-BE49-F238E27FC236}">
                <a16:creationId xmlns:a16="http://schemas.microsoft.com/office/drawing/2014/main" id="{D04C2C43-DA00-8218-4846-633AF67FB0EC}"/>
              </a:ext>
            </a:extLst>
          </p:cNvPr>
          <p:cNvSpPr>
            <a:spLocks noChangeArrowheads="1"/>
          </p:cNvSpPr>
          <p:nvPr/>
        </p:nvSpPr>
        <p:spPr bwMode="auto">
          <a:xfrm>
            <a:off x="106932" y="5435287"/>
            <a:ext cx="6059600" cy="369332"/>
          </a:xfrm>
          <a:prstGeom prst="wedgeRectCallout">
            <a:avLst>
              <a:gd name="adj1" fmla="val -38426"/>
              <a:gd name="adj2" fmla="val -96761"/>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直接の被害とはならなかったが、家族が乗車していた（荷台には乗車しないこと）</a:t>
            </a:r>
            <a:endParaRPr lang="ja-JP" altLang="en-US" sz="1400" dirty="0">
              <a:solidFill>
                <a:srgbClr val="000000"/>
              </a:solidFill>
              <a:effectLst/>
              <a:latin typeface="Arial" pitchFamily="34" charset="0"/>
              <a:ea typeface="HGP創英角ｺﾞｼｯｸUB" panose="020B0900000000000000" pitchFamily="50" charset="-128"/>
            </a:endParaRPr>
          </a:p>
        </p:txBody>
      </p:sp>
      <p:pic>
        <p:nvPicPr>
          <p:cNvPr id="32" name="図 31">
            <a:extLst>
              <a:ext uri="{FF2B5EF4-FFF2-40B4-BE49-F238E27FC236}">
                <a16:creationId xmlns:a16="http://schemas.microsoft.com/office/drawing/2014/main" id="{480104F6-5031-BD9B-ED83-3AF6833F9864}"/>
              </a:ext>
            </a:extLst>
          </p:cNvPr>
          <p:cNvPicPr>
            <a:picLocks noChangeAspect="1"/>
          </p:cNvPicPr>
          <p:nvPr/>
        </p:nvPicPr>
        <p:blipFill>
          <a:blip r:embed="rId8"/>
          <a:stretch>
            <a:fillRect/>
          </a:stretch>
        </p:blipFill>
        <p:spPr>
          <a:xfrm>
            <a:off x="4394148" y="5109458"/>
            <a:ext cx="846474" cy="465844"/>
          </a:xfrm>
          <a:prstGeom prst="rect">
            <a:avLst/>
          </a:prstGeom>
        </p:spPr>
      </p:pic>
      <p:sp>
        <p:nvSpPr>
          <p:cNvPr id="5" name="吹き出し: 右矢印 4">
            <a:extLst>
              <a:ext uri="{FF2B5EF4-FFF2-40B4-BE49-F238E27FC236}">
                <a16:creationId xmlns:a16="http://schemas.microsoft.com/office/drawing/2014/main" id="{99EB0F34-44E0-963C-4509-9CDFBDC7AEBC}"/>
              </a:ext>
            </a:extLst>
          </p:cNvPr>
          <p:cNvSpPr/>
          <p:nvPr/>
        </p:nvSpPr>
        <p:spPr>
          <a:xfrm>
            <a:off x="4670143" y="4238869"/>
            <a:ext cx="1297207" cy="562193"/>
          </a:xfrm>
          <a:prstGeom prst="rightArrowCallout">
            <a:avLst>
              <a:gd name="adj1" fmla="val 19623"/>
              <a:gd name="adj2" fmla="val 25000"/>
              <a:gd name="adj3" fmla="val 25000"/>
              <a:gd name="adj4" fmla="val 64977"/>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乗り上げた法面</a:t>
            </a:r>
            <a:endParaRPr kumimoji="1" lang="ja-JP" altLang="en-US" sz="1200" dirty="0"/>
          </a:p>
        </p:txBody>
      </p:sp>
      <p:sp>
        <p:nvSpPr>
          <p:cNvPr id="6" name="環状矢印 15">
            <a:extLst>
              <a:ext uri="{FF2B5EF4-FFF2-40B4-BE49-F238E27FC236}">
                <a16:creationId xmlns:a16="http://schemas.microsoft.com/office/drawing/2014/main" id="{3F2B18BC-2C3A-A2CA-F902-0EB3D0FA2CC8}"/>
              </a:ext>
            </a:extLst>
          </p:cNvPr>
          <p:cNvSpPr/>
          <p:nvPr/>
        </p:nvSpPr>
        <p:spPr bwMode="auto">
          <a:xfrm rot="1649982">
            <a:off x="6134206" y="4148548"/>
            <a:ext cx="1163786" cy="1285014"/>
          </a:xfrm>
          <a:prstGeom prst="circularArrow">
            <a:avLst>
              <a:gd name="adj1" fmla="val 8771"/>
              <a:gd name="adj2" fmla="val 1205926"/>
              <a:gd name="adj3" fmla="val 20466259"/>
              <a:gd name="adj4" fmla="val 11833409"/>
              <a:gd name="adj5" fmla="val 13829"/>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HG丸ｺﾞｼｯｸM-PRO" pitchFamily="50" charset="-128"/>
              <a:ea typeface="HG丸ｺﾞｼｯｸM-PRO" pitchFamily="50" charset="-128"/>
              <a:cs typeface="+mn-cs"/>
            </a:endParaRPr>
          </a:p>
        </p:txBody>
      </p:sp>
      <p:sp>
        <p:nvSpPr>
          <p:cNvPr id="7" name="AutoShape 3">
            <a:extLst>
              <a:ext uri="{FF2B5EF4-FFF2-40B4-BE49-F238E27FC236}">
                <a16:creationId xmlns:a16="http://schemas.microsoft.com/office/drawing/2014/main" id="{5ABAEB54-846A-C443-EEBF-86B3ABD2CABC}"/>
              </a:ext>
            </a:extLst>
          </p:cNvPr>
          <p:cNvSpPr>
            <a:spLocks noChangeArrowheads="1"/>
          </p:cNvSpPr>
          <p:nvPr/>
        </p:nvSpPr>
        <p:spPr bwMode="auto">
          <a:xfrm>
            <a:off x="6436365" y="3293390"/>
            <a:ext cx="529748" cy="369332"/>
          </a:xfrm>
          <a:prstGeom prst="wedgeRectCallout">
            <a:avLst>
              <a:gd name="adj1" fmla="val 11069"/>
              <a:gd name="adj2" fmla="val 214252"/>
            </a:avLst>
          </a:prstGeom>
          <a:solidFill>
            <a:schemeClr val="bg1"/>
          </a:solidFill>
          <a:ln w="1270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横転</a:t>
            </a:r>
            <a:endParaRPr lang="ja-JP" altLang="en-US" sz="1200" dirty="0">
              <a:solidFill>
                <a:srgbClr val="000000"/>
              </a:solidFill>
              <a:effectLst/>
              <a:latin typeface="Arial" pitchFamily="34" charset="0"/>
              <a:ea typeface="HGP創英角ｺﾞｼｯｸUB" panose="020B0900000000000000" pitchFamily="50" charset="-128"/>
            </a:endParaRPr>
          </a:p>
        </p:txBody>
      </p:sp>
      <p:sp>
        <p:nvSpPr>
          <p:cNvPr id="17" name="吹き出し: 左矢印 16">
            <a:extLst>
              <a:ext uri="{FF2B5EF4-FFF2-40B4-BE49-F238E27FC236}">
                <a16:creationId xmlns:a16="http://schemas.microsoft.com/office/drawing/2014/main" id="{023F2A02-492F-F7F3-F765-71C362ABC501}"/>
              </a:ext>
            </a:extLst>
          </p:cNvPr>
          <p:cNvSpPr/>
          <p:nvPr/>
        </p:nvSpPr>
        <p:spPr>
          <a:xfrm>
            <a:off x="7954334" y="3856664"/>
            <a:ext cx="1106540" cy="663301"/>
          </a:xfrm>
          <a:prstGeom prst="leftArrowCallout">
            <a:avLst>
              <a:gd name="adj1" fmla="val 15807"/>
              <a:gd name="adj2" fmla="val 16620"/>
              <a:gd name="adj3" fmla="val 18715"/>
              <a:gd name="adj4" fmla="val 7710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ジャックナイフを起こした場所</a:t>
            </a: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308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3600-51DB-4FE3-B1B6-9F3CCFDD45E6}"/>
            </a:ext>
          </a:extLst>
        </p:cNvPr>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54736A45-746A-244F-2155-F9FF536B2684}"/>
              </a:ext>
            </a:extLst>
          </p:cNvPr>
          <p:cNvGrpSpPr>
            <a:grpSpLocks noChangeAspect="1"/>
          </p:cNvGrpSpPr>
          <p:nvPr/>
        </p:nvGrpSpPr>
        <p:grpSpPr>
          <a:xfrm>
            <a:off x="1348304" y="2258982"/>
            <a:ext cx="4344653" cy="2832548"/>
            <a:chOff x="1607204" y="2453098"/>
            <a:chExt cx="5113984" cy="3334122"/>
          </a:xfrm>
        </p:grpSpPr>
        <p:pic>
          <p:nvPicPr>
            <p:cNvPr id="4" name="図 3">
              <a:extLst>
                <a:ext uri="{FF2B5EF4-FFF2-40B4-BE49-F238E27FC236}">
                  <a16:creationId xmlns:a16="http://schemas.microsoft.com/office/drawing/2014/main" id="{A3B73108-467C-642F-3081-C71064B275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3255"/>
            <a:stretch/>
          </p:blipFill>
          <p:spPr>
            <a:xfrm>
              <a:off x="1607204" y="2453098"/>
              <a:ext cx="5113984" cy="3334122"/>
            </a:xfrm>
            <a:prstGeom prst="rect">
              <a:avLst/>
            </a:prstGeom>
          </p:spPr>
        </p:pic>
        <p:cxnSp>
          <p:nvCxnSpPr>
            <p:cNvPr id="12" name="直線矢印コネクタ 11">
              <a:extLst>
                <a:ext uri="{FF2B5EF4-FFF2-40B4-BE49-F238E27FC236}">
                  <a16:creationId xmlns:a16="http://schemas.microsoft.com/office/drawing/2014/main" id="{BCE678E3-A048-1626-C2C2-5604A38FA3AB}"/>
                </a:ext>
              </a:extLst>
            </p:cNvPr>
            <p:cNvCxnSpPr/>
            <p:nvPr/>
          </p:nvCxnSpPr>
          <p:spPr>
            <a:xfrm>
              <a:off x="5682463" y="4083774"/>
              <a:ext cx="0" cy="76274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FEF478D-E2D1-C19C-8C89-557D05DF29E3}"/>
                </a:ext>
              </a:extLst>
            </p:cNvPr>
            <p:cNvCxnSpPr>
              <a:cxnSpLocks/>
            </p:cNvCxnSpPr>
            <p:nvPr/>
          </p:nvCxnSpPr>
          <p:spPr>
            <a:xfrm flipV="1">
              <a:off x="5469284" y="4000501"/>
              <a:ext cx="407641" cy="1291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3D3459C-780D-97F7-4597-FC340DD8999A}"/>
                </a:ext>
              </a:extLst>
            </p:cNvPr>
            <p:cNvCxnSpPr>
              <a:cxnSpLocks/>
            </p:cNvCxnSpPr>
            <p:nvPr/>
          </p:nvCxnSpPr>
          <p:spPr>
            <a:xfrm flipV="1">
              <a:off x="5524500" y="4734402"/>
              <a:ext cx="344410" cy="2500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52FE5E1F-819C-6653-F56D-D25669214509}"/>
                </a:ext>
              </a:extLst>
            </p:cNvPr>
            <p:cNvSpPr txBox="1"/>
            <p:nvPr/>
          </p:nvSpPr>
          <p:spPr>
            <a:xfrm>
              <a:off x="4327567" y="4295803"/>
              <a:ext cx="1238932" cy="4347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ｍ</a:t>
              </a:r>
            </a:p>
          </p:txBody>
        </p:sp>
      </p:grpSp>
      <p:sp>
        <p:nvSpPr>
          <p:cNvPr id="27" name="調査例">
            <a:extLst>
              <a:ext uri="{FF2B5EF4-FFF2-40B4-BE49-F238E27FC236}">
                <a16:creationId xmlns:a16="http://schemas.microsoft.com/office/drawing/2014/main" id="{6CB23500-C12B-D1FF-F8C4-7E15827175B7}"/>
              </a:ext>
            </a:extLst>
          </p:cNvPr>
          <p:cNvSpPr txBox="1"/>
          <p:nvPr/>
        </p:nvSpPr>
        <p:spPr>
          <a:xfrm>
            <a:off x="238538" y="714397"/>
            <a:ext cx="8666923"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雨の中、トラック荷台にコンテナを積み込むため荷台上で作業していたところ、濡れた荷台で足が滑り、砂利敷の地面に転落</a:t>
            </a:r>
            <a:endPar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肋骨骨折、外傷性肺気胸</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ポイント">
            <a:extLst>
              <a:ext uri="{FF2B5EF4-FFF2-40B4-BE49-F238E27FC236}">
                <a16:creationId xmlns:a16="http://schemas.microsoft.com/office/drawing/2014/main" id="{AE298DD0-61E2-FDAC-A98F-CF7450279EE4}"/>
              </a:ext>
            </a:extLst>
          </p:cNvPr>
          <p:cNvSpPr>
            <a:spLocks noChangeArrowheads="1"/>
          </p:cNvSpPr>
          <p:nvPr/>
        </p:nvSpPr>
        <p:spPr bwMode="auto">
          <a:xfrm>
            <a:off x="380590" y="5167221"/>
            <a:ext cx="7975537" cy="1046674"/>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荷台程度の高さからの転落でも重大事故</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になることを認識する</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・悪天候時は</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スケジュールの組み直し、場所の変更等</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の検討を</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負傷時は</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安易に自己判断せず</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直ちに受診する</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（重症化回避）</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grpSp>
        <p:nvGrpSpPr>
          <p:cNvPr id="39" name="グループ化 38">
            <a:extLst>
              <a:ext uri="{FF2B5EF4-FFF2-40B4-BE49-F238E27FC236}">
                <a16:creationId xmlns:a16="http://schemas.microsoft.com/office/drawing/2014/main" id="{8C1C0B58-AF12-5A42-289C-FAF792CB2D58}"/>
              </a:ext>
            </a:extLst>
          </p:cNvPr>
          <p:cNvGrpSpPr>
            <a:grpSpLocks noChangeAspect="1"/>
          </p:cNvGrpSpPr>
          <p:nvPr/>
        </p:nvGrpSpPr>
        <p:grpSpPr>
          <a:xfrm>
            <a:off x="5597319" y="1427982"/>
            <a:ext cx="3155182" cy="2238382"/>
            <a:chOff x="6215931" y="2000975"/>
            <a:chExt cx="1861248" cy="1320426"/>
          </a:xfrm>
        </p:grpSpPr>
        <p:grpSp>
          <p:nvGrpSpPr>
            <p:cNvPr id="37" name="グループ化 36">
              <a:extLst>
                <a:ext uri="{FF2B5EF4-FFF2-40B4-BE49-F238E27FC236}">
                  <a16:creationId xmlns:a16="http://schemas.microsoft.com/office/drawing/2014/main" id="{78BC822E-411B-6A45-7BB4-2D4180A3732C}"/>
                </a:ext>
              </a:extLst>
            </p:cNvPr>
            <p:cNvGrpSpPr/>
            <p:nvPr/>
          </p:nvGrpSpPr>
          <p:grpSpPr>
            <a:xfrm>
              <a:off x="6215931" y="2000975"/>
              <a:ext cx="1861248" cy="1320426"/>
              <a:chOff x="6927322" y="2166361"/>
              <a:chExt cx="1711853" cy="1262639"/>
            </a:xfrm>
          </p:grpSpPr>
          <p:pic>
            <p:nvPicPr>
              <p:cNvPr id="20" name="図 19">
                <a:extLst>
                  <a:ext uri="{FF2B5EF4-FFF2-40B4-BE49-F238E27FC236}">
                    <a16:creationId xmlns:a16="http://schemas.microsoft.com/office/drawing/2014/main" id="{87979874-125B-62E0-FA19-DA9D3C90D8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72344" y="2207910"/>
                <a:ext cx="1610748" cy="1180040"/>
              </a:xfrm>
              <a:prstGeom prst="rect">
                <a:avLst/>
              </a:prstGeom>
            </p:spPr>
          </p:pic>
          <p:sp>
            <p:nvSpPr>
              <p:cNvPr id="23" name="吹き出し: 四角形 22">
                <a:extLst>
                  <a:ext uri="{FF2B5EF4-FFF2-40B4-BE49-F238E27FC236}">
                    <a16:creationId xmlns:a16="http://schemas.microsoft.com/office/drawing/2014/main" id="{AFA01E43-00EA-E389-3ED9-AA84FE15B380}"/>
                  </a:ext>
                </a:extLst>
              </p:cNvPr>
              <p:cNvSpPr/>
              <p:nvPr/>
            </p:nvSpPr>
            <p:spPr>
              <a:xfrm>
                <a:off x="6927322" y="2166361"/>
                <a:ext cx="1711853" cy="1262639"/>
              </a:xfrm>
              <a:prstGeom prst="wedgeRectCallout">
                <a:avLst>
                  <a:gd name="adj1" fmla="val -68958"/>
                  <a:gd name="adj2" fmla="val 34150"/>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8" name="正方形/長方形 37">
              <a:extLst>
                <a:ext uri="{FF2B5EF4-FFF2-40B4-BE49-F238E27FC236}">
                  <a16:creationId xmlns:a16="http://schemas.microsoft.com/office/drawing/2014/main" id="{AC2F64D9-B3BC-0DEF-BFB4-5339B6BAB910}"/>
                </a:ext>
              </a:extLst>
            </p:cNvPr>
            <p:cNvSpPr/>
            <p:nvPr/>
          </p:nvSpPr>
          <p:spPr>
            <a:xfrm>
              <a:off x="6341993" y="2561226"/>
              <a:ext cx="686705" cy="2254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荷台表面</a:t>
              </a:r>
            </a:p>
          </p:txBody>
        </p:sp>
      </p:grpSp>
      <p:sp>
        <p:nvSpPr>
          <p:cNvPr id="8" name="スライド番号プレースホルダー 7">
            <a:extLst>
              <a:ext uri="{FF2B5EF4-FFF2-40B4-BE49-F238E27FC236}">
                <a16:creationId xmlns:a16="http://schemas.microsoft.com/office/drawing/2014/main" id="{7F1F1CE5-1CA4-8A8B-738A-7D3D3F20B32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5B0DE11C-13F0-4A81-E9EC-D11EDC8E681E}"/>
              </a:ext>
            </a:extLst>
          </p:cNvPr>
          <p:cNvCxnSpPr/>
          <p:nvPr/>
        </p:nvCxnSpPr>
        <p:spPr>
          <a:xfrm>
            <a:off x="342101" y="62123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C4E6061-BD8B-5982-5C02-FABD1A28DAAD}"/>
              </a:ext>
            </a:extLst>
          </p:cNvPr>
          <p:cNvSpPr txBox="1"/>
          <p:nvPr/>
        </p:nvSpPr>
        <p:spPr>
          <a:xfrm>
            <a:off x="2994408" y="60171"/>
            <a:ext cx="31551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トラック事故事例</a:t>
            </a:r>
          </a:p>
        </p:txBody>
      </p:sp>
      <p:sp>
        <p:nvSpPr>
          <p:cNvPr id="10" name="ポイント">
            <a:extLst>
              <a:ext uri="{FF2B5EF4-FFF2-40B4-BE49-F238E27FC236}">
                <a16:creationId xmlns:a16="http://schemas.microsoft.com/office/drawing/2014/main" id="{9DB08BA2-9EEE-221F-237C-37A4ED0EFAF4}"/>
              </a:ext>
            </a:extLst>
          </p:cNvPr>
          <p:cNvSpPr>
            <a:spLocks noChangeArrowheads="1"/>
          </p:cNvSpPr>
          <p:nvPr/>
        </p:nvSpPr>
        <p:spPr bwMode="auto">
          <a:xfrm>
            <a:off x="342101" y="6190536"/>
            <a:ext cx="7975537" cy="539036"/>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Arial" pitchFamily="34" charset="0"/>
              </a:rPr>
              <a:t>１メートルは一命取る（労働安全関係者の間で言われている）</a:t>
            </a:r>
            <a:endParaRPr kumimoji="0" lang="en-US" altLang="ja-JP" sz="22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Arial" pitchFamily="34" charset="0"/>
            </a:endParaRPr>
          </a:p>
        </p:txBody>
      </p:sp>
      <p:sp>
        <p:nvSpPr>
          <p:cNvPr id="3" name="正方形/長方形 2">
            <a:extLst>
              <a:ext uri="{FF2B5EF4-FFF2-40B4-BE49-F238E27FC236}">
                <a16:creationId xmlns:a16="http://schemas.microsoft.com/office/drawing/2014/main" id="{9ED78D5D-14F3-D7BA-7EAA-CBF9E3C0D946}"/>
              </a:ext>
            </a:extLst>
          </p:cNvPr>
          <p:cNvSpPr/>
          <p:nvPr/>
        </p:nvSpPr>
        <p:spPr>
          <a:xfrm>
            <a:off x="134385" y="258860"/>
            <a:ext cx="1115206"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４．運搬</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28" name="AutoShape 3">
            <a:extLst>
              <a:ext uri="{FF2B5EF4-FFF2-40B4-BE49-F238E27FC236}">
                <a16:creationId xmlns:a16="http://schemas.microsoft.com/office/drawing/2014/main" id="{62E140EF-3ABF-87BF-16DB-85D61F40F6D3}"/>
              </a:ext>
            </a:extLst>
          </p:cNvPr>
          <p:cNvSpPr>
            <a:spLocks noChangeArrowheads="1"/>
          </p:cNvSpPr>
          <p:nvPr/>
        </p:nvSpPr>
        <p:spPr bwMode="auto">
          <a:xfrm>
            <a:off x="280830" y="1908917"/>
            <a:ext cx="1434616" cy="700130"/>
          </a:xfrm>
          <a:prstGeom prst="wedgeRectCallout">
            <a:avLst>
              <a:gd name="adj1" fmla="val 91783"/>
              <a:gd name="adj2" fmla="val 2517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雨の中、屋外での作業</a:t>
            </a:r>
          </a:p>
        </p:txBody>
      </p:sp>
      <p:pic>
        <p:nvPicPr>
          <p:cNvPr id="30" name="図 29">
            <a:extLst>
              <a:ext uri="{FF2B5EF4-FFF2-40B4-BE49-F238E27FC236}">
                <a16:creationId xmlns:a16="http://schemas.microsoft.com/office/drawing/2014/main" id="{E784CA25-90A7-092B-9DBF-72A8A42E5498}"/>
              </a:ext>
            </a:extLst>
          </p:cNvPr>
          <p:cNvPicPr>
            <a:picLocks noChangeAspect="1"/>
          </p:cNvPicPr>
          <p:nvPr/>
        </p:nvPicPr>
        <p:blipFill>
          <a:blip r:embed="rId4"/>
          <a:stretch>
            <a:fillRect/>
          </a:stretch>
        </p:blipFill>
        <p:spPr>
          <a:xfrm>
            <a:off x="280830" y="1609939"/>
            <a:ext cx="822315" cy="439879"/>
          </a:xfrm>
          <a:prstGeom prst="rect">
            <a:avLst/>
          </a:prstGeom>
        </p:spPr>
      </p:pic>
      <p:sp>
        <p:nvSpPr>
          <p:cNvPr id="31" name="AutoShape 3">
            <a:extLst>
              <a:ext uri="{FF2B5EF4-FFF2-40B4-BE49-F238E27FC236}">
                <a16:creationId xmlns:a16="http://schemas.microsoft.com/office/drawing/2014/main" id="{C645B5F3-877B-74D3-1BD6-CD0D166EC89D}"/>
              </a:ext>
            </a:extLst>
          </p:cNvPr>
          <p:cNvSpPr>
            <a:spLocks noChangeArrowheads="1"/>
          </p:cNvSpPr>
          <p:nvPr/>
        </p:nvSpPr>
        <p:spPr bwMode="auto">
          <a:xfrm>
            <a:off x="6013002" y="4314022"/>
            <a:ext cx="2526436" cy="700130"/>
          </a:xfrm>
          <a:prstGeom prst="wedgeRectCallout">
            <a:avLst>
              <a:gd name="adj1" fmla="val 46058"/>
              <a:gd name="adj2" fmla="val 2517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傷みをがまんして作業を継続、受診は翌日</a:t>
            </a:r>
          </a:p>
        </p:txBody>
      </p:sp>
      <p:pic>
        <p:nvPicPr>
          <p:cNvPr id="29" name="図 28">
            <a:extLst>
              <a:ext uri="{FF2B5EF4-FFF2-40B4-BE49-F238E27FC236}">
                <a16:creationId xmlns:a16="http://schemas.microsoft.com/office/drawing/2014/main" id="{CE12E0A8-7368-56AE-FB6D-6AA0BBA8831F}"/>
              </a:ext>
            </a:extLst>
          </p:cNvPr>
          <p:cNvPicPr>
            <a:picLocks noChangeAspect="1"/>
          </p:cNvPicPr>
          <p:nvPr/>
        </p:nvPicPr>
        <p:blipFill>
          <a:blip r:embed="rId5"/>
          <a:stretch>
            <a:fillRect/>
          </a:stretch>
        </p:blipFill>
        <p:spPr>
          <a:xfrm>
            <a:off x="6006111" y="4011611"/>
            <a:ext cx="846474" cy="439879"/>
          </a:xfrm>
          <a:prstGeom prst="rect">
            <a:avLst/>
          </a:prstGeom>
        </p:spPr>
      </p:pic>
      <p:sp>
        <p:nvSpPr>
          <p:cNvPr id="33" name="AutoShape 3">
            <a:extLst>
              <a:ext uri="{FF2B5EF4-FFF2-40B4-BE49-F238E27FC236}">
                <a16:creationId xmlns:a16="http://schemas.microsoft.com/office/drawing/2014/main" id="{0D600C23-309C-EF68-DAEF-B658CC261AEF}"/>
              </a:ext>
            </a:extLst>
          </p:cNvPr>
          <p:cNvSpPr>
            <a:spLocks noChangeArrowheads="1"/>
          </p:cNvSpPr>
          <p:nvPr/>
        </p:nvSpPr>
        <p:spPr bwMode="auto">
          <a:xfrm>
            <a:off x="4059334" y="1539874"/>
            <a:ext cx="1434616" cy="700130"/>
          </a:xfrm>
          <a:prstGeom prst="wedgeRectCallout">
            <a:avLst>
              <a:gd name="adj1" fmla="val 106532"/>
              <a:gd name="adj2" fmla="val 7482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鉄板ですべりやすい</a:t>
            </a:r>
          </a:p>
        </p:txBody>
      </p:sp>
      <p:pic>
        <p:nvPicPr>
          <p:cNvPr id="34" name="図 33">
            <a:extLst>
              <a:ext uri="{FF2B5EF4-FFF2-40B4-BE49-F238E27FC236}">
                <a16:creationId xmlns:a16="http://schemas.microsoft.com/office/drawing/2014/main" id="{83AFD292-56B4-0B47-BC3B-7FE67431AE4E}"/>
              </a:ext>
            </a:extLst>
          </p:cNvPr>
          <p:cNvPicPr>
            <a:picLocks noChangeAspect="1"/>
          </p:cNvPicPr>
          <p:nvPr/>
        </p:nvPicPr>
        <p:blipFill>
          <a:blip r:embed="rId6"/>
          <a:stretch>
            <a:fillRect/>
          </a:stretch>
        </p:blipFill>
        <p:spPr>
          <a:xfrm>
            <a:off x="3447033" y="1671035"/>
            <a:ext cx="846474" cy="460163"/>
          </a:xfrm>
          <a:prstGeom prst="rect">
            <a:avLst/>
          </a:prstGeom>
        </p:spPr>
      </p:pic>
      <p:sp>
        <p:nvSpPr>
          <p:cNvPr id="35" name="AutoShape 3">
            <a:extLst>
              <a:ext uri="{FF2B5EF4-FFF2-40B4-BE49-F238E27FC236}">
                <a16:creationId xmlns:a16="http://schemas.microsoft.com/office/drawing/2014/main" id="{43D773B3-8DD8-1CE5-DC60-BFC4B73A89E0}"/>
              </a:ext>
            </a:extLst>
          </p:cNvPr>
          <p:cNvSpPr>
            <a:spLocks noChangeArrowheads="1"/>
          </p:cNvSpPr>
          <p:nvPr/>
        </p:nvSpPr>
        <p:spPr bwMode="auto">
          <a:xfrm>
            <a:off x="2365952" y="4792944"/>
            <a:ext cx="3127998" cy="369332"/>
          </a:xfrm>
          <a:prstGeom prst="wedgeRectCallout">
            <a:avLst>
              <a:gd name="adj1" fmla="val 9399"/>
              <a:gd name="adj2" fmla="val -218317"/>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この高さでも十分、重症化</a:t>
            </a:r>
          </a:p>
        </p:txBody>
      </p:sp>
      <p:pic>
        <p:nvPicPr>
          <p:cNvPr id="36" name="図 35">
            <a:extLst>
              <a:ext uri="{FF2B5EF4-FFF2-40B4-BE49-F238E27FC236}">
                <a16:creationId xmlns:a16="http://schemas.microsoft.com/office/drawing/2014/main" id="{6F47FA01-A3D8-E40B-53ED-8DC20432CDDE}"/>
              </a:ext>
            </a:extLst>
          </p:cNvPr>
          <p:cNvPicPr>
            <a:picLocks noChangeAspect="1"/>
          </p:cNvPicPr>
          <p:nvPr/>
        </p:nvPicPr>
        <p:blipFill>
          <a:blip r:embed="rId6"/>
          <a:stretch>
            <a:fillRect/>
          </a:stretch>
        </p:blipFill>
        <p:spPr>
          <a:xfrm>
            <a:off x="1743708" y="4790396"/>
            <a:ext cx="846474" cy="460163"/>
          </a:xfrm>
          <a:prstGeom prst="rect">
            <a:avLst/>
          </a:prstGeom>
        </p:spPr>
      </p:pic>
      <p:sp>
        <p:nvSpPr>
          <p:cNvPr id="40" name="テキスト ボックス 39">
            <a:extLst>
              <a:ext uri="{FF2B5EF4-FFF2-40B4-BE49-F238E27FC236}">
                <a16:creationId xmlns:a16="http://schemas.microsoft.com/office/drawing/2014/main" id="{1B0D44E3-53C6-B83A-0A65-D44548D90A82}"/>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pic>
        <p:nvPicPr>
          <p:cNvPr id="2" name="図 1">
            <a:extLst>
              <a:ext uri="{FF2B5EF4-FFF2-40B4-BE49-F238E27FC236}">
                <a16:creationId xmlns:a16="http://schemas.microsoft.com/office/drawing/2014/main" id="{595A3D9A-6E30-5428-F50C-90D6FFCC2558}"/>
              </a:ext>
            </a:extLst>
          </p:cNvPr>
          <p:cNvPicPr>
            <a:picLocks noChangeAspect="1"/>
          </p:cNvPicPr>
          <p:nvPr/>
        </p:nvPicPr>
        <p:blipFill>
          <a:blip r:embed="rId7"/>
          <a:stretch>
            <a:fillRect/>
          </a:stretch>
        </p:blipFill>
        <p:spPr>
          <a:xfrm>
            <a:off x="6669798" y="4020180"/>
            <a:ext cx="610642" cy="449655"/>
          </a:xfrm>
          <a:prstGeom prst="rect">
            <a:avLst/>
          </a:prstGeom>
        </p:spPr>
      </p:pic>
    </p:spTree>
    <p:extLst>
      <p:ext uri="{BB962C8B-B14F-4D97-AF65-F5344CB8AC3E}">
        <p14:creationId xmlns:p14="http://schemas.microsoft.com/office/powerpoint/2010/main" val="226722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調査例">
            <a:extLst>
              <a:ext uri="{FF2B5EF4-FFF2-40B4-BE49-F238E27FC236}">
                <a16:creationId xmlns:a16="http://schemas.microsoft.com/office/drawing/2014/main" id="{D96A2408-D578-408A-ABA8-CBFCF1BC22B1}"/>
              </a:ext>
            </a:extLst>
          </p:cNvPr>
          <p:cNvSpPr txBox="1"/>
          <p:nvPr/>
        </p:nvSpPr>
        <p:spPr>
          <a:xfrm>
            <a:off x="276329" y="816934"/>
            <a:ext cx="8591342"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干し柿用の平核無を収穫するのに地面に段差があったので、三脚の足を大きく開き</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10</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段のうちの</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8</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段目に乗って作業をしていたところ、</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一本足が滑り</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完全に開脚。当然本人は落下。</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右足脛骨骨折</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、入院</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1</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ヶ月</a:t>
            </a: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342101" y="5561182"/>
            <a:ext cx="8473779" cy="1170636"/>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a:defRPr/>
            </a:pPr>
            <a:r>
              <a:rPr lang="ja-JP" altLang="en-US"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rPr>
              <a:t>・地面の形状にあった脚立を、あくまで</a:t>
            </a:r>
            <a:r>
              <a:rPr lang="ja-JP" altLang="en-US" sz="22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平面上で</a:t>
            </a:r>
            <a:r>
              <a:rPr lang="ja-JP" altLang="en-US"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rPr>
              <a:t>用いる</a:t>
            </a:r>
            <a:endParaRPr lang="en-US" altLang="ja-JP"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チェーンをかけない</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ような使い方は</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絶対にしない</a:t>
            </a:r>
            <a:endParaRPr kumimoji="0" lang="en-US" altLang="ja-JP"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昇降面の角度は７５゜、チェーンではなく屈折式の金具を用いる</a:t>
            </a:r>
            <a:r>
              <a:rPr kumimoji="0" lang="en-US" altLang="ja-JP" sz="2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p>
        </p:txBody>
      </p:sp>
      <p:sp>
        <p:nvSpPr>
          <p:cNvPr id="4" name="スライド番号プレースホルダー 3">
            <a:extLst>
              <a:ext uri="{FF2B5EF4-FFF2-40B4-BE49-F238E27FC236}">
                <a16:creationId xmlns:a16="http://schemas.microsoft.com/office/drawing/2014/main" id="{D3F48BF5-D9F9-49A1-81D1-729637FCD12B}"/>
              </a:ext>
            </a:extLst>
          </p:cNvPr>
          <p:cNvSpPr>
            <a:spLocks noGrp="1"/>
          </p:cNvSpPr>
          <p:nvPr>
            <p:ph type="sldNum" sz="quarter" idx="12"/>
          </p:nvPr>
        </p:nvSpPr>
        <p:spPr>
          <a:xfrm>
            <a:off x="6833255" y="6372925"/>
            <a:ext cx="2090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schemeClr val="bg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0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3AC11CAC-57DD-9721-49EF-D833F5670A5D}"/>
              </a:ext>
            </a:extLst>
          </p:cNvPr>
          <p:cNvPicPr>
            <a:picLocks noChangeAspect="1"/>
          </p:cNvPicPr>
          <p:nvPr/>
        </p:nvPicPr>
        <p:blipFill>
          <a:blip r:embed="rId2"/>
          <a:stretch>
            <a:fillRect/>
          </a:stretch>
        </p:blipFill>
        <p:spPr>
          <a:xfrm>
            <a:off x="6589725" y="1985495"/>
            <a:ext cx="2415927" cy="1847051"/>
          </a:xfrm>
          <a:prstGeom prst="rect">
            <a:avLst/>
          </a:prstGeom>
        </p:spPr>
      </p:pic>
      <p:pic>
        <p:nvPicPr>
          <p:cNvPr id="8" name="図 7">
            <a:extLst>
              <a:ext uri="{FF2B5EF4-FFF2-40B4-BE49-F238E27FC236}">
                <a16:creationId xmlns:a16="http://schemas.microsoft.com/office/drawing/2014/main" id="{4E73A2F2-1B00-51BA-AAC8-CFB2AA1AFCF8}"/>
              </a:ext>
            </a:extLst>
          </p:cNvPr>
          <p:cNvPicPr>
            <a:picLocks noChangeAspect="1"/>
          </p:cNvPicPr>
          <p:nvPr/>
        </p:nvPicPr>
        <p:blipFill>
          <a:blip r:embed="rId3"/>
          <a:stretch>
            <a:fillRect/>
          </a:stretch>
        </p:blipFill>
        <p:spPr>
          <a:xfrm>
            <a:off x="324974" y="1960518"/>
            <a:ext cx="3751789" cy="2849234"/>
          </a:xfrm>
          <a:prstGeom prst="rect">
            <a:avLst/>
          </a:prstGeom>
        </p:spPr>
      </p:pic>
      <p:pic>
        <p:nvPicPr>
          <p:cNvPr id="13" name="図 12">
            <a:extLst>
              <a:ext uri="{FF2B5EF4-FFF2-40B4-BE49-F238E27FC236}">
                <a16:creationId xmlns:a16="http://schemas.microsoft.com/office/drawing/2014/main" id="{5E37AEBF-AA20-DAFF-3759-76DA778DB2C0}"/>
              </a:ext>
            </a:extLst>
          </p:cNvPr>
          <p:cNvPicPr>
            <a:picLocks noChangeAspect="1"/>
          </p:cNvPicPr>
          <p:nvPr/>
        </p:nvPicPr>
        <p:blipFill>
          <a:blip r:embed="rId4"/>
          <a:stretch>
            <a:fillRect/>
          </a:stretch>
        </p:blipFill>
        <p:spPr>
          <a:xfrm>
            <a:off x="4162858" y="1960518"/>
            <a:ext cx="2426867" cy="1847051"/>
          </a:xfrm>
          <a:prstGeom prst="rect">
            <a:avLst/>
          </a:prstGeom>
        </p:spPr>
      </p:pic>
      <p:cxnSp>
        <p:nvCxnSpPr>
          <p:cNvPr id="6" name="直線コネクタ 5">
            <a:extLst>
              <a:ext uri="{FF2B5EF4-FFF2-40B4-BE49-F238E27FC236}">
                <a16:creationId xmlns:a16="http://schemas.microsoft.com/office/drawing/2014/main" id="{EE7F0EA2-0155-8BAE-0357-A91108E208FD}"/>
              </a:ext>
            </a:extLst>
          </p:cNvPr>
          <p:cNvCxnSpPr/>
          <p:nvPr/>
        </p:nvCxnSpPr>
        <p:spPr>
          <a:xfrm>
            <a:off x="342101" y="62123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516AD09-A8C6-33B8-C8DE-3FB3B4539DFD}"/>
              </a:ext>
            </a:extLst>
          </p:cNvPr>
          <p:cNvSpPr txBox="1"/>
          <p:nvPr/>
        </p:nvSpPr>
        <p:spPr>
          <a:xfrm>
            <a:off x="2994408" y="60171"/>
            <a:ext cx="30360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脚立事故事例</a:t>
            </a:r>
            <a:r>
              <a:rPr kumimoji="1" lang="en-US" altLang="ja-JP"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endParaRPr kumimoji="1" lang="ja-JP" altLang="en-US"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9" name="正方形/長方形 8">
            <a:extLst>
              <a:ext uri="{FF2B5EF4-FFF2-40B4-BE49-F238E27FC236}">
                <a16:creationId xmlns:a16="http://schemas.microsoft.com/office/drawing/2014/main" id="{9F98C18A-FAC1-E3EB-16DB-409822910290}"/>
              </a:ext>
            </a:extLst>
          </p:cNvPr>
          <p:cNvSpPr/>
          <p:nvPr/>
        </p:nvSpPr>
        <p:spPr>
          <a:xfrm>
            <a:off x="134385" y="258860"/>
            <a:ext cx="1286336"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５．機械以外</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E8120B6E-5CD4-2D60-A2D8-CC8E960D2457}"/>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sp>
        <p:nvSpPr>
          <p:cNvPr id="15" name="AutoShape 3">
            <a:extLst>
              <a:ext uri="{FF2B5EF4-FFF2-40B4-BE49-F238E27FC236}">
                <a16:creationId xmlns:a16="http://schemas.microsoft.com/office/drawing/2014/main" id="{5C3E172D-D402-B0AF-2A6D-610695E9FD14}"/>
              </a:ext>
            </a:extLst>
          </p:cNvPr>
          <p:cNvSpPr>
            <a:spLocks noChangeArrowheads="1"/>
          </p:cNvSpPr>
          <p:nvPr/>
        </p:nvSpPr>
        <p:spPr bwMode="auto">
          <a:xfrm>
            <a:off x="4235350" y="4512296"/>
            <a:ext cx="4006865" cy="700507"/>
          </a:xfrm>
          <a:prstGeom prst="wedgeRectCallout">
            <a:avLst>
              <a:gd name="adj1" fmla="val -78386"/>
              <a:gd name="adj2" fmla="val -91590"/>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大きく開脚するため、チェーンは届かないので使用しなかった</a:t>
            </a:r>
            <a:endParaRPr lang="ja-JP" altLang="en-US" dirty="0">
              <a:solidFill>
                <a:srgbClr val="000000"/>
              </a:solidFill>
              <a:effectLst/>
              <a:latin typeface="Arial" pitchFamily="34" charset="0"/>
              <a:ea typeface="HGP創英角ｺﾞｼｯｸUB" panose="020B0900000000000000" pitchFamily="50" charset="-128"/>
            </a:endParaRPr>
          </a:p>
        </p:txBody>
      </p:sp>
      <p:pic>
        <p:nvPicPr>
          <p:cNvPr id="16" name="図 15">
            <a:extLst>
              <a:ext uri="{FF2B5EF4-FFF2-40B4-BE49-F238E27FC236}">
                <a16:creationId xmlns:a16="http://schemas.microsoft.com/office/drawing/2014/main" id="{B8E69817-C30D-88A4-CF7E-5BDECE72D8B2}"/>
              </a:ext>
            </a:extLst>
          </p:cNvPr>
          <p:cNvPicPr>
            <a:picLocks noChangeAspect="1"/>
          </p:cNvPicPr>
          <p:nvPr/>
        </p:nvPicPr>
        <p:blipFill>
          <a:blip r:embed="rId5"/>
          <a:stretch>
            <a:fillRect/>
          </a:stretch>
        </p:blipFill>
        <p:spPr>
          <a:xfrm>
            <a:off x="7554328" y="4882096"/>
            <a:ext cx="846474" cy="465844"/>
          </a:xfrm>
          <a:prstGeom prst="rect">
            <a:avLst/>
          </a:prstGeom>
        </p:spPr>
      </p:pic>
      <p:sp>
        <p:nvSpPr>
          <p:cNvPr id="18" name="AutoShape 3">
            <a:extLst>
              <a:ext uri="{FF2B5EF4-FFF2-40B4-BE49-F238E27FC236}">
                <a16:creationId xmlns:a16="http://schemas.microsoft.com/office/drawing/2014/main" id="{32079163-A96F-2652-B233-40B6DEBF6B09}"/>
              </a:ext>
            </a:extLst>
          </p:cNvPr>
          <p:cNvSpPr>
            <a:spLocks noChangeArrowheads="1"/>
          </p:cNvSpPr>
          <p:nvPr/>
        </p:nvSpPr>
        <p:spPr bwMode="auto">
          <a:xfrm>
            <a:off x="4923027" y="3900736"/>
            <a:ext cx="2631512" cy="379342"/>
          </a:xfrm>
          <a:prstGeom prst="wedgeRectCallout">
            <a:avLst>
              <a:gd name="adj1" fmla="val 56984"/>
              <a:gd name="adj2" fmla="val -107292"/>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段差のある地面で用いた</a:t>
            </a:r>
            <a:endParaRPr lang="ja-JP" altLang="en-US" dirty="0">
              <a:solidFill>
                <a:srgbClr val="000000"/>
              </a:solidFill>
              <a:effectLst/>
              <a:latin typeface="Arial" pitchFamily="34" charset="0"/>
              <a:ea typeface="HGP創英角ｺﾞｼｯｸUB" panose="020B0900000000000000" pitchFamily="50" charset="-128"/>
            </a:endParaRPr>
          </a:p>
        </p:txBody>
      </p:sp>
      <p:pic>
        <p:nvPicPr>
          <p:cNvPr id="17" name="図 16">
            <a:extLst>
              <a:ext uri="{FF2B5EF4-FFF2-40B4-BE49-F238E27FC236}">
                <a16:creationId xmlns:a16="http://schemas.microsoft.com/office/drawing/2014/main" id="{EABB4DF3-EFF5-71AA-EBFC-6563A2CEC9B7}"/>
              </a:ext>
            </a:extLst>
          </p:cNvPr>
          <p:cNvPicPr>
            <a:picLocks noChangeAspect="1"/>
          </p:cNvPicPr>
          <p:nvPr/>
        </p:nvPicPr>
        <p:blipFill>
          <a:blip r:embed="rId6"/>
          <a:stretch>
            <a:fillRect/>
          </a:stretch>
        </p:blipFill>
        <p:spPr>
          <a:xfrm>
            <a:off x="4335608" y="3888577"/>
            <a:ext cx="822315" cy="439879"/>
          </a:xfrm>
          <a:prstGeom prst="rect">
            <a:avLst/>
          </a:prstGeom>
        </p:spPr>
      </p:pic>
      <p:pic>
        <p:nvPicPr>
          <p:cNvPr id="19" name="図 18">
            <a:extLst>
              <a:ext uri="{FF2B5EF4-FFF2-40B4-BE49-F238E27FC236}">
                <a16:creationId xmlns:a16="http://schemas.microsoft.com/office/drawing/2014/main" id="{D81ED6D1-E6DF-5004-9A09-45F0DB0934F4}"/>
              </a:ext>
            </a:extLst>
          </p:cNvPr>
          <p:cNvPicPr>
            <a:picLocks noChangeAspect="1"/>
          </p:cNvPicPr>
          <p:nvPr/>
        </p:nvPicPr>
        <p:blipFill>
          <a:blip r:embed="rId5"/>
          <a:stretch>
            <a:fillRect/>
          </a:stretch>
        </p:blipFill>
        <p:spPr>
          <a:xfrm>
            <a:off x="7455241" y="3888577"/>
            <a:ext cx="846474" cy="465844"/>
          </a:xfrm>
          <a:prstGeom prst="rect">
            <a:avLst/>
          </a:prstGeom>
        </p:spPr>
      </p:pic>
      <p:sp>
        <p:nvSpPr>
          <p:cNvPr id="20" name="AutoShape 3">
            <a:extLst>
              <a:ext uri="{FF2B5EF4-FFF2-40B4-BE49-F238E27FC236}">
                <a16:creationId xmlns:a16="http://schemas.microsoft.com/office/drawing/2014/main" id="{B047E26B-ACF5-2B16-57CC-4152C2F29D25}"/>
              </a:ext>
            </a:extLst>
          </p:cNvPr>
          <p:cNvSpPr>
            <a:spLocks noChangeArrowheads="1"/>
          </p:cNvSpPr>
          <p:nvPr/>
        </p:nvSpPr>
        <p:spPr bwMode="auto">
          <a:xfrm>
            <a:off x="574334" y="4809753"/>
            <a:ext cx="2960579" cy="635936"/>
          </a:xfrm>
          <a:prstGeom prst="wedgeRectCallout">
            <a:avLst>
              <a:gd name="adj1" fmla="val -23357"/>
              <a:gd name="adj2" fmla="val -144845"/>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一本足が３５゜という極端な低角度で立てた</a:t>
            </a:r>
            <a:endParaRPr lang="en-US" altLang="ja-JP"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21" name="図 20">
            <a:extLst>
              <a:ext uri="{FF2B5EF4-FFF2-40B4-BE49-F238E27FC236}">
                <a16:creationId xmlns:a16="http://schemas.microsoft.com/office/drawing/2014/main" id="{62B3FBBB-ECF0-211B-83B6-59D26F58ABBC}"/>
              </a:ext>
            </a:extLst>
          </p:cNvPr>
          <p:cNvPicPr>
            <a:picLocks noChangeAspect="1"/>
          </p:cNvPicPr>
          <p:nvPr/>
        </p:nvPicPr>
        <p:blipFill>
          <a:blip r:embed="rId5"/>
          <a:stretch>
            <a:fillRect/>
          </a:stretch>
        </p:blipFill>
        <p:spPr>
          <a:xfrm>
            <a:off x="3230289" y="5095338"/>
            <a:ext cx="846474" cy="465844"/>
          </a:xfrm>
          <a:prstGeom prst="rect">
            <a:avLst/>
          </a:prstGeom>
        </p:spPr>
      </p:pic>
      <p:pic>
        <p:nvPicPr>
          <p:cNvPr id="23" name="図 22">
            <a:extLst>
              <a:ext uri="{FF2B5EF4-FFF2-40B4-BE49-F238E27FC236}">
                <a16:creationId xmlns:a16="http://schemas.microsoft.com/office/drawing/2014/main" id="{35A54F86-CA7B-B88F-5AF1-31F63957914C}"/>
              </a:ext>
            </a:extLst>
          </p:cNvPr>
          <p:cNvPicPr>
            <a:picLocks noChangeAspect="1"/>
          </p:cNvPicPr>
          <p:nvPr/>
        </p:nvPicPr>
        <p:blipFill>
          <a:blip r:embed="rId7"/>
          <a:stretch>
            <a:fillRect/>
          </a:stretch>
        </p:blipFill>
        <p:spPr>
          <a:xfrm>
            <a:off x="6305189" y="4894446"/>
            <a:ext cx="1414577" cy="465844"/>
          </a:xfrm>
          <a:prstGeom prst="rect">
            <a:avLst/>
          </a:prstGeom>
        </p:spPr>
      </p:pic>
    </p:spTree>
    <p:extLst>
      <p:ext uri="{BB962C8B-B14F-4D97-AF65-F5344CB8AC3E}">
        <p14:creationId xmlns:p14="http://schemas.microsoft.com/office/powerpoint/2010/main" val="45447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調査例">
            <a:extLst>
              <a:ext uri="{FF2B5EF4-FFF2-40B4-BE49-F238E27FC236}">
                <a16:creationId xmlns:a16="http://schemas.microsoft.com/office/drawing/2014/main" id="{D96A2408-D578-408A-ABA8-CBFCF1BC22B1}"/>
              </a:ext>
            </a:extLst>
          </p:cNvPr>
          <p:cNvSpPr txBox="1"/>
          <p:nvPr/>
        </p:nvSpPr>
        <p:spPr>
          <a:xfrm>
            <a:off x="276329" y="816934"/>
            <a:ext cx="8591342"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プルーンを収穫するのに木製脚立を用い、</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片足を天板に乗せ</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横向き・前屈みで作業をしていたところ、バランスを崩し落下。踏み桟に足を強く打ち付ける。</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アキレス腱断裂</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、入院</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20</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日、</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9</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ヵ月後もリハビリ中</a:t>
            </a: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500978" y="5333632"/>
            <a:ext cx="7841008" cy="821065"/>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a:defRPr/>
            </a:pPr>
            <a:r>
              <a:rPr lang="ja-JP" altLang="en-US"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rPr>
              <a:t>・脚立の</a:t>
            </a:r>
            <a:r>
              <a:rPr lang="ja-JP" altLang="en-US" sz="22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天板には乗らない</a:t>
            </a:r>
            <a:r>
              <a:rPr lang="ja-JP" altLang="en-US"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rPr>
              <a:t>：その旨</a:t>
            </a:r>
            <a:r>
              <a:rPr lang="ja-JP" altLang="en-US" sz="22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rPr>
              <a:t>表示</a:t>
            </a:r>
            <a:r>
              <a:rPr lang="ja-JP" altLang="en-US"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rPr>
              <a:t>。</a:t>
            </a:r>
            <a:endParaRPr lang="en-US" altLang="ja-JP" sz="2200" b="1" dirty="0">
              <a:solidFill>
                <a:schemeClr val="tx1"/>
              </a:solidFill>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・脚立は</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作業する方向に</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立てる。横向きの作業はしない。</a:t>
            </a:r>
            <a:endParaRPr kumimoji="0"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4" name="スライド番号プレースホルダー 3">
            <a:extLst>
              <a:ext uri="{FF2B5EF4-FFF2-40B4-BE49-F238E27FC236}">
                <a16:creationId xmlns:a16="http://schemas.microsoft.com/office/drawing/2014/main" id="{D3F48BF5-D9F9-49A1-81D1-729637FCD12B}"/>
              </a:ext>
            </a:extLst>
          </p:cNvPr>
          <p:cNvSpPr>
            <a:spLocks noGrp="1"/>
          </p:cNvSpPr>
          <p:nvPr>
            <p:ph type="sldNum" sz="quarter" idx="12"/>
          </p:nvPr>
        </p:nvSpPr>
        <p:spPr>
          <a:xfrm>
            <a:off x="6833255" y="6372925"/>
            <a:ext cx="2090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schemeClr val="bg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0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598DE2FE-55CA-E9AE-960D-8B11B48AB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36" y="1832597"/>
            <a:ext cx="2693916" cy="2126454"/>
          </a:xfrm>
          <a:prstGeom prst="rect">
            <a:avLst/>
          </a:prstGeom>
        </p:spPr>
      </p:pic>
      <p:pic>
        <p:nvPicPr>
          <p:cNvPr id="7" name="図 6">
            <a:extLst>
              <a:ext uri="{FF2B5EF4-FFF2-40B4-BE49-F238E27FC236}">
                <a16:creationId xmlns:a16="http://schemas.microsoft.com/office/drawing/2014/main" id="{984D1346-0D61-3D63-1B40-0B5D74608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59" y="1851087"/>
            <a:ext cx="2671070" cy="2126453"/>
          </a:xfrm>
          <a:prstGeom prst="rect">
            <a:avLst/>
          </a:prstGeom>
        </p:spPr>
      </p:pic>
      <p:pic>
        <p:nvPicPr>
          <p:cNvPr id="12" name="図 11">
            <a:extLst>
              <a:ext uri="{FF2B5EF4-FFF2-40B4-BE49-F238E27FC236}">
                <a16:creationId xmlns:a16="http://schemas.microsoft.com/office/drawing/2014/main" id="{2345D9BF-36B7-71EE-1266-11969C6CB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235" y="1858180"/>
            <a:ext cx="2663725" cy="2119359"/>
          </a:xfrm>
          <a:prstGeom prst="rect">
            <a:avLst/>
          </a:prstGeom>
        </p:spPr>
      </p:pic>
      <p:cxnSp>
        <p:nvCxnSpPr>
          <p:cNvPr id="2" name="直線コネクタ 1">
            <a:extLst>
              <a:ext uri="{FF2B5EF4-FFF2-40B4-BE49-F238E27FC236}">
                <a16:creationId xmlns:a16="http://schemas.microsoft.com/office/drawing/2014/main" id="{DA219216-93F0-2756-8DE1-33D012987E9B}"/>
              </a:ext>
            </a:extLst>
          </p:cNvPr>
          <p:cNvCxnSpPr/>
          <p:nvPr/>
        </p:nvCxnSpPr>
        <p:spPr>
          <a:xfrm>
            <a:off x="342101" y="62123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AEC3343-33B9-55DF-7131-CFF9C5F70A1F}"/>
              </a:ext>
            </a:extLst>
          </p:cNvPr>
          <p:cNvSpPr txBox="1"/>
          <p:nvPr/>
        </p:nvSpPr>
        <p:spPr>
          <a:xfrm>
            <a:off x="2994408" y="60171"/>
            <a:ext cx="30360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脚立事故事例</a:t>
            </a:r>
            <a:r>
              <a:rPr kumimoji="1" lang="en-US" altLang="ja-JP"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(2)</a:t>
            </a:r>
            <a:endParaRPr kumimoji="1" lang="ja-JP" altLang="en-US" sz="28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正方形/長方形 5">
            <a:extLst>
              <a:ext uri="{FF2B5EF4-FFF2-40B4-BE49-F238E27FC236}">
                <a16:creationId xmlns:a16="http://schemas.microsoft.com/office/drawing/2014/main" id="{F98A3195-2538-01F7-B6C6-16274D066076}"/>
              </a:ext>
            </a:extLst>
          </p:cNvPr>
          <p:cNvSpPr/>
          <p:nvPr/>
        </p:nvSpPr>
        <p:spPr>
          <a:xfrm>
            <a:off x="134385" y="258860"/>
            <a:ext cx="1286336"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５．機械以外</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02D17ECC-7A63-468A-A23D-AEED02F7DF9F}"/>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sp>
        <p:nvSpPr>
          <p:cNvPr id="9" name="AutoShape 3">
            <a:extLst>
              <a:ext uri="{FF2B5EF4-FFF2-40B4-BE49-F238E27FC236}">
                <a16:creationId xmlns:a16="http://schemas.microsoft.com/office/drawing/2014/main" id="{8D4289DE-E091-6CBB-9161-E51AC3C8F0A0}"/>
              </a:ext>
            </a:extLst>
          </p:cNvPr>
          <p:cNvSpPr>
            <a:spLocks noChangeArrowheads="1"/>
          </p:cNvSpPr>
          <p:nvPr/>
        </p:nvSpPr>
        <p:spPr bwMode="auto">
          <a:xfrm>
            <a:off x="3355611" y="4080440"/>
            <a:ext cx="3190706" cy="675016"/>
          </a:xfrm>
          <a:prstGeom prst="wedgeRectCallout">
            <a:avLst>
              <a:gd name="adj1" fmla="val 4931"/>
              <a:gd name="adj2" fmla="val -262854"/>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天板が大きく、乗るのを促すような形で、禁止表示もない</a:t>
            </a:r>
            <a:endParaRPr lang="en-US" altLang="ja-JP"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AutoShape 3">
            <a:extLst>
              <a:ext uri="{FF2B5EF4-FFF2-40B4-BE49-F238E27FC236}">
                <a16:creationId xmlns:a16="http://schemas.microsoft.com/office/drawing/2014/main" id="{EE3CAEBE-25CF-40CD-81F0-E5A7ED3EE99B}"/>
              </a:ext>
            </a:extLst>
          </p:cNvPr>
          <p:cNvSpPr>
            <a:spLocks noChangeArrowheads="1"/>
          </p:cNvSpPr>
          <p:nvPr/>
        </p:nvSpPr>
        <p:spPr bwMode="auto">
          <a:xfrm>
            <a:off x="6603009" y="4080440"/>
            <a:ext cx="2168335" cy="675016"/>
          </a:xfrm>
          <a:prstGeom prst="wedgeRectCallout">
            <a:avLst>
              <a:gd name="adj1" fmla="val 23537"/>
              <a:gd name="adj2" fmla="val -173291"/>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周囲に枝が多く、危険を意識しにくい</a:t>
            </a:r>
            <a:endParaRPr lang="en-US" altLang="ja-JP"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20" name="図 19">
            <a:extLst>
              <a:ext uri="{FF2B5EF4-FFF2-40B4-BE49-F238E27FC236}">
                <a16:creationId xmlns:a16="http://schemas.microsoft.com/office/drawing/2014/main" id="{8B20DC95-3592-8A5F-8AF4-02033E0BD32D}"/>
              </a:ext>
            </a:extLst>
          </p:cNvPr>
          <p:cNvPicPr>
            <a:picLocks noChangeAspect="1"/>
          </p:cNvPicPr>
          <p:nvPr/>
        </p:nvPicPr>
        <p:blipFill>
          <a:blip r:embed="rId5"/>
          <a:stretch>
            <a:fillRect/>
          </a:stretch>
        </p:blipFill>
        <p:spPr>
          <a:xfrm>
            <a:off x="8101387" y="4637471"/>
            <a:ext cx="822315" cy="439879"/>
          </a:xfrm>
          <a:prstGeom prst="rect">
            <a:avLst/>
          </a:prstGeom>
        </p:spPr>
      </p:pic>
      <p:sp>
        <p:nvSpPr>
          <p:cNvPr id="21" name="AutoShape 3">
            <a:extLst>
              <a:ext uri="{FF2B5EF4-FFF2-40B4-BE49-F238E27FC236}">
                <a16:creationId xmlns:a16="http://schemas.microsoft.com/office/drawing/2014/main" id="{E0291A36-96F8-7733-135C-DE0247465C11}"/>
              </a:ext>
            </a:extLst>
          </p:cNvPr>
          <p:cNvSpPr>
            <a:spLocks noChangeArrowheads="1"/>
          </p:cNvSpPr>
          <p:nvPr/>
        </p:nvSpPr>
        <p:spPr bwMode="auto">
          <a:xfrm>
            <a:off x="372656" y="4099980"/>
            <a:ext cx="2559470" cy="635936"/>
          </a:xfrm>
          <a:prstGeom prst="wedgeRectCallout">
            <a:avLst>
              <a:gd name="adj1" fmla="val -22846"/>
              <a:gd name="adj2" fmla="val -34330"/>
            </a:avLst>
          </a:prstGeom>
          <a:solidFill>
            <a:schemeClr val="accent4">
              <a:lumMod val="20000"/>
              <a:lumOff val="80000"/>
            </a:schemeClr>
          </a:solidFill>
          <a:ln w="19050">
            <a:solidFill>
              <a:srgbClr val="000000"/>
            </a:solidFill>
            <a:miter lim="800000"/>
            <a:headEnd/>
            <a:tailEnd/>
          </a:ln>
          <a:effectLst/>
        </p:spPr>
        <p:txBody>
          <a:bodyPr/>
          <a:lstStyle/>
          <a:p>
            <a:pPr lvl="0" eaLnBrk="0" fontAlgn="base" hangingPunct="0">
              <a:lnSpc>
                <a:spcPts val="2400"/>
              </a:lnSpc>
              <a:spcBef>
                <a:spcPct val="0"/>
              </a:spcBef>
              <a:spcAft>
                <a:spcPct val="0"/>
              </a:spcAft>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正しい作業方法を知る機会（研修等）がなかった</a:t>
            </a:r>
            <a:endParaRPr lang="en-US" altLang="ja-JP" dirty="0">
              <a:solidFill>
                <a:prstClr val="black"/>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22" name="図 21">
            <a:extLst>
              <a:ext uri="{FF2B5EF4-FFF2-40B4-BE49-F238E27FC236}">
                <a16:creationId xmlns:a16="http://schemas.microsoft.com/office/drawing/2014/main" id="{9E5158E6-88A7-515A-E5AF-981D4A0C9D08}"/>
              </a:ext>
            </a:extLst>
          </p:cNvPr>
          <p:cNvPicPr>
            <a:picLocks noChangeAspect="1"/>
          </p:cNvPicPr>
          <p:nvPr/>
        </p:nvPicPr>
        <p:blipFill>
          <a:blip r:embed="rId6"/>
          <a:stretch>
            <a:fillRect/>
          </a:stretch>
        </p:blipFill>
        <p:spPr>
          <a:xfrm>
            <a:off x="1546021" y="4678156"/>
            <a:ext cx="846474" cy="439879"/>
          </a:xfrm>
          <a:prstGeom prst="rect">
            <a:avLst/>
          </a:prstGeom>
        </p:spPr>
      </p:pic>
      <p:pic>
        <p:nvPicPr>
          <p:cNvPr id="23" name="図 22">
            <a:extLst>
              <a:ext uri="{FF2B5EF4-FFF2-40B4-BE49-F238E27FC236}">
                <a16:creationId xmlns:a16="http://schemas.microsoft.com/office/drawing/2014/main" id="{F23D4F2F-8211-51C9-96BF-85C106D129F7}"/>
              </a:ext>
            </a:extLst>
          </p:cNvPr>
          <p:cNvPicPr>
            <a:picLocks noChangeAspect="1"/>
          </p:cNvPicPr>
          <p:nvPr/>
        </p:nvPicPr>
        <p:blipFill>
          <a:blip r:embed="rId7"/>
          <a:stretch>
            <a:fillRect/>
          </a:stretch>
        </p:blipFill>
        <p:spPr>
          <a:xfrm>
            <a:off x="2209708" y="4686725"/>
            <a:ext cx="610642" cy="449655"/>
          </a:xfrm>
          <a:prstGeom prst="rect">
            <a:avLst/>
          </a:prstGeom>
        </p:spPr>
      </p:pic>
      <p:pic>
        <p:nvPicPr>
          <p:cNvPr id="24" name="図 23">
            <a:extLst>
              <a:ext uri="{FF2B5EF4-FFF2-40B4-BE49-F238E27FC236}">
                <a16:creationId xmlns:a16="http://schemas.microsoft.com/office/drawing/2014/main" id="{A4FE95F7-C5D7-8435-C235-B60FE6F79D31}"/>
              </a:ext>
            </a:extLst>
          </p:cNvPr>
          <p:cNvPicPr>
            <a:picLocks noChangeAspect="1"/>
          </p:cNvPicPr>
          <p:nvPr/>
        </p:nvPicPr>
        <p:blipFill>
          <a:blip r:embed="rId8"/>
          <a:stretch>
            <a:fillRect/>
          </a:stretch>
        </p:blipFill>
        <p:spPr>
          <a:xfrm>
            <a:off x="5134275" y="4678156"/>
            <a:ext cx="1391438" cy="458224"/>
          </a:xfrm>
          <a:prstGeom prst="rect">
            <a:avLst/>
          </a:prstGeom>
        </p:spPr>
      </p:pic>
    </p:spTree>
    <p:extLst>
      <p:ext uri="{BB962C8B-B14F-4D97-AF65-F5344CB8AC3E}">
        <p14:creationId xmlns:p14="http://schemas.microsoft.com/office/powerpoint/2010/main" val="406831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2456778" y="121652"/>
            <a:ext cx="5529492" cy="565146"/>
          </a:xfrm>
          <a:prstGeom prst="rect">
            <a:avLst/>
          </a:prstGeom>
          <a:noFill/>
          <a:ln w="12700">
            <a:noFill/>
            <a:miter lim="800000"/>
            <a:headEnd type="none" w="sm" len="sm"/>
            <a:tailEnd type="none" w="sm" len="sm"/>
          </a:ln>
          <a:effectLst/>
        </p:spPr>
        <p:txBody>
          <a:bodyPr wrap="square" tIns="36000" bIns="36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農業関係者の安全意識の実態</a:t>
            </a:r>
          </a:p>
        </p:txBody>
      </p:sp>
      <p:sp>
        <p:nvSpPr>
          <p:cNvPr id="11" name="正方形/長方形 10"/>
          <p:cNvSpPr/>
          <p:nvPr/>
        </p:nvSpPr>
        <p:spPr>
          <a:xfrm>
            <a:off x="561831" y="1310856"/>
            <a:ext cx="4831415" cy="461665"/>
          </a:xfrm>
          <a:prstGeom prst="rect">
            <a:avLst/>
          </a:prstGeom>
        </p:spPr>
        <p:txBody>
          <a:bodyPr wrap="square">
            <a:spAutoFit/>
          </a:bodyPr>
          <a:lstStyle/>
          <a:p>
            <a:pPr lvl="0">
              <a:spcBef>
                <a:spcPts val="4200"/>
              </a:spcBef>
              <a:buFont typeface="Wingdings" pitchFamily="2" charset="2"/>
              <a:buChar char="l"/>
            </a:pPr>
            <a:r>
              <a:rPr lang="ja-JP" altLang="en-US" sz="2400" dirty="0">
                <a:effectLst/>
                <a:latin typeface="HGP創英角ｺﾞｼｯｸUB" panose="020B0900000000000000" pitchFamily="50" charset="-128"/>
                <a:ea typeface="HGP創英角ｺﾞｼｯｸUB" panose="020B0900000000000000" pitchFamily="50" charset="-128"/>
              </a:rPr>
              <a:t>機械に乗る時に</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サンダル履き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20" name="正方形/長方形 19"/>
          <p:cNvSpPr/>
          <p:nvPr/>
        </p:nvSpPr>
        <p:spPr>
          <a:xfrm>
            <a:off x="561831" y="2282840"/>
            <a:ext cx="5889398" cy="461665"/>
          </a:xfrm>
          <a:prstGeom prst="rect">
            <a:avLst/>
          </a:prstGeom>
        </p:spPr>
        <p:txBody>
          <a:bodyPr wrap="square">
            <a:spAutoFit/>
          </a:bodyPr>
          <a:lstStyle/>
          <a:p>
            <a:pPr lvl="0">
              <a:spcBef>
                <a:spcPts val="4200"/>
              </a:spcBef>
              <a:buFont typeface="Wingdings"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トラクターに小さな</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子供を乗せて</a:t>
            </a:r>
            <a:r>
              <a:rPr lang="ja-JP" altLang="en-US" sz="2400" dirty="0">
                <a:latin typeface="HGP創英角ｺﾞｼｯｸUB" panose="020B0900000000000000" pitchFamily="50" charset="-128"/>
                <a:ea typeface="HGP創英角ｺﾞｼｯｸUB" panose="020B0900000000000000" pitchFamily="50" charset="-128"/>
              </a:rPr>
              <a:t>喜ばせる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1097280" y="800341"/>
            <a:ext cx="6218232" cy="461665"/>
          </a:xfrm>
          <a:prstGeom prst="rect">
            <a:avLst/>
          </a:prstGeom>
        </p:spPr>
        <p:txBody>
          <a:bodyPr wrap="square">
            <a:spAutoFit/>
          </a:bodyPr>
          <a:lstStyle/>
          <a:p>
            <a:pPr lvl="0" algn="ctr">
              <a:spcBef>
                <a:spcPts val="4200"/>
              </a:spcBef>
            </a:pPr>
            <a:r>
              <a:rPr lang="ja-JP" altLang="en-US" sz="2400" dirty="0">
                <a:latin typeface="HGP創英角ｺﾞｼｯｸUB" panose="020B0900000000000000" pitchFamily="50" charset="-128"/>
                <a:ea typeface="HGP創英角ｺﾞｼｯｸUB" panose="020B0900000000000000" pitchFamily="50" charset="-128"/>
              </a:rPr>
              <a:t>こんな場面を見聞きしたことはありませんか？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561831" y="2768119"/>
            <a:ext cx="6543850" cy="461665"/>
          </a:xfrm>
          <a:prstGeom prst="rect">
            <a:avLst/>
          </a:prstGeom>
        </p:spPr>
        <p:txBody>
          <a:bodyPr wrap="square">
            <a:spAutoFit/>
          </a:bodyPr>
          <a:lstStyle/>
          <a:p>
            <a:pPr lvl="0">
              <a:spcBef>
                <a:spcPts val="4200"/>
              </a:spcBef>
              <a:buFont typeface="Wingdings" pitchFamily="2" charset="2"/>
              <a:buChar char="l"/>
            </a:pPr>
            <a:r>
              <a:rPr lang="ja-JP" altLang="en-US" sz="2400" dirty="0">
                <a:effectLst/>
                <a:latin typeface="HGP創英角ｺﾞｼｯｸUB" panose="020B0900000000000000" pitchFamily="50" charset="-128"/>
                <a:ea typeface="HGP創英角ｺﾞｼｯｸUB" panose="020B0900000000000000" pitchFamily="50" charset="-128"/>
              </a:rPr>
              <a:t>火のついた</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タバコをくわえて</a:t>
            </a:r>
            <a:r>
              <a:rPr lang="ja-JP" altLang="en-US" sz="2400" dirty="0">
                <a:effectLst/>
                <a:latin typeface="HGP創英角ｺﾞｼｯｸUB" panose="020B0900000000000000" pitchFamily="50" charset="-128"/>
                <a:ea typeface="HGP創英角ｺﾞｼｯｸUB" panose="020B0900000000000000" pitchFamily="50" charset="-128"/>
              </a:rPr>
              <a:t>ガソリンを補給する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284691" y="3281494"/>
            <a:ext cx="6820990" cy="461665"/>
          </a:xfrm>
          <a:prstGeom prst="rect">
            <a:avLst/>
          </a:prstGeom>
        </p:spPr>
        <p:txBody>
          <a:bodyPr wrap="square">
            <a:spAutoFit/>
          </a:bodyPr>
          <a:lstStyle/>
          <a:p>
            <a:pPr lvl="0">
              <a:spcBef>
                <a:spcPts val="4200"/>
              </a:spcBef>
            </a:pPr>
            <a:r>
              <a:rPr lang="ja-JP" altLang="en-US" sz="2400" dirty="0">
                <a:effectLst/>
                <a:latin typeface="HGP創英角ｺﾞｼｯｸUB" panose="020B0900000000000000" pitchFamily="50" charset="-128"/>
                <a:ea typeface="HGP創英角ｺﾞｼｯｸUB" panose="020B0900000000000000" pitchFamily="50" charset="-128"/>
              </a:rPr>
              <a:t>などなど・・・決して悪気がある訳ではないけれど・・・</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561832" y="1796848"/>
            <a:ext cx="5624902" cy="461665"/>
          </a:xfrm>
          <a:prstGeom prst="rect">
            <a:avLst/>
          </a:prstGeom>
        </p:spPr>
        <p:txBody>
          <a:bodyPr wrap="square">
            <a:spAutoFit/>
          </a:bodyPr>
          <a:lstStyle/>
          <a:p>
            <a:pPr lvl="0">
              <a:spcBef>
                <a:spcPts val="4200"/>
              </a:spcBef>
              <a:buFont typeface="Wingdings"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田植機の</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前部にしがみついて</a:t>
            </a:r>
            <a:r>
              <a:rPr lang="ja-JP" altLang="en-US" sz="2400" dirty="0">
                <a:latin typeface="HGP創英角ｺﾞｼｯｸUB" panose="020B0900000000000000" pitchFamily="50" charset="-128"/>
                <a:ea typeface="HGP創英角ｺﾞｼｯｸUB" panose="020B0900000000000000" pitchFamily="50" charset="-128"/>
              </a:rPr>
              <a:t>重しになる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C1E51394-38F5-47BA-B0CD-E73A10A57BEA}"/>
              </a:ext>
            </a:extLst>
          </p:cNvPr>
          <p:cNvPicPr>
            <a:picLocks noChangeAspect="1"/>
          </p:cNvPicPr>
          <p:nvPr/>
        </p:nvPicPr>
        <p:blipFill rotWithShape="1">
          <a:blip r:embed="rId3">
            <a:extLst>
              <a:ext uri="{28A0092B-C50C-407E-A947-70E740481C1C}">
                <a14:useLocalDpi xmlns:a14="http://schemas.microsoft.com/office/drawing/2010/main" val="0"/>
              </a:ext>
            </a:extLst>
          </a:blip>
          <a:srcRect l="11462" t="30022" r="4887" b="13875"/>
          <a:stretch/>
        </p:blipFill>
        <p:spPr>
          <a:xfrm>
            <a:off x="6828541" y="1852402"/>
            <a:ext cx="2315459" cy="2072792"/>
          </a:xfrm>
          <a:prstGeom prst="rect">
            <a:avLst/>
          </a:prstGeom>
        </p:spPr>
      </p:pic>
      <p:sp>
        <p:nvSpPr>
          <p:cNvPr id="12" name="正方形/長方形 11">
            <a:extLst>
              <a:ext uri="{FF2B5EF4-FFF2-40B4-BE49-F238E27FC236}">
                <a16:creationId xmlns:a16="http://schemas.microsoft.com/office/drawing/2014/main" id="{C6F50C0B-20B2-4F32-A28C-2AF953443BD7}"/>
              </a:ext>
            </a:extLst>
          </p:cNvPr>
          <p:cNvSpPr/>
          <p:nvPr/>
        </p:nvSpPr>
        <p:spPr>
          <a:xfrm>
            <a:off x="408079" y="5795466"/>
            <a:ext cx="8327842" cy="461665"/>
          </a:xfrm>
          <a:prstGeom prst="rect">
            <a:avLst/>
          </a:prstGeom>
        </p:spPr>
        <p:txBody>
          <a:bodyPr wrap="square">
            <a:spAutoFit/>
          </a:bodyPr>
          <a:lstStyle/>
          <a:p>
            <a:pPr lvl="0">
              <a:spcBef>
                <a:spcPts val="4200"/>
              </a:spcBef>
            </a:pPr>
            <a:r>
              <a:rPr lang="ja-JP" altLang="en-US" sz="2400" dirty="0">
                <a:effectLst/>
                <a:latin typeface="HGP創英角ｺﾞｼｯｸUB" panose="020B0900000000000000" pitchFamily="50" charset="-128"/>
                <a:ea typeface="HGP創英角ｺﾞｼｯｸUB" panose="020B0900000000000000" pitchFamily="50" charset="-128"/>
              </a:rPr>
              <a:t>周囲も部下ならともかく、他人であれば</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注意はできない</a:t>
            </a:r>
            <a:r>
              <a:rPr lang="ja-JP" altLang="en-US" sz="2400" dirty="0">
                <a:effectLst/>
                <a:latin typeface="HGP創英角ｺﾞｼｯｸUB" panose="020B0900000000000000" pitchFamily="50" charset="-128"/>
                <a:ea typeface="HGP創英角ｺﾞｼｯｸUB" panose="020B0900000000000000" pitchFamily="50" charset="-128"/>
              </a:rPr>
              <a:t>のが普通</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7" name="Rectangle 3">
            <a:extLst>
              <a:ext uri="{FF2B5EF4-FFF2-40B4-BE49-F238E27FC236}">
                <a16:creationId xmlns:a16="http://schemas.microsoft.com/office/drawing/2014/main" id="{848749A7-EC80-4FCF-9E5E-4D07EBF4F7C6}"/>
              </a:ext>
            </a:extLst>
          </p:cNvPr>
          <p:cNvSpPr>
            <a:spLocks noChangeArrowheads="1"/>
          </p:cNvSpPr>
          <p:nvPr/>
        </p:nvSpPr>
        <p:spPr bwMode="auto">
          <a:xfrm>
            <a:off x="862110" y="3837876"/>
            <a:ext cx="5869998" cy="1157846"/>
          </a:xfrm>
          <a:prstGeom prst="rect">
            <a:avLst/>
          </a:prstGeom>
          <a:noFill/>
          <a:ln w="9525">
            <a:noFill/>
            <a:miter lim="800000"/>
            <a:headEnd/>
            <a:tailEnd/>
          </a:ln>
        </p:spPr>
        <p:txBody>
          <a:bodyPr anchor="ctr"/>
          <a:lstStyle/>
          <a:p>
            <a:pPr algn="ctr" eaLnBrk="1">
              <a:spcBef>
                <a:spcPts val="1200"/>
              </a:spcBef>
            </a:pP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「気をつけてやれば大丈夫、事故なんて</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algn="ctr" eaLnBrk="1"/>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そうそう起こるものじゃないから」</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algn="ctr" eaLnBrk="1">
              <a:spcBef>
                <a:spcPts val="600"/>
              </a:spcBef>
            </a:pP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「いちいち気にしていたら、仕事にならない」</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8" name="Rectangle 3">
            <a:extLst>
              <a:ext uri="{FF2B5EF4-FFF2-40B4-BE49-F238E27FC236}">
                <a16:creationId xmlns:a16="http://schemas.microsoft.com/office/drawing/2014/main" id="{2A941504-D32A-49B6-849D-2BCA7204D7DE}"/>
              </a:ext>
            </a:extLst>
          </p:cNvPr>
          <p:cNvSpPr>
            <a:spLocks noChangeArrowheads="1"/>
          </p:cNvSpPr>
          <p:nvPr/>
        </p:nvSpPr>
        <p:spPr bwMode="auto">
          <a:xfrm>
            <a:off x="977341" y="5054063"/>
            <a:ext cx="6820990" cy="683062"/>
          </a:xfrm>
          <a:prstGeom prst="rect">
            <a:avLst/>
          </a:prstGeom>
          <a:noFill/>
          <a:ln w="9525">
            <a:noFill/>
            <a:miter lim="800000"/>
            <a:headEnd/>
            <a:tailEnd/>
          </a:ln>
        </p:spPr>
        <p:txBody>
          <a:bodyPr anchor="ctr"/>
          <a:lstStyle/>
          <a:p>
            <a:pPr algn="ctr" eaLnBrk="1">
              <a:spcBef>
                <a:spcPts val="1200"/>
              </a:spcBef>
            </a:pP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「普通」のことでしょうか？　　</a:t>
            </a:r>
            <a:r>
              <a:rPr lang="ja-JP" altLang="en-US" sz="2400" dirty="0">
                <a:latin typeface="HGP創英角ｺﾞｼｯｸUB" panose="020B0900000000000000" pitchFamily="50" charset="-128"/>
                <a:ea typeface="HGP創英角ｺﾞｼｯｸUB" panose="020B0900000000000000" pitchFamily="50" charset="-128"/>
              </a:rPr>
              <a:t>本当は危険なことです</a:t>
            </a:r>
            <a:endParaRPr lang="en-US" altLang="ja-JP" sz="2400" dirty="0">
              <a:latin typeface="HGP創英角ｺﾞｼｯｸUB" panose="020B0900000000000000" pitchFamily="50" charset="-128"/>
              <a:ea typeface="HGP創英角ｺﾞｼｯｸUB" panose="020B0900000000000000" pitchFamily="50" charset="-128"/>
            </a:endParaRPr>
          </a:p>
        </p:txBody>
      </p:sp>
      <p:cxnSp>
        <p:nvCxnSpPr>
          <p:cNvPr id="2" name="直線コネクタ 1">
            <a:extLst>
              <a:ext uri="{FF2B5EF4-FFF2-40B4-BE49-F238E27FC236}">
                <a16:creationId xmlns:a16="http://schemas.microsoft.com/office/drawing/2014/main" id="{25E4EE7B-8F95-174C-D71E-02D5826DE014}"/>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2">
            <a:extLst>
              <a:ext uri="{FF2B5EF4-FFF2-40B4-BE49-F238E27FC236}">
                <a16:creationId xmlns:a16="http://schemas.microsoft.com/office/drawing/2014/main" id="{BCCFA4D1-901B-0C6A-6124-FB3563C54613}"/>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AC606461-07EC-8A11-5FC4-CD8DE440B635}"/>
              </a:ext>
            </a:extLst>
          </p:cNvPr>
          <p:cNvSpPr/>
          <p:nvPr/>
        </p:nvSpPr>
        <p:spPr>
          <a:xfrm>
            <a:off x="284691" y="331307"/>
            <a:ext cx="1943100"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１．事故防止の基本</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2040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8327EA9-3066-3695-FF79-65A0CE3768C6}"/>
              </a:ext>
            </a:extLst>
          </p:cNvPr>
          <p:cNvPicPr>
            <a:picLocks noChangeAspect="1"/>
          </p:cNvPicPr>
          <p:nvPr/>
        </p:nvPicPr>
        <p:blipFill>
          <a:blip r:embed="rId3"/>
          <a:stretch>
            <a:fillRect/>
          </a:stretch>
        </p:blipFill>
        <p:spPr>
          <a:xfrm>
            <a:off x="6171192" y="641368"/>
            <a:ext cx="2651261" cy="1791888"/>
          </a:xfrm>
          <a:prstGeom prst="rect">
            <a:avLst/>
          </a:prstGeom>
        </p:spPr>
      </p:pic>
      <p:sp>
        <p:nvSpPr>
          <p:cNvPr id="3" name="Rectangle 3">
            <a:extLst>
              <a:ext uri="{FF2B5EF4-FFF2-40B4-BE49-F238E27FC236}">
                <a16:creationId xmlns:a16="http://schemas.microsoft.com/office/drawing/2014/main" id="{BC82E0B2-5C68-4418-B4A8-45DBCF820ED9}"/>
              </a:ext>
            </a:extLst>
          </p:cNvPr>
          <p:cNvSpPr>
            <a:spLocks noChangeArrowheads="1"/>
          </p:cNvSpPr>
          <p:nvPr/>
        </p:nvSpPr>
        <p:spPr bwMode="auto">
          <a:xfrm>
            <a:off x="1887020" y="142396"/>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具体的な安全対策をどうするか？</a:t>
            </a:r>
          </a:p>
        </p:txBody>
      </p:sp>
      <p:grpSp>
        <p:nvGrpSpPr>
          <p:cNvPr id="15" name="グループ化 14">
            <a:extLst>
              <a:ext uri="{FF2B5EF4-FFF2-40B4-BE49-F238E27FC236}">
                <a16:creationId xmlns:a16="http://schemas.microsoft.com/office/drawing/2014/main" id="{6351B2A0-3440-4470-AA40-2F01EF2B6618}"/>
              </a:ext>
            </a:extLst>
          </p:cNvPr>
          <p:cNvGrpSpPr/>
          <p:nvPr/>
        </p:nvGrpSpPr>
        <p:grpSpPr>
          <a:xfrm>
            <a:off x="321547" y="2074615"/>
            <a:ext cx="6722348" cy="2553179"/>
            <a:chOff x="416640" y="6017927"/>
            <a:chExt cx="7138726" cy="2553179"/>
          </a:xfrm>
        </p:grpSpPr>
        <p:sp>
          <p:nvSpPr>
            <p:cNvPr id="19" name="下矢印 18">
              <a:extLst>
                <a:ext uri="{FF2B5EF4-FFF2-40B4-BE49-F238E27FC236}">
                  <a16:creationId xmlns:a16="http://schemas.microsoft.com/office/drawing/2014/main" id="{C1BEEC51-8E49-419F-B709-6BDFB4870E38}"/>
                </a:ext>
              </a:extLst>
            </p:cNvPr>
            <p:cNvSpPr>
              <a:spLocks noChangeArrowheads="1"/>
            </p:cNvSpPr>
            <p:nvPr/>
          </p:nvSpPr>
          <p:spPr bwMode="auto">
            <a:xfrm>
              <a:off x="3429583" y="6017927"/>
              <a:ext cx="1112840" cy="236056"/>
            </a:xfrm>
            <a:prstGeom prst="downArrow">
              <a:avLst>
                <a:gd name="adj1" fmla="val 50000"/>
                <a:gd name="adj2" fmla="val 50000"/>
              </a:avLst>
            </a:prstGeom>
            <a:solidFill>
              <a:srgbClr val="99CC0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a:effectLst/>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5C736D1D-67E9-412F-B061-7D7CCA47829E}"/>
                </a:ext>
              </a:extLst>
            </p:cNvPr>
            <p:cNvSpPr txBox="1"/>
            <p:nvPr/>
          </p:nvSpPr>
          <p:spPr>
            <a:xfrm>
              <a:off x="416640" y="6324337"/>
              <a:ext cx="7138726" cy="224676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注意しているつもりでも、人は必ずミスをします</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12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わかっているつもりでも、違う手順でやってしまうことがあります</a:t>
              </a:r>
              <a:endParaRPr lang="en-US" altLang="ja-JP" sz="2400" dirty="0">
                <a:latin typeface="HGP創英角ｺﾞｼｯｸUB" panose="020B0900000000000000" pitchFamily="50" charset="-128"/>
                <a:ea typeface="HGP創英角ｺﾞｼｯｸUB" panose="020B0900000000000000" pitchFamily="50" charset="-128"/>
              </a:endParaRPr>
            </a:p>
            <a:p>
              <a:pPr marL="342900" indent="-342900">
                <a:spcBef>
                  <a:spcPts val="1200"/>
                </a:spcBef>
                <a:buFont typeface="Wingdings" panose="05000000000000000000"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危ないとわかっていても、</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気をつけてやれば大丈夫</a:t>
              </a:r>
              <a:r>
                <a:rPr lang="ja-JP" altLang="en-US" sz="2400" dirty="0">
                  <a:latin typeface="HGP創英角ｺﾞｼｯｸUB" panose="020B0900000000000000" pitchFamily="50" charset="-128"/>
                  <a:ea typeface="HGP創英角ｺﾞｼｯｸUB" panose="020B0900000000000000" pitchFamily="50" charset="-128"/>
                </a:rPr>
                <a:t>と思ってしまいます</a:t>
              </a:r>
            </a:p>
          </p:txBody>
        </p:sp>
      </p:grpSp>
      <p:sp>
        <p:nvSpPr>
          <p:cNvPr id="28" name="テキスト ボックス 27">
            <a:extLst>
              <a:ext uri="{FF2B5EF4-FFF2-40B4-BE49-F238E27FC236}">
                <a16:creationId xmlns:a16="http://schemas.microsoft.com/office/drawing/2014/main" id="{053CD2C4-83E9-4CB3-A287-C320C9CD5393}"/>
              </a:ext>
            </a:extLst>
          </p:cNvPr>
          <p:cNvSpPr txBox="1"/>
          <p:nvPr/>
        </p:nvSpPr>
        <p:spPr>
          <a:xfrm>
            <a:off x="129261" y="948760"/>
            <a:ext cx="6000234" cy="984885"/>
          </a:xfrm>
          <a:prstGeom prst="rect">
            <a:avLst/>
          </a:prstGeom>
          <a:noFill/>
        </p:spPr>
        <p:txBody>
          <a:bodyPr wrap="square" rtlCol="0">
            <a:spAutoFit/>
          </a:bodyPr>
          <a:lstStyle/>
          <a:p>
            <a:pPr algn="ct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それじゃ、</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「注意喚起」</a:t>
            </a:r>
            <a:r>
              <a:rPr lang="ja-JP" altLang="en-US" sz="2400" dirty="0">
                <a:latin typeface="HGP創英角ｺﾞｼｯｸUB" panose="020B0900000000000000" pitchFamily="50" charset="-128"/>
                <a:ea typeface="HGP創英角ｺﾞｼｯｸUB" panose="020B0900000000000000" pitchFamily="50" charset="-128"/>
              </a:rPr>
              <a:t>だ、</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「安全教育」</a:t>
            </a:r>
            <a:r>
              <a:rPr lang="ja-JP" altLang="en-US" sz="2400" dirty="0">
                <a:latin typeface="HGP創英角ｺﾞｼｯｸUB" panose="020B0900000000000000" pitchFamily="50" charset="-128"/>
                <a:ea typeface="HGP創英角ｺﾞｼｯｸUB" panose="020B0900000000000000" pitchFamily="50" charset="-128"/>
              </a:rPr>
              <a:t>だ、</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1200"/>
              </a:spcBef>
            </a:pP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「手順書」</a:t>
            </a:r>
            <a:r>
              <a:rPr lang="ja-JP" altLang="en-US" sz="2400" dirty="0">
                <a:latin typeface="HGP創英角ｺﾞｼｯｸUB" panose="020B0900000000000000" pitchFamily="50" charset="-128"/>
                <a:ea typeface="HGP創英角ｺﾞｼｯｸUB" panose="020B0900000000000000" pitchFamily="50" charset="-128"/>
              </a:rPr>
              <a:t>だ</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「危ない場所では気をつけよう！」</a:t>
            </a:r>
          </a:p>
        </p:txBody>
      </p:sp>
      <p:grpSp>
        <p:nvGrpSpPr>
          <p:cNvPr id="2" name="グループ化 1">
            <a:extLst>
              <a:ext uri="{FF2B5EF4-FFF2-40B4-BE49-F238E27FC236}">
                <a16:creationId xmlns:a16="http://schemas.microsoft.com/office/drawing/2014/main" id="{C171A833-024F-44F9-8520-56DBD4304B00}"/>
              </a:ext>
            </a:extLst>
          </p:cNvPr>
          <p:cNvGrpSpPr/>
          <p:nvPr/>
        </p:nvGrpSpPr>
        <p:grpSpPr>
          <a:xfrm>
            <a:off x="582805" y="4714141"/>
            <a:ext cx="6023985" cy="1771556"/>
            <a:chOff x="845007" y="4625463"/>
            <a:chExt cx="6897069" cy="1771556"/>
          </a:xfrm>
        </p:grpSpPr>
        <p:sp>
          <p:nvSpPr>
            <p:cNvPr id="12" name="テキスト ボックス 11">
              <a:extLst>
                <a:ext uri="{FF2B5EF4-FFF2-40B4-BE49-F238E27FC236}">
                  <a16:creationId xmlns:a16="http://schemas.microsoft.com/office/drawing/2014/main" id="{D1D73F3A-9CCC-4B3E-9073-60B52A1FF947}"/>
                </a:ext>
              </a:extLst>
            </p:cNvPr>
            <p:cNvSpPr txBox="1"/>
            <p:nvPr/>
          </p:nvSpPr>
          <p:spPr>
            <a:xfrm>
              <a:off x="845007" y="4965858"/>
              <a:ext cx="6897069" cy="1431161"/>
            </a:xfrm>
            <a:prstGeom prst="rect">
              <a:avLst/>
            </a:prstGeom>
            <a:noFill/>
          </p:spPr>
          <p:txBody>
            <a:bodyPr wrap="square" rtlCol="0">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「気をつける」だけでは事故は防げません</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人はミスをする生き物です</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a:p>
              <a:pPr algn="ct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では、どうしたらよいのでしょうか？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3" name="下矢印 18">
              <a:extLst>
                <a:ext uri="{FF2B5EF4-FFF2-40B4-BE49-F238E27FC236}">
                  <a16:creationId xmlns:a16="http://schemas.microsoft.com/office/drawing/2014/main" id="{2975A0C7-77A6-48E4-AC0B-0B555DE08206}"/>
                </a:ext>
              </a:extLst>
            </p:cNvPr>
            <p:cNvSpPr>
              <a:spLocks noChangeArrowheads="1"/>
            </p:cNvSpPr>
            <p:nvPr/>
          </p:nvSpPr>
          <p:spPr bwMode="auto">
            <a:xfrm>
              <a:off x="3737121" y="4625463"/>
              <a:ext cx="1112840" cy="297565"/>
            </a:xfrm>
            <a:prstGeom prst="downArrow">
              <a:avLst>
                <a:gd name="adj1" fmla="val 50000"/>
                <a:gd name="adj2" fmla="val 50000"/>
              </a:avLst>
            </a:prstGeom>
            <a:solidFill>
              <a:srgbClr val="99CC0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dirty="0">
                <a:effectLst/>
                <a:latin typeface="HG丸ｺﾞｼｯｸM-PRO" panose="020F0600000000000000" pitchFamily="50" charset="-128"/>
                <a:ea typeface="HG丸ｺﾞｼｯｸM-PRO" panose="020F0600000000000000" pitchFamily="50" charset="-128"/>
              </a:endParaRPr>
            </a:p>
          </p:txBody>
        </p:sp>
      </p:grpSp>
      <p:sp>
        <p:nvSpPr>
          <p:cNvPr id="7" name="吹き出し: 角を丸めた四角形 6">
            <a:extLst>
              <a:ext uri="{FF2B5EF4-FFF2-40B4-BE49-F238E27FC236}">
                <a16:creationId xmlns:a16="http://schemas.microsoft.com/office/drawing/2014/main" id="{C4FA8E8D-3D90-A8E9-4A33-13BAC4593E54}"/>
              </a:ext>
            </a:extLst>
          </p:cNvPr>
          <p:cNvSpPr/>
          <p:nvPr/>
        </p:nvSpPr>
        <p:spPr>
          <a:xfrm>
            <a:off x="7129358" y="2384569"/>
            <a:ext cx="1879042" cy="1093700"/>
          </a:xfrm>
          <a:prstGeom prst="wedgeRoundRectCallout">
            <a:avLst>
              <a:gd name="adj1" fmla="val -101849"/>
              <a:gd name="adj2" fmla="val -97605"/>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01A0E76-A770-3C62-42CF-10C7EC0F7110}"/>
              </a:ext>
            </a:extLst>
          </p:cNvPr>
          <p:cNvSpPr txBox="1"/>
          <p:nvPr/>
        </p:nvSpPr>
        <p:spPr>
          <a:xfrm>
            <a:off x="7129356" y="2384569"/>
            <a:ext cx="1953281" cy="1015663"/>
          </a:xfrm>
          <a:prstGeom prst="rect">
            <a:avLst/>
          </a:prstGeom>
          <a:noFill/>
        </p:spPr>
        <p:txBody>
          <a:bodyPr wrap="square" rtlCol="0">
            <a:spAutoFit/>
          </a:bodyPr>
          <a:lstStyle/>
          <a:p>
            <a:r>
              <a:rPr kumimoji="1" lang="ja-JP" altLang="en-US" sz="1500" dirty="0">
                <a:latin typeface="HGS創英角ｺﾞｼｯｸUB" panose="020B0900000000000000" pitchFamily="50" charset="-128"/>
                <a:ea typeface="HGS創英角ｺﾞｼｯｸUB" panose="020B0900000000000000" pitchFamily="50" charset="-128"/>
              </a:rPr>
              <a:t>これらは全て重要なことであり、やっても仕方ないというわけではありません</a:t>
            </a:r>
          </a:p>
        </p:txBody>
      </p:sp>
      <p:pic>
        <p:nvPicPr>
          <p:cNvPr id="9" name="図 8">
            <a:extLst>
              <a:ext uri="{FF2B5EF4-FFF2-40B4-BE49-F238E27FC236}">
                <a16:creationId xmlns:a16="http://schemas.microsoft.com/office/drawing/2014/main" id="{0B2D25ED-49EB-5478-6F2D-91367AE0108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913" y="4450394"/>
            <a:ext cx="2651261" cy="1614761"/>
          </a:xfrm>
          <a:prstGeom prst="rect">
            <a:avLst/>
          </a:prstGeom>
          <a:noFill/>
          <a:ln>
            <a:noFill/>
          </a:ln>
        </p:spPr>
      </p:pic>
      <p:cxnSp>
        <p:nvCxnSpPr>
          <p:cNvPr id="5" name="直線コネクタ 4">
            <a:extLst>
              <a:ext uri="{FF2B5EF4-FFF2-40B4-BE49-F238E27FC236}">
                <a16:creationId xmlns:a16="http://schemas.microsoft.com/office/drawing/2014/main" id="{25565928-2ACA-CB8E-0C61-FD884CA11C97}"/>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2">
            <a:extLst>
              <a:ext uri="{FF2B5EF4-FFF2-40B4-BE49-F238E27FC236}">
                <a16:creationId xmlns:a16="http://schemas.microsoft.com/office/drawing/2014/main" id="{3AFA9624-68B2-5767-8877-3001096302C2}"/>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3E1660F9-5EC1-E611-B3A7-C7964F11D046}"/>
              </a:ext>
            </a:extLst>
          </p:cNvPr>
          <p:cNvSpPr txBox="1"/>
          <p:nvPr/>
        </p:nvSpPr>
        <p:spPr>
          <a:xfrm>
            <a:off x="2497768" y="1940643"/>
            <a:ext cx="748602" cy="461665"/>
          </a:xfrm>
          <a:prstGeom prst="rect">
            <a:avLst/>
          </a:prstGeom>
          <a:noFill/>
        </p:spPr>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でも</a:t>
            </a:r>
            <a:endParaRPr lang="ja-JP" altLang="en-US" sz="2400" dirty="0"/>
          </a:p>
        </p:txBody>
      </p:sp>
      <p:sp>
        <p:nvSpPr>
          <p:cNvPr id="10" name="正方形/長方形 9">
            <a:extLst>
              <a:ext uri="{FF2B5EF4-FFF2-40B4-BE49-F238E27FC236}">
                <a16:creationId xmlns:a16="http://schemas.microsoft.com/office/drawing/2014/main" id="{6EB0B7D4-BE02-7AAB-E170-CE375197F874}"/>
              </a:ext>
            </a:extLst>
          </p:cNvPr>
          <p:cNvSpPr/>
          <p:nvPr/>
        </p:nvSpPr>
        <p:spPr>
          <a:xfrm>
            <a:off x="284691" y="331307"/>
            <a:ext cx="1943100"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１．事故防止の基本</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172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C82E0B2-5C68-4418-B4A8-45DBCF820ED9}"/>
              </a:ext>
            </a:extLst>
          </p:cNvPr>
          <p:cNvSpPr>
            <a:spLocks noChangeArrowheads="1"/>
          </p:cNvSpPr>
          <p:nvPr/>
        </p:nvSpPr>
        <p:spPr bwMode="auto">
          <a:xfrm>
            <a:off x="1350010" y="100708"/>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予め潰せる要因は多い</a:t>
            </a:r>
          </a:p>
        </p:txBody>
      </p:sp>
      <p:grpSp>
        <p:nvGrpSpPr>
          <p:cNvPr id="2" name="グループ化 1">
            <a:extLst>
              <a:ext uri="{FF2B5EF4-FFF2-40B4-BE49-F238E27FC236}">
                <a16:creationId xmlns:a16="http://schemas.microsoft.com/office/drawing/2014/main" id="{354259C3-3EDD-4E66-965B-C5C2C4D93081}"/>
              </a:ext>
            </a:extLst>
          </p:cNvPr>
          <p:cNvGrpSpPr/>
          <p:nvPr/>
        </p:nvGrpSpPr>
        <p:grpSpPr>
          <a:xfrm>
            <a:off x="1103823" y="5004992"/>
            <a:ext cx="7497565" cy="1626418"/>
            <a:chOff x="997012" y="5824872"/>
            <a:chExt cx="7497565" cy="1626418"/>
          </a:xfrm>
        </p:grpSpPr>
        <p:sp>
          <p:nvSpPr>
            <p:cNvPr id="13" name="下矢印 18">
              <a:extLst>
                <a:ext uri="{FF2B5EF4-FFF2-40B4-BE49-F238E27FC236}">
                  <a16:creationId xmlns:a16="http://schemas.microsoft.com/office/drawing/2014/main" id="{2975A0C7-77A6-48E4-AC0B-0B555DE08206}"/>
                </a:ext>
              </a:extLst>
            </p:cNvPr>
            <p:cNvSpPr>
              <a:spLocks noChangeArrowheads="1"/>
            </p:cNvSpPr>
            <p:nvPr/>
          </p:nvSpPr>
          <p:spPr bwMode="auto">
            <a:xfrm>
              <a:off x="4015579" y="5824872"/>
              <a:ext cx="1112840" cy="297565"/>
            </a:xfrm>
            <a:prstGeom prst="downArrow">
              <a:avLst>
                <a:gd name="adj1" fmla="val 50000"/>
                <a:gd name="adj2" fmla="val 50000"/>
              </a:avLst>
            </a:prstGeom>
            <a:solidFill>
              <a:srgbClr val="99CC0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dirty="0">
                <a:effectLst/>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E38BD7E3-1CF8-43F1-AA11-E0E342DF7F8E}"/>
                </a:ext>
              </a:extLst>
            </p:cNvPr>
            <p:cNvSpPr/>
            <p:nvPr/>
          </p:nvSpPr>
          <p:spPr>
            <a:xfrm>
              <a:off x="997012" y="6174017"/>
              <a:ext cx="7497565" cy="1277273"/>
            </a:xfrm>
            <a:prstGeom prst="rect">
              <a:avLst/>
            </a:prstGeom>
          </p:spPr>
          <p:txBody>
            <a:bodyPr wrap="none">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４番目の「</a:t>
              </a:r>
              <a:r>
                <a:rPr lang="ja-JP" altLang="en-US" sz="2400" dirty="0">
                  <a:solidFill>
                    <a:srgbClr val="000066"/>
                  </a:solidFill>
                  <a:latin typeface="HGP創英角ｺﾞｼｯｸUB" panose="020B0900000000000000" pitchFamily="50" charset="-128"/>
                  <a:ea typeface="HGP創英角ｺﾞｼｯｸUB" panose="020B0900000000000000" pitchFamily="50" charset="-128"/>
                </a:rPr>
                <a:t>人に関わること</a:t>
              </a:r>
              <a:r>
                <a:rPr lang="ja-JP" altLang="en-US" sz="2400" dirty="0">
                  <a:latin typeface="HGP創英角ｺﾞｼｯｸUB" panose="020B0900000000000000" pitchFamily="50" charset="-128"/>
                  <a:ea typeface="HGP創英角ｺﾞｼｯｸUB" panose="020B0900000000000000" pitchFamily="50" charset="-128"/>
                </a:rPr>
                <a:t>」以外の要因を事前に潰せば、</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人がミスをしても被害を小さく抑えることができます</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その上でミスを減らす努力をしましょう</a:t>
              </a:r>
            </a:p>
          </p:txBody>
        </p:sp>
      </p:grpSp>
      <p:sp>
        <p:nvSpPr>
          <p:cNvPr id="40" name="テキスト ボックス 39">
            <a:extLst>
              <a:ext uri="{FF2B5EF4-FFF2-40B4-BE49-F238E27FC236}">
                <a16:creationId xmlns:a16="http://schemas.microsoft.com/office/drawing/2014/main" id="{DA48486A-09FC-4BAE-BEF9-04E0912EDFA5}"/>
              </a:ext>
            </a:extLst>
          </p:cNvPr>
          <p:cNvSpPr txBox="1"/>
          <p:nvPr/>
        </p:nvSpPr>
        <p:spPr>
          <a:xfrm>
            <a:off x="560936" y="900386"/>
            <a:ext cx="8022128" cy="907941"/>
          </a:xfrm>
          <a:prstGeom prst="rect">
            <a:avLst/>
          </a:prstGeom>
          <a:noFill/>
        </p:spPr>
        <p:txBody>
          <a:bodyPr wrap="square" rtlCol="0">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「事故は人のミスのせいで起こった」と思われがちですが・・</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必ずと言っていいほど、他の要因も重なっています！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6" name="四角形: 角を丸くする 5">
            <a:extLst>
              <a:ext uri="{FF2B5EF4-FFF2-40B4-BE49-F238E27FC236}">
                <a16:creationId xmlns:a16="http://schemas.microsoft.com/office/drawing/2014/main" id="{053166C3-0833-432D-9C9A-BCDA16C50705}"/>
              </a:ext>
            </a:extLst>
          </p:cNvPr>
          <p:cNvSpPr/>
          <p:nvPr/>
        </p:nvSpPr>
        <p:spPr>
          <a:xfrm>
            <a:off x="2116449" y="2272794"/>
            <a:ext cx="5242068" cy="2623237"/>
          </a:xfrm>
          <a:prstGeom prst="roundRect">
            <a:avLst>
              <a:gd name="adj" fmla="val 9071"/>
            </a:avLst>
          </a:prstGeom>
          <a:solidFill>
            <a:srgbClr val="DBFF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4FA0622-34BA-496B-A843-7F5773089B5A}"/>
              </a:ext>
            </a:extLst>
          </p:cNvPr>
          <p:cNvSpPr txBox="1"/>
          <p:nvPr/>
        </p:nvSpPr>
        <p:spPr>
          <a:xfrm>
            <a:off x="2375433" y="2580902"/>
            <a:ext cx="4983084"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機械や器具に関わること</a:t>
            </a:r>
          </a:p>
        </p:txBody>
      </p:sp>
      <p:sp>
        <p:nvSpPr>
          <p:cNvPr id="25" name="テキスト ボックス 24">
            <a:extLst>
              <a:ext uri="{FF2B5EF4-FFF2-40B4-BE49-F238E27FC236}">
                <a16:creationId xmlns:a16="http://schemas.microsoft.com/office/drawing/2014/main" id="{DD9B0744-5D04-4167-AAA7-7B5975E12929}"/>
              </a:ext>
            </a:extLst>
          </p:cNvPr>
          <p:cNvSpPr txBox="1"/>
          <p:nvPr/>
        </p:nvSpPr>
        <p:spPr>
          <a:xfrm>
            <a:off x="2370607" y="3127684"/>
            <a:ext cx="4590633"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30" name="テキスト ボックス 29">
            <a:extLst>
              <a:ext uri="{FF2B5EF4-FFF2-40B4-BE49-F238E27FC236}">
                <a16:creationId xmlns:a16="http://schemas.microsoft.com/office/drawing/2014/main" id="{2A4A1152-64A0-464A-809A-C685A02E0271}"/>
              </a:ext>
            </a:extLst>
          </p:cNvPr>
          <p:cNvSpPr txBox="1"/>
          <p:nvPr/>
        </p:nvSpPr>
        <p:spPr>
          <a:xfrm>
            <a:off x="2370607" y="4169086"/>
            <a:ext cx="4853102" cy="477348"/>
          </a:xfrm>
          <a:prstGeom prst="rect">
            <a:avLst/>
          </a:prstGeom>
          <a:noFill/>
        </p:spPr>
        <p:txBody>
          <a:bodyPr wrap="square" rtlCol="0">
            <a:spAutoFit/>
          </a:bodyPr>
          <a:lstStyle/>
          <a:p>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人に関わること</a:t>
            </a:r>
          </a:p>
        </p:txBody>
      </p:sp>
      <p:sp>
        <p:nvSpPr>
          <p:cNvPr id="15" name="テキスト ボックス 14">
            <a:extLst>
              <a:ext uri="{FF2B5EF4-FFF2-40B4-BE49-F238E27FC236}">
                <a16:creationId xmlns:a16="http://schemas.microsoft.com/office/drawing/2014/main" id="{D6EB2969-0C08-447D-9C81-2260517D69B2}"/>
              </a:ext>
            </a:extLst>
          </p:cNvPr>
          <p:cNvSpPr txBox="1"/>
          <p:nvPr/>
        </p:nvSpPr>
        <p:spPr>
          <a:xfrm>
            <a:off x="2833313" y="1943441"/>
            <a:ext cx="3651364" cy="477348"/>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事故の要因の種類</a:t>
            </a:r>
          </a:p>
        </p:txBody>
      </p:sp>
      <p:sp>
        <p:nvSpPr>
          <p:cNvPr id="17" name="テキスト ボックス 16">
            <a:extLst>
              <a:ext uri="{FF2B5EF4-FFF2-40B4-BE49-F238E27FC236}">
                <a16:creationId xmlns:a16="http://schemas.microsoft.com/office/drawing/2014/main" id="{BCEF4F9F-85D4-4932-9549-1A3396D2C5B6}"/>
              </a:ext>
            </a:extLst>
          </p:cNvPr>
          <p:cNvSpPr txBox="1"/>
          <p:nvPr/>
        </p:nvSpPr>
        <p:spPr>
          <a:xfrm>
            <a:off x="2370607" y="3652899"/>
            <a:ext cx="4729247"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作業・管理に関わること</a:t>
            </a:r>
          </a:p>
        </p:txBody>
      </p:sp>
      <p:pic>
        <p:nvPicPr>
          <p:cNvPr id="11" name="図 10">
            <a:extLst>
              <a:ext uri="{FF2B5EF4-FFF2-40B4-BE49-F238E27FC236}">
                <a16:creationId xmlns:a16="http://schemas.microsoft.com/office/drawing/2014/main" id="{9EDED611-0C38-516C-B22D-7316E81F57AA}"/>
              </a:ext>
            </a:extLst>
          </p:cNvPr>
          <p:cNvPicPr>
            <a:picLocks noChangeAspect="1"/>
          </p:cNvPicPr>
          <p:nvPr/>
        </p:nvPicPr>
        <p:blipFill>
          <a:blip r:embed="rId3"/>
          <a:stretch>
            <a:fillRect/>
          </a:stretch>
        </p:blipFill>
        <p:spPr>
          <a:xfrm>
            <a:off x="7625382" y="1703839"/>
            <a:ext cx="1099672" cy="2669599"/>
          </a:xfrm>
          <a:prstGeom prst="rect">
            <a:avLst/>
          </a:prstGeom>
        </p:spPr>
      </p:pic>
      <p:cxnSp>
        <p:nvCxnSpPr>
          <p:cNvPr id="7" name="直線コネクタ 6">
            <a:extLst>
              <a:ext uri="{FF2B5EF4-FFF2-40B4-BE49-F238E27FC236}">
                <a16:creationId xmlns:a16="http://schemas.microsoft.com/office/drawing/2014/main" id="{1F2D0C9B-F25F-A41D-2FAA-2DF0989B7EAB}"/>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2">
            <a:extLst>
              <a:ext uri="{FF2B5EF4-FFF2-40B4-BE49-F238E27FC236}">
                <a16:creationId xmlns:a16="http://schemas.microsoft.com/office/drawing/2014/main" id="{0B940D87-6B2A-4774-93A9-94FB997F4B33}"/>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5252DD6-EB8B-E539-44DF-716547EEA27E}"/>
              </a:ext>
            </a:extLst>
          </p:cNvPr>
          <p:cNvPicPr>
            <a:picLocks noChangeAspect="1"/>
          </p:cNvPicPr>
          <p:nvPr/>
        </p:nvPicPr>
        <p:blipFill>
          <a:blip r:embed="rId4"/>
          <a:stretch>
            <a:fillRect/>
          </a:stretch>
        </p:blipFill>
        <p:spPr>
          <a:xfrm>
            <a:off x="119133" y="2026993"/>
            <a:ext cx="1971675" cy="1447800"/>
          </a:xfrm>
          <a:prstGeom prst="rect">
            <a:avLst/>
          </a:prstGeom>
        </p:spPr>
      </p:pic>
      <p:pic>
        <p:nvPicPr>
          <p:cNvPr id="12" name="図 11">
            <a:extLst>
              <a:ext uri="{FF2B5EF4-FFF2-40B4-BE49-F238E27FC236}">
                <a16:creationId xmlns:a16="http://schemas.microsoft.com/office/drawing/2014/main" id="{B24FB243-D3FE-8C77-F120-DD45B94ADB84}"/>
              </a:ext>
            </a:extLst>
          </p:cNvPr>
          <p:cNvPicPr>
            <a:picLocks noChangeAspect="1"/>
          </p:cNvPicPr>
          <p:nvPr/>
        </p:nvPicPr>
        <p:blipFill>
          <a:blip r:embed="rId5"/>
          <a:stretch>
            <a:fillRect/>
          </a:stretch>
        </p:blipFill>
        <p:spPr>
          <a:xfrm>
            <a:off x="144774" y="3451165"/>
            <a:ext cx="1918098" cy="1824786"/>
          </a:xfrm>
          <a:prstGeom prst="rect">
            <a:avLst/>
          </a:prstGeom>
        </p:spPr>
      </p:pic>
      <p:sp>
        <p:nvSpPr>
          <p:cNvPr id="14" name="十字形 13">
            <a:extLst>
              <a:ext uri="{FF2B5EF4-FFF2-40B4-BE49-F238E27FC236}">
                <a16:creationId xmlns:a16="http://schemas.microsoft.com/office/drawing/2014/main" id="{B98BB8F9-7DAB-5400-0A28-E071898E9EAF}"/>
              </a:ext>
            </a:extLst>
          </p:cNvPr>
          <p:cNvSpPr/>
          <p:nvPr/>
        </p:nvSpPr>
        <p:spPr>
          <a:xfrm rot="18861984">
            <a:off x="321246" y="4961278"/>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十字形 18">
            <a:extLst>
              <a:ext uri="{FF2B5EF4-FFF2-40B4-BE49-F238E27FC236}">
                <a16:creationId xmlns:a16="http://schemas.microsoft.com/office/drawing/2014/main" id="{888D9E05-7CDA-4C8C-AF3A-A9FA1B91F101}"/>
              </a:ext>
            </a:extLst>
          </p:cNvPr>
          <p:cNvSpPr/>
          <p:nvPr/>
        </p:nvSpPr>
        <p:spPr>
          <a:xfrm rot="18861984">
            <a:off x="321603" y="1894527"/>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十字形 19">
            <a:extLst>
              <a:ext uri="{FF2B5EF4-FFF2-40B4-BE49-F238E27FC236}">
                <a16:creationId xmlns:a16="http://schemas.microsoft.com/office/drawing/2014/main" id="{E627529B-4AC7-0C09-0E8B-CEF18CB9E478}"/>
              </a:ext>
            </a:extLst>
          </p:cNvPr>
          <p:cNvSpPr/>
          <p:nvPr/>
        </p:nvSpPr>
        <p:spPr>
          <a:xfrm rot="18861984">
            <a:off x="7920853" y="4321714"/>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四角形: 角を丸くする 3">
            <a:extLst>
              <a:ext uri="{FF2B5EF4-FFF2-40B4-BE49-F238E27FC236}">
                <a16:creationId xmlns:a16="http://schemas.microsoft.com/office/drawing/2014/main" id="{48C2B0B9-9223-BA7C-BEA0-8691E54CB90D}"/>
              </a:ext>
            </a:extLst>
          </p:cNvPr>
          <p:cNvSpPr/>
          <p:nvPr/>
        </p:nvSpPr>
        <p:spPr>
          <a:xfrm>
            <a:off x="6499102" y="2681757"/>
            <a:ext cx="632602" cy="319079"/>
          </a:xfrm>
          <a:prstGeom prst="roundRect">
            <a:avLst/>
          </a:prstGeom>
          <a:solidFill>
            <a:srgbClr val="DBFFB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21CAD0E0-3863-DF51-171B-B05555B255B9}"/>
              </a:ext>
            </a:extLst>
          </p:cNvPr>
          <p:cNvSpPr txBox="1"/>
          <p:nvPr/>
        </p:nvSpPr>
        <p:spPr>
          <a:xfrm>
            <a:off x="6499102" y="2648321"/>
            <a:ext cx="859415" cy="369332"/>
          </a:xfrm>
          <a:prstGeom prst="rect">
            <a:avLst/>
          </a:prstGeom>
          <a:noFill/>
        </p:spPr>
        <p:txBody>
          <a:bodyPr wrap="square" rtlCol="0">
            <a:spAutoFit/>
          </a:bodyPr>
          <a:lstStyle/>
          <a:p>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機械</a:t>
            </a:r>
          </a:p>
        </p:txBody>
      </p:sp>
      <p:sp>
        <p:nvSpPr>
          <p:cNvPr id="16" name="四角形: 角を丸くする 15">
            <a:extLst>
              <a:ext uri="{FF2B5EF4-FFF2-40B4-BE49-F238E27FC236}">
                <a16:creationId xmlns:a16="http://schemas.microsoft.com/office/drawing/2014/main" id="{F50113D5-8B4C-BD52-90B6-317DC7EDC7D9}"/>
              </a:ext>
            </a:extLst>
          </p:cNvPr>
          <p:cNvSpPr/>
          <p:nvPr/>
        </p:nvSpPr>
        <p:spPr>
          <a:xfrm>
            <a:off x="6499102" y="3223881"/>
            <a:ext cx="632602" cy="319079"/>
          </a:xfrm>
          <a:prstGeom prst="roundRect">
            <a:avLst/>
          </a:prstGeom>
          <a:solidFill>
            <a:srgbClr val="DBFFB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A399B434-0F0E-AA95-44AB-50568A437776}"/>
              </a:ext>
            </a:extLst>
          </p:cNvPr>
          <p:cNvSpPr txBox="1"/>
          <p:nvPr/>
        </p:nvSpPr>
        <p:spPr>
          <a:xfrm>
            <a:off x="6499102" y="3190445"/>
            <a:ext cx="859415" cy="369332"/>
          </a:xfrm>
          <a:prstGeom prst="rect">
            <a:avLst/>
          </a:prstGeom>
          <a:noFill/>
        </p:spPr>
        <p:txBody>
          <a:bodyPr wrap="square" rtlCol="0">
            <a:spAutoFit/>
          </a:bodyPr>
          <a:lstStyle/>
          <a:p>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環境</a:t>
            </a:r>
          </a:p>
        </p:txBody>
      </p:sp>
      <p:sp>
        <p:nvSpPr>
          <p:cNvPr id="22" name="四角形: 角を丸くする 21">
            <a:extLst>
              <a:ext uri="{FF2B5EF4-FFF2-40B4-BE49-F238E27FC236}">
                <a16:creationId xmlns:a16="http://schemas.microsoft.com/office/drawing/2014/main" id="{B3A52AE6-992F-D0BB-A6FC-6396A312A72A}"/>
              </a:ext>
            </a:extLst>
          </p:cNvPr>
          <p:cNvSpPr/>
          <p:nvPr/>
        </p:nvSpPr>
        <p:spPr>
          <a:xfrm>
            <a:off x="6494597" y="3719657"/>
            <a:ext cx="632602" cy="319079"/>
          </a:xfrm>
          <a:prstGeom prst="roundRect">
            <a:avLst/>
          </a:prstGeom>
          <a:solidFill>
            <a:srgbClr val="DBFFB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A92F6A08-ED66-066E-B3CA-324B3C3FC710}"/>
              </a:ext>
            </a:extLst>
          </p:cNvPr>
          <p:cNvSpPr txBox="1"/>
          <p:nvPr/>
        </p:nvSpPr>
        <p:spPr>
          <a:xfrm>
            <a:off x="6494597" y="3686221"/>
            <a:ext cx="859415" cy="369332"/>
          </a:xfrm>
          <a:prstGeom prst="rect">
            <a:avLst/>
          </a:prstGeom>
          <a:noFill/>
        </p:spPr>
        <p:txBody>
          <a:bodyPr wrap="square" rtlCol="0">
            <a:spAutoFit/>
          </a:bodyPr>
          <a:lstStyle/>
          <a:p>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作業</a:t>
            </a:r>
          </a:p>
        </p:txBody>
      </p:sp>
      <p:sp>
        <p:nvSpPr>
          <p:cNvPr id="24" name="四角形: 角を丸くする 23">
            <a:extLst>
              <a:ext uri="{FF2B5EF4-FFF2-40B4-BE49-F238E27FC236}">
                <a16:creationId xmlns:a16="http://schemas.microsoft.com/office/drawing/2014/main" id="{F158DBE8-C3F1-4C32-930A-0A8CA595FF12}"/>
              </a:ext>
            </a:extLst>
          </p:cNvPr>
          <p:cNvSpPr/>
          <p:nvPr/>
        </p:nvSpPr>
        <p:spPr>
          <a:xfrm>
            <a:off x="6513545" y="4238956"/>
            <a:ext cx="632602" cy="319079"/>
          </a:xfrm>
          <a:prstGeom prst="roundRect">
            <a:avLst/>
          </a:prstGeom>
          <a:solidFill>
            <a:srgbClr val="DBFFB8"/>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393D7AC2-CF3C-E59B-13D5-7300ED7660B5}"/>
              </a:ext>
            </a:extLst>
          </p:cNvPr>
          <p:cNvSpPr txBox="1"/>
          <p:nvPr/>
        </p:nvSpPr>
        <p:spPr>
          <a:xfrm>
            <a:off x="6540790" y="4212858"/>
            <a:ext cx="605257" cy="369332"/>
          </a:xfrm>
          <a:prstGeom prst="rect">
            <a:avLst/>
          </a:prstGeom>
          <a:noFill/>
        </p:spPr>
        <p:txBody>
          <a:bodyPr wrap="square" rtlCol="0">
            <a:spAutoFit/>
          </a:bodyPr>
          <a:lstStyle/>
          <a:p>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 </a:t>
            </a:r>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人</a:t>
            </a:r>
          </a:p>
        </p:txBody>
      </p:sp>
      <p:pic>
        <p:nvPicPr>
          <p:cNvPr id="27" name="図 26">
            <a:extLst>
              <a:ext uri="{FF2B5EF4-FFF2-40B4-BE49-F238E27FC236}">
                <a16:creationId xmlns:a16="http://schemas.microsoft.com/office/drawing/2014/main" id="{6447372F-B85E-3E2C-120A-477784D87432}"/>
              </a:ext>
            </a:extLst>
          </p:cNvPr>
          <p:cNvPicPr>
            <a:picLocks noChangeAspect="1"/>
          </p:cNvPicPr>
          <p:nvPr/>
        </p:nvPicPr>
        <p:blipFill>
          <a:blip r:embed="rId6"/>
          <a:stretch>
            <a:fillRect/>
          </a:stretch>
        </p:blipFill>
        <p:spPr>
          <a:xfrm>
            <a:off x="57190" y="2029384"/>
            <a:ext cx="657845" cy="357620"/>
          </a:xfrm>
          <a:prstGeom prst="rect">
            <a:avLst/>
          </a:prstGeom>
        </p:spPr>
      </p:pic>
      <p:pic>
        <p:nvPicPr>
          <p:cNvPr id="28" name="図 27">
            <a:extLst>
              <a:ext uri="{FF2B5EF4-FFF2-40B4-BE49-F238E27FC236}">
                <a16:creationId xmlns:a16="http://schemas.microsoft.com/office/drawing/2014/main" id="{BD27045E-5782-051D-7752-7819D7DA4578}"/>
              </a:ext>
            </a:extLst>
          </p:cNvPr>
          <p:cNvPicPr>
            <a:picLocks noChangeAspect="1"/>
          </p:cNvPicPr>
          <p:nvPr/>
        </p:nvPicPr>
        <p:blipFill>
          <a:blip r:embed="rId7"/>
          <a:stretch>
            <a:fillRect/>
          </a:stretch>
        </p:blipFill>
        <p:spPr>
          <a:xfrm>
            <a:off x="91197" y="5123746"/>
            <a:ext cx="657846" cy="357621"/>
          </a:xfrm>
          <a:prstGeom prst="rect">
            <a:avLst/>
          </a:prstGeom>
        </p:spPr>
      </p:pic>
      <p:pic>
        <p:nvPicPr>
          <p:cNvPr id="29" name="図 28">
            <a:extLst>
              <a:ext uri="{FF2B5EF4-FFF2-40B4-BE49-F238E27FC236}">
                <a16:creationId xmlns:a16="http://schemas.microsoft.com/office/drawing/2014/main" id="{FEAE5851-29A0-6FD1-65C4-669589CE0A47}"/>
              </a:ext>
            </a:extLst>
          </p:cNvPr>
          <p:cNvPicPr>
            <a:picLocks noChangeAspect="1"/>
          </p:cNvPicPr>
          <p:nvPr/>
        </p:nvPicPr>
        <p:blipFill>
          <a:blip r:embed="rId8"/>
          <a:stretch>
            <a:fillRect/>
          </a:stretch>
        </p:blipFill>
        <p:spPr>
          <a:xfrm>
            <a:off x="7625382" y="4463870"/>
            <a:ext cx="693857" cy="381854"/>
          </a:xfrm>
          <a:prstGeom prst="rect">
            <a:avLst/>
          </a:prstGeom>
        </p:spPr>
      </p:pic>
      <p:sp>
        <p:nvSpPr>
          <p:cNvPr id="31" name="テキスト ボックス 30">
            <a:extLst>
              <a:ext uri="{FF2B5EF4-FFF2-40B4-BE49-F238E27FC236}">
                <a16:creationId xmlns:a16="http://schemas.microsoft.com/office/drawing/2014/main" id="{0A6FD7A1-90BB-5DCD-7067-6A747086BE43}"/>
              </a:ext>
            </a:extLst>
          </p:cNvPr>
          <p:cNvSpPr txBox="1"/>
          <p:nvPr/>
        </p:nvSpPr>
        <p:spPr>
          <a:xfrm>
            <a:off x="1242609" y="1951241"/>
            <a:ext cx="983186" cy="523220"/>
          </a:xfrm>
          <a:prstGeom prst="rect">
            <a:avLst/>
          </a:prstGeom>
          <a:noFill/>
        </p:spPr>
        <p:txBody>
          <a:bodyPr wrap="square" rtlCol="0">
            <a:spAutoFit/>
          </a:bodyPr>
          <a:lstStyle/>
          <a:p>
            <a:r>
              <a:rPr kumimoji="1" lang="ja-JP" altLang="en-US" sz="1400" dirty="0">
                <a:latin typeface="HG創英角ﾎﾟｯﾌﾟ体" panose="040B0A09000000000000" pitchFamily="49" charset="-128"/>
                <a:ea typeface="HG創英角ﾎﾟｯﾌﾟ体" panose="040B0A09000000000000" pitchFamily="49" charset="-128"/>
              </a:rPr>
              <a:t>フレームなし</a:t>
            </a:r>
          </a:p>
        </p:txBody>
      </p:sp>
      <p:sp>
        <p:nvSpPr>
          <p:cNvPr id="32" name="テキスト ボックス 31">
            <a:extLst>
              <a:ext uri="{FF2B5EF4-FFF2-40B4-BE49-F238E27FC236}">
                <a16:creationId xmlns:a16="http://schemas.microsoft.com/office/drawing/2014/main" id="{BF5936ED-5234-1116-089C-C4077C6ED4F4}"/>
              </a:ext>
            </a:extLst>
          </p:cNvPr>
          <p:cNvSpPr txBox="1"/>
          <p:nvPr/>
        </p:nvSpPr>
        <p:spPr>
          <a:xfrm>
            <a:off x="191921" y="5559553"/>
            <a:ext cx="1208370" cy="307777"/>
          </a:xfrm>
          <a:prstGeom prst="rect">
            <a:avLst/>
          </a:prstGeom>
          <a:noFill/>
        </p:spPr>
        <p:txBody>
          <a:bodyPr wrap="square" rtlCol="0">
            <a:spAutoFit/>
          </a:bodyPr>
          <a:lstStyle/>
          <a:p>
            <a:r>
              <a:rPr kumimoji="1" lang="ja-JP" altLang="en-US" sz="1400" dirty="0">
                <a:latin typeface="HG創英角ﾎﾟｯﾌﾟ体" panose="040B0A09000000000000" pitchFamily="49" charset="-128"/>
                <a:ea typeface="HG創英角ﾎﾟｯﾌﾟ体" panose="040B0A09000000000000" pitchFamily="49" charset="-128"/>
              </a:rPr>
              <a:t>段差未整備</a:t>
            </a:r>
          </a:p>
        </p:txBody>
      </p:sp>
      <p:sp>
        <p:nvSpPr>
          <p:cNvPr id="33" name="テキスト ボックス 32">
            <a:extLst>
              <a:ext uri="{FF2B5EF4-FFF2-40B4-BE49-F238E27FC236}">
                <a16:creationId xmlns:a16="http://schemas.microsoft.com/office/drawing/2014/main" id="{5CAB5D1E-9A53-D63B-680F-B64EB6676F5E}"/>
              </a:ext>
            </a:extLst>
          </p:cNvPr>
          <p:cNvSpPr txBox="1"/>
          <p:nvPr/>
        </p:nvSpPr>
        <p:spPr>
          <a:xfrm>
            <a:off x="7726706" y="4912762"/>
            <a:ext cx="1112840" cy="307777"/>
          </a:xfrm>
          <a:prstGeom prst="rect">
            <a:avLst/>
          </a:prstGeom>
          <a:noFill/>
        </p:spPr>
        <p:txBody>
          <a:bodyPr wrap="square" rtlCol="0">
            <a:spAutoFit/>
          </a:bodyPr>
          <a:lstStyle/>
          <a:p>
            <a:r>
              <a:rPr kumimoji="1" lang="ja-JP" altLang="en-US" sz="1400" dirty="0">
                <a:latin typeface="HG創英角ﾎﾟｯﾌﾟ体" panose="040B0A09000000000000" pitchFamily="49" charset="-128"/>
                <a:ea typeface="HG創英角ﾎﾟｯﾌﾟ体" panose="040B0A09000000000000" pitchFamily="49" charset="-128"/>
              </a:rPr>
              <a:t>服装ひどい</a:t>
            </a:r>
          </a:p>
        </p:txBody>
      </p:sp>
      <p:sp>
        <p:nvSpPr>
          <p:cNvPr id="34" name="正方形/長方形 33">
            <a:extLst>
              <a:ext uri="{FF2B5EF4-FFF2-40B4-BE49-F238E27FC236}">
                <a16:creationId xmlns:a16="http://schemas.microsoft.com/office/drawing/2014/main" id="{94EE2FA5-8EF1-723B-5B68-BEEE05D28088}"/>
              </a:ext>
            </a:extLst>
          </p:cNvPr>
          <p:cNvSpPr/>
          <p:nvPr/>
        </p:nvSpPr>
        <p:spPr>
          <a:xfrm>
            <a:off x="284691" y="331307"/>
            <a:ext cx="1943100"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１．事故防止の基本</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7659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98183" y="6428822"/>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69553072-20FF-29B1-BC3D-92D0A1FA244F}"/>
              </a:ext>
            </a:extLst>
          </p:cNvPr>
          <p:cNvPicPr>
            <a:picLocks noChangeAspect="1"/>
          </p:cNvPicPr>
          <p:nvPr/>
        </p:nvPicPr>
        <p:blipFill>
          <a:blip r:embed="rId2"/>
          <a:stretch>
            <a:fillRect/>
          </a:stretch>
        </p:blipFill>
        <p:spPr>
          <a:xfrm>
            <a:off x="452905" y="3159146"/>
            <a:ext cx="4785474" cy="2029135"/>
          </a:xfrm>
          <a:prstGeom prst="rect">
            <a:avLst/>
          </a:prstGeom>
        </p:spPr>
      </p:pic>
      <p:pic>
        <p:nvPicPr>
          <p:cNvPr id="7" name="図 6">
            <a:extLst>
              <a:ext uri="{FF2B5EF4-FFF2-40B4-BE49-F238E27FC236}">
                <a16:creationId xmlns:a16="http://schemas.microsoft.com/office/drawing/2014/main" id="{E83CACF2-1E8B-5ABE-96A3-F37DA689AC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4640" y="1669719"/>
            <a:ext cx="5043020" cy="2258971"/>
          </a:xfrm>
          <a:prstGeom prst="rect">
            <a:avLst/>
          </a:prstGeom>
          <a:noFill/>
          <a:ln>
            <a:noFill/>
          </a:ln>
        </p:spPr>
      </p:pic>
      <p:sp>
        <p:nvSpPr>
          <p:cNvPr id="2" name="テキスト ボックス 1">
            <a:extLst>
              <a:ext uri="{FF2B5EF4-FFF2-40B4-BE49-F238E27FC236}">
                <a16:creationId xmlns:a16="http://schemas.microsoft.com/office/drawing/2014/main" id="{84E12BF7-8571-5959-7D53-F2EE8218CD36}"/>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cxnSp>
        <p:nvCxnSpPr>
          <p:cNvPr id="3" name="直線コネクタ 2">
            <a:extLst>
              <a:ext uri="{FF2B5EF4-FFF2-40B4-BE49-F238E27FC236}">
                <a16:creationId xmlns:a16="http://schemas.microsoft.com/office/drawing/2014/main" id="{C4FCC46F-AD0F-3C6C-8AC2-1D59EC8059A1}"/>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440BCF8-6F4B-2BE3-8B79-06B088F2B89B}"/>
              </a:ext>
            </a:extLst>
          </p:cNvPr>
          <p:cNvSpPr/>
          <p:nvPr/>
        </p:nvSpPr>
        <p:spPr>
          <a:xfrm>
            <a:off x="116246" y="234780"/>
            <a:ext cx="1810795"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２．耕うん・整地</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A23F55E3-B511-B59A-05DC-56EB785F58FD}"/>
              </a:ext>
            </a:extLst>
          </p:cNvPr>
          <p:cNvSpPr txBox="1"/>
          <p:nvPr/>
        </p:nvSpPr>
        <p:spPr>
          <a:xfrm>
            <a:off x="2721241" y="114165"/>
            <a:ext cx="44125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7" name="調査例">
            <a:extLst>
              <a:ext uri="{FF2B5EF4-FFF2-40B4-BE49-F238E27FC236}">
                <a16:creationId xmlns:a16="http://schemas.microsoft.com/office/drawing/2014/main" id="{C9E855F1-0D82-6D4D-033A-5F1B30EC2850}"/>
              </a:ext>
            </a:extLst>
          </p:cNvPr>
          <p:cNvSpPr txBox="1"/>
          <p:nvPr/>
        </p:nvSpPr>
        <p:spPr>
          <a:xfrm>
            <a:off x="196340" y="670810"/>
            <a:ext cx="8915401" cy="1015663"/>
          </a:xfrm>
          <a:prstGeom prst="rect">
            <a:avLst/>
          </a:prstGeom>
          <a:noFill/>
        </p:spPr>
        <p:txBody>
          <a:bodyPr wrap="square" rIns="144000">
            <a:spAutoFit/>
          </a:bodyPr>
          <a:lstStyle/>
          <a:p>
            <a:pPr marL="0" marR="0" lvl="0" indent="-3600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ja-JP" sz="2000" b="1" i="0" strike="noStrike" kern="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日没の約</a:t>
            </a:r>
            <a:r>
              <a:rPr kumimoji="0" lang="en-US" altLang="ja-JP" sz="2000" b="1" i="0" strike="noStrike" kern="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30</a:t>
            </a:r>
            <a:r>
              <a:rPr kumimoji="0" lang="ja-JP" altLang="ja-JP" sz="2000" b="1" i="0" strike="noStrike" kern="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分後、ブロードキャスタ装着</a:t>
            </a:r>
            <a:r>
              <a:rPr kumimoji="0" lang="ja-JP" altLang="en-US" sz="2000" b="1" i="0" strike="noStrike" kern="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の</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トラクター（</a:t>
            </a:r>
            <a:r>
              <a:rPr kumimoji="0" lang="en-US"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26PS</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kumimoji="0" lang="en-US"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柱式安全フレーム仕様）で帰宅</a:t>
            </a:r>
            <a:r>
              <a:rPr kumimoji="0" lang="ja-JP" altLang="en-US"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国道</a:t>
            </a:r>
            <a:r>
              <a:rPr kumimoji="0" lang="ja-JP" altLang="en-US"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の</a:t>
            </a:r>
            <a:r>
              <a:rPr kumimoji="0" lang="ja-JP" altLang="en-US" sz="2000" b="1" i="0"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左側</a:t>
            </a:r>
            <a:r>
              <a:rPr kumimoji="0" lang="ja-JP" altLang="ja-JP" sz="2000" b="1" i="0"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車線</a:t>
            </a:r>
            <a:r>
              <a:rPr kumimoji="0" lang="ja-JP" altLang="en-US" sz="2000" b="1" i="0"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を走行中</a:t>
            </a:r>
            <a:r>
              <a:rPr kumimoji="0" lang="ja-JP" altLang="ja-JP" sz="2000" b="1" i="0"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、乗用車に追突され</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、道路</a:t>
            </a:r>
            <a:r>
              <a:rPr kumimoji="0" lang="ja-JP" altLang="en-US"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外</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に押し出されて</a:t>
            </a:r>
            <a:r>
              <a:rPr kumimoji="0" lang="ja-JP" altLang="ja-JP" sz="2000" b="1" i="0"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側溝に転落</a:t>
            </a:r>
            <a:r>
              <a:rPr kumimoji="0" lang="ja-JP" altLang="en-US"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kumimoji="0" lang="ja-JP" altLang="ja-JP"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トラクターから投げ出され、</a:t>
            </a:r>
            <a:r>
              <a:rPr kumimoji="0" lang="ja-JP" altLang="ja-JP" sz="2000" b="1" i="0"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全身を強く打ち死亡</a:t>
            </a:r>
            <a:r>
              <a:rPr kumimoji="0" lang="ja-JP" altLang="en-US" sz="20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AutoShape 3">
            <a:extLst>
              <a:ext uri="{FF2B5EF4-FFF2-40B4-BE49-F238E27FC236}">
                <a16:creationId xmlns:a16="http://schemas.microsoft.com/office/drawing/2014/main" id="{BE2E0B3F-5B2A-1E76-71F0-01FC3F60BB4C}"/>
              </a:ext>
            </a:extLst>
          </p:cNvPr>
          <p:cNvSpPr>
            <a:spLocks noChangeArrowheads="1"/>
          </p:cNvSpPr>
          <p:nvPr/>
        </p:nvSpPr>
        <p:spPr bwMode="auto">
          <a:xfrm>
            <a:off x="6201649" y="3991182"/>
            <a:ext cx="2193163" cy="729226"/>
          </a:xfrm>
          <a:prstGeom prst="wedgeRectCallout">
            <a:avLst>
              <a:gd name="adj1" fmla="val 2511"/>
              <a:gd name="adj2" fmla="val -116312"/>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交通量の多い国道</a:t>
            </a:r>
            <a:endParaRPr lang="en-US" altLang="ja-JP" sz="2000" dirty="0">
              <a:solidFill>
                <a:srgbClr val="000000"/>
              </a:solidFill>
              <a:effectLst/>
              <a:latin typeface="Arial" pitchFamily="34" charset="0"/>
              <a:ea typeface="HGP創英角ｺﾞｼｯｸUB" panose="020B0900000000000000" pitchFamily="50" charset="-128"/>
            </a:endParaRPr>
          </a:p>
          <a:p>
            <a:pPr eaLnBrk="1" hangingPunct="1"/>
            <a:r>
              <a:rPr lang="ja-JP" altLang="en-US" sz="2000" dirty="0">
                <a:solidFill>
                  <a:srgbClr val="000000"/>
                </a:solidFill>
                <a:effectLst/>
                <a:latin typeface="Arial" pitchFamily="34" charset="0"/>
                <a:ea typeface="HGP創英角ｺﾞｼｯｸUB" panose="020B0900000000000000" pitchFamily="50" charset="-128"/>
              </a:rPr>
              <a:t>街灯設置なし</a:t>
            </a:r>
          </a:p>
        </p:txBody>
      </p:sp>
      <p:pic>
        <p:nvPicPr>
          <p:cNvPr id="19" name="図 18">
            <a:extLst>
              <a:ext uri="{FF2B5EF4-FFF2-40B4-BE49-F238E27FC236}">
                <a16:creationId xmlns:a16="http://schemas.microsoft.com/office/drawing/2014/main" id="{32CDBCAF-C80D-3801-144C-B1DA7C941C75}"/>
              </a:ext>
            </a:extLst>
          </p:cNvPr>
          <p:cNvPicPr>
            <a:picLocks noChangeAspect="1"/>
          </p:cNvPicPr>
          <p:nvPr/>
        </p:nvPicPr>
        <p:blipFill>
          <a:blip r:embed="rId4"/>
          <a:stretch>
            <a:fillRect/>
          </a:stretch>
        </p:blipFill>
        <p:spPr>
          <a:xfrm>
            <a:off x="8298788" y="4379399"/>
            <a:ext cx="854731" cy="439879"/>
          </a:xfrm>
          <a:prstGeom prst="rect">
            <a:avLst/>
          </a:prstGeom>
        </p:spPr>
      </p:pic>
      <p:pic>
        <p:nvPicPr>
          <p:cNvPr id="21" name="図 20">
            <a:extLst>
              <a:ext uri="{FF2B5EF4-FFF2-40B4-BE49-F238E27FC236}">
                <a16:creationId xmlns:a16="http://schemas.microsoft.com/office/drawing/2014/main" id="{4F9427C6-8BA2-17C1-31B0-633F590CEB75}"/>
              </a:ext>
            </a:extLst>
          </p:cNvPr>
          <p:cNvPicPr>
            <a:picLocks noChangeAspect="1"/>
          </p:cNvPicPr>
          <p:nvPr/>
        </p:nvPicPr>
        <p:blipFill>
          <a:blip r:embed="rId5"/>
          <a:stretch>
            <a:fillRect/>
          </a:stretch>
        </p:blipFill>
        <p:spPr>
          <a:xfrm>
            <a:off x="8297526" y="3991181"/>
            <a:ext cx="846474" cy="465844"/>
          </a:xfrm>
          <a:prstGeom prst="rect">
            <a:avLst/>
          </a:prstGeom>
        </p:spPr>
      </p:pic>
      <p:sp>
        <p:nvSpPr>
          <p:cNvPr id="22" name="AutoShape 3">
            <a:extLst>
              <a:ext uri="{FF2B5EF4-FFF2-40B4-BE49-F238E27FC236}">
                <a16:creationId xmlns:a16="http://schemas.microsoft.com/office/drawing/2014/main" id="{3081BE02-E80D-DCE0-11A8-B84EFDB90179}"/>
              </a:ext>
            </a:extLst>
          </p:cNvPr>
          <p:cNvSpPr>
            <a:spLocks noChangeArrowheads="1"/>
          </p:cNvSpPr>
          <p:nvPr/>
        </p:nvSpPr>
        <p:spPr bwMode="auto">
          <a:xfrm>
            <a:off x="614434" y="2710322"/>
            <a:ext cx="1799696" cy="696621"/>
          </a:xfrm>
          <a:prstGeom prst="wedgeRectCallout">
            <a:avLst>
              <a:gd name="adj1" fmla="val -224"/>
              <a:gd name="adj2" fmla="val 132209"/>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小特免許トラクターで尾灯なし</a:t>
            </a:r>
          </a:p>
        </p:txBody>
      </p:sp>
      <p:pic>
        <p:nvPicPr>
          <p:cNvPr id="25" name="図 24">
            <a:extLst>
              <a:ext uri="{FF2B5EF4-FFF2-40B4-BE49-F238E27FC236}">
                <a16:creationId xmlns:a16="http://schemas.microsoft.com/office/drawing/2014/main" id="{94DE6FAF-07CA-AD84-E77B-669840CD3CAF}"/>
              </a:ext>
            </a:extLst>
          </p:cNvPr>
          <p:cNvPicPr>
            <a:picLocks noChangeAspect="1"/>
          </p:cNvPicPr>
          <p:nvPr/>
        </p:nvPicPr>
        <p:blipFill>
          <a:blip r:embed="rId6"/>
          <a:stretch>
            <a:fillRect/>
          </a:stretch>
        </p:blipFill>
        <p:spPr>
          <a:xfrm>
            <a:off x="281916" y="3348307"/>
            <a:ext cx="846474" cy="460163"/>
          </a:xfrm>
          <a:prstGeom prst="rect">
            <a:avLst/>
          </a:prstGeom>
        </p:spPr>
      </p:pic>
      <p:sp>
        <p:nvSpPr>
          <p:cNvPr id="26" name="AutoShape 3">
            <a:extLst>
              <a:ext uri="{FF2B5EF4-FFF2-40B4-BE49-F238E27FC236}">
                <a16:creationId xmlns:a16="http://schemas.microsoft.com/office/drawing/2014/main" id="{ABFC6B71-A589-9D8D-7C82-0E0252591A32}"/>
              </a:ext>
            </a:extLst>
          </p:cNvPr>
          <p:cNvSpPr>
            <a:spLocks noChangeArrowheads="1"/>
          </p:cNvSpPr>
          <p:nvPr/>
        </p:nvSpPr>
        <p:spPr bwMode="auto">
          <a:xfrm>
            <a:off x="1601527" y="1835698"/>
            <a:ext cx="1859590" cy="703178"/>
          </a:xfrm>
          <a:prstGeom prst="wedgeRectCallout">
            <a:avLst>
              <a:gd name="adj1" fmla="val 1834"/>
              <a:gd name="adj2" fmla="val 20609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シートベルトなし</a:t>
            </a:r>
            <a:endParaRPr lang="en-US" altLang="ja-JP" sz="2000" dirty="0">
              <a:solidFill>
                <a:srgbClr val="000000"/>
              </a:solidFill>
              <a:effectLst/>
              <a:latin typeface="Arial" pitchFamily="34" charset="0"/>
              <a:ea typeface="HGP創英角ｺﾞｼｯｸUB" panose="020B0900000000000000" pitchFamily="50" charset="-128"/>
            </a:endParaRPr>
          </a:p>
          <a:p>
            <a:pPr eaLnBrk="1" hangingPunct="1"/>
            <a:r>
              <a:rPr lang="ja-JP" altLang="en-US" sz="2000" dirty="0">
                <a:solidFill>
                  <a:srgbClr val="000000"/>
                </a:solidFill>
                <a:effectLst/>
                <a:latin typeface="Arial" pitchFamily="34" charset="0"/>
                <a:ea typeface="HGP創英角ｺﾞｼｯｸUB" panose="020B0900000000000000" pitchFamily="50" charset="-128"/>
              </a:rPr>
              <a:t>ヘルメットなし</a:t>
            </a:r>
          </a:p>
        </p:txBody>
      </p:sp>
      <p:pic>
        <p:nvPicPr>
          <p:cNvPr id="24" name="図 23">
            <a:extLst>
              <a:ext uri="{FF2B5EF4-FFF2-40B4-BE49-F238E27FC236}">
                <a16:creationId xmlns:a16="http://schemas.microsoft.com/office/drawing/2014/main" id="{A70E705A-3F4D-0048-AD34-74FE8BE7CBAB}"/>
              </a:ext>
            </a:extLst>
          </p:cNvPr>
          <p:cNvPicPr>
            <a:picLocks noChangeAspect="1"/>
          </p:cNvPicPr>
          <p:nvPr/>
        </p:nvPicPr>
        <p:blipFill>
          <a:blip r:embed="rId5"/>
          <a:stretch>
            <a:fillRect/>
          </a:stretch>
        </p:blipFill>
        <p:spPr>
          <a:xfrm>
            <a:off x="3119921" y="2178801"/>
            <a:ext cx="846474" cy="465844"/>
          </a:xfrm>
          <a:prstGeom prst="rect">
            <a:avLst/>
          </a:prstGeom>
        </p:spPr>
      </p:pic>
      <p:pic>
        <p:nvPicPr>
          <p:cNvPr id="27" name="図 26">
            <a:extLst>
              <a:ext uri="{FF2B5EF4-FFF2-40B4-BE49-F238E27FC236}">
                <a16:creationId xmlns:a16="http://schemas.microsoft.com/office/drawing/2014/main" id="{72247709-2F02-3906-98F4-FDEC8087FD45}"/>
              </a:ext>
            </a:extLst>
          </p:cNvPr>
          <p:cNvPicPr>
            <a:picLocks noChangeAspect="1"/>
          </p:cNvPicPr>
          <p:nvPr/>
        </p:nvPicPr>
        <p:blipFill>
          <a:blip r:embed="rId6"/>
          <a:stretch>
            <a:fillRect/>
          </a:stretch>
        </p:blipFill>
        <p:spPr>
          <a:xfrm>
            <a:off x="3119921" y="2510355"/>
            <a:ext cx="846474" cy="460163"/>
          </a:xfrm>
          <a:prstGeom prst="rect">
            <a:avLst/>
          </a:prstGeom>
        </p:spPr>
      </p:pic>
      <p:sp>
        <p:nvSpPr>
          <p:cNvPr id="28" name="AutoShape 3">
            <a:extLst>
              <a:ext uri="{FF2B5EF4-FFF2-40B4-BE49-F238E27FC236}">
                <a16:creationId xmlns:a16="http://schemas.microsoft.com/office/drawing/2014/main" id="{BCB14362-9315-92C1-E6E0-6310ADCD36C4}"/>
              </a:ext>
            </a:extLst>
          </p:cNvPr>
          <p:cNvSpPr>
            <a:spLocks noChangeArrowheads="1"/>
          </p:cNvSpPr>
          <p:nvPr/>
        </p:nvSpPr>
        <p:spPr bwMode="auto">
          <a:xfrm>
            <a:off x="6201648" y="4823668"/>
            <a:ext cx="2193163" cy="729226"/>
          </a:xfrm>
          <a:prstGeom prst="wedgeRectCallout">
            <a:avLst>
              <a:gd name="adj1" fmla="val 10781"/>
              <a:gd name="adj2" fmla="val -4584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日没前に帰宅できなかった</a:t>
            </a:r>
          </a:p>
        </p:txBody>
      </p:sp>
      <p:pic>
        <p:nvPicPr>
          <p:cNvPr id="29" name="図 28">
            <a:extLst>
              <a:ext uri="{FF2B5EF4-FFF2-40B4-BE49-F238E27FC236}">
                <a16:creationId xmlns:a16="http://schemas.microsoft.com/office/drawing/2014/main" id="{3AA8F86A-5CA8-B005-AAFC-AAA1003FB0D7}"/>
              </a:ext>
            </a:extLst>
          </p:cNvPr>
          <p:cNvPicPr>
            <a:picLocks noChangeAspect="1"/>
          </p:cNvPicPr>
          <p:nvPr/>
        </p:nvPicPr>
        <p:blipFill>
          <a:blip r:embed="rId5"/>
          <a:stretch>
            <a:fillRect/>
          </a:stretch>
        </p:blipFill>
        <p:spPr>
          <a:xfrm>
            <a:off x="8316536" y="5031381"/>
            <a:ext cx="846474" cy="465844"/>
          </a:xfrm>
          <a:prstGeom prst="rect">
            <a:avLst/>
          </a:prstGeom>
        </p:spPr>
      </p:pic>
      <p:sp>
        <p:nvSpPr>
          <p:cNvPr id="30" name="ポイント">
            <a:extLst>
              <a:ext uri="{FF2B5EF4-FFF2-40B4-BE49-F238E27FC236}">
                <a16:creationId xmlns:a16="http://schemas.microsoft.com/office/drawing/2014/main" id="{A5485465-0218-ABDD-550D-632252502374}"/>
              </a:ext>
            </a:extLst>
          </p:cNvPr>
          <p:cNvSpPr>
            <a:spLocks noChangeArrowheads="1"/>
          </p:cNvSpPr>
          <p:nvPr/>
        </p:nvSpPr>
        <p:spPr bwMode="auto">
          <a:xfrm>
            <a:off x="452905" y="5401363"/>
            <a:ext cx="7694517" cy="948749"/>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・特に路上では</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必ずシートベルト・ヘルメット</a:t>
            </a:r>
            <a:r>
              <a:rPr kumimoji="0" lang="ja-JP" altLang="en-US"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の装着</a:t>
            </a:r>
            <a:endPar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・自動車との速度差を考慮し、</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三角反射板、テールライト</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の装着</a:t>
            </a:r>
            <a:endPar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・明るい内に帰宅、若干遠回りでも交通量の少ない経路を用いる</a:t>
            </a:r>
            <a:endPar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Tree>
    <p:extLst>
      <p:ext uri="{BB962C8B-B14F-4D97-AF65-F5344CB8AC3E}">
        <p14:creationId xmlns:p14="http://schemas.microsoft.com/office/powerpoint/2010/main" val="292088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1AF977A1-8E89-4FDF-927C-236D084E978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34894" y="1848341"/>
            <a:ext cx="3002280" cy="2081389"/>
          </a:xfrm>
          <a:prstGeom prst="rect">
            <a:avLst/>
          </a:prstGeom>
          <a:noFill/>
          <a:ln>
            <a:noFill/>
          </a:ln>
          <a:extLst>
            <a:ext uri="{53640926-AAD7-44D8-BBD7-CCE9431645EC}">
              <a14:shadowObscured xmlns:a14="http://schemas.microsoft.com/office/drawing/2010/main"/>
            </a:ext>
          </a:extLst>
        </p:spPr>
      </p:pic>
      <p:sp>
        <p:nvSpPr>
          <p:cNvPr id="27" name="調査例">
            <a:extLst>
              <a:ext uri="{FF2B5EF4-FFF2-40B4-BE49-F238E27FC236}">
                <a16:creationId xmlns:a16="http://schemas.microsoft.com/office/drawing/2014/main" id="{D96A2408-D578-408A-ABA8-CBFCF1BC22B1}"/>
              </a:ext>
            </a:extLst>
          </p:cNvPr>
          <p:cNvSpPr txBox="1"/>
          <p:nvPr/>
        </p:nvSpPr>
        <p:spPr>
          <a:xfrm>
            <a:off x="193705" y="659427"/>
            <a:ext cx="8915401"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夕方にトラクターで走行中、右側の畑の支柱が目に入って脇見運転となり、左側斜面に脱輪したため、ローダで後方へ引き上げてもらう途中でトラクターが傾き、斜面下へ転落　⇒キャブ付きにもかかわらず</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頭部打撲及び裂傷</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3" name="グループ化 2">
            <a:extLst>
              <a:ext uri="{FF2B5EF4-FFF2-40B4-BE49-F238E27FC236}">
                <a16:creationId xmlns:a16="http://schemas.microsoft.com/office/drawing/2014/main" id="{2F93A9BD-DD8C-4E9F-AD5F-A28552421129}"/>
              </a:ext>
            </a:extLst>
          </p:cNvPr>
          <p:cNvGrpSpPr>
            <a:grpSpLocks noChangeAspect="1"/>
          </p:cNvGrpSpPr>
          <p:nvPr/>
        </p:nvGrpSpPr>
        <p:grpSpPr>
          <a:xfrm>
            <a:off x="2670733" y="1970504"/>
            <a:ext cx="6248550" cy="3333658"/>
            <a:chOff x="3061661" y="2763789"/>
            <a:chExt cx="5490567" cy="2929272"/>
          </a:xfrm>
        </p:grpSpPr>
        <p:grpSp>
          <p:nvGrpSpPr>
            <p:cNvPr id="42" name="進行方向視点">
              <a:extLst>
                <a:ext uri="{FF2B5EF4-FFF2-40B4-BE49-F238E27FC236}">
                  <a16:creationId xmlns:a16="http://schemas.microsoft.com/office/drawing/2014/main" id="{7163BD18-A9F3-47E7-9153-6C2C2E2F8FE4}"/>
                </a:ext>
              </a:extLst>
            </p:cNvPr>
            <p:cNvGrpSpPr/>
            <p:nvPr/>
          </p:nvGrpSpPr>
          <p:grpSpPr>
            <a:xfrm>
              <a:off x="3448324" y="3178673"/>
              <a:ext cx="3196933" cy="2514388"/>
              <a:chOff x="5522119" y="2644138"/>
              <a:chExt cx="3196933" cy="2514388"/>
            </a:xfrm>
          </p:grpSpPr>
          <p:pic>
            <p:nvPicPr>
              <p:cNvPr id="43" name="写真">
                <a:extLst>
                  <a:ext uri="{FF2B5EF4-FFF2-40B4-BE49-F238E27FC236}">
                    <a16:creationId xmlns:a16="http://schemas.microsoft.com/office/drawing/2014/main" id="{9E89A3A8-6520-4219-9D1A-EA1E07916B48}"/>
                  </a:ext>
                </a:extLst>
              </p:cNvPr>
              <p:cNvPicPr/>
              <p:nvPr/>
            </p:nvPicPr>
            <p:blipFill>
              <a:blip r:embed="rId3">
                <a:extLst>
                  <a:ext uri="{28A0092B-C50C-407E-A947-70E740481C1C}">
                    <a14:useLocalDpi xmlns:a14="http://schemas.microsoft.com/office/drawing/2010/main"/>
                  </a:ext>
                </a:extLst>
              </a:blip>
              <a:stretch>
                <a:fillRect/>
              </a:stretch>
            </p:blipFill>
            <p:spPr bwMode="auto">
              <a:xfrm>
                <a:off x="5522119" y="2644138"/>
                <a:ext cx="3196933" cy="2393823"/>
              </a:xfrm>
              <a:prstGeom prst="rect">
                <a:avLst/>
              </a:prstGeom>
              <a:noFill/>
              <a:ln w="38100" cap="flat" cmpd="sng" algn="ctr">
                <a:noFill/>
                <a:prstDash val="solid"/>
                <a:headEnd type="arrow" w="med" len="med"/>
                <a:tailEnd type="none" w="med" len="med"/>
              </a:ln>
              <a:effectLst>
                <a:glow rad="38100">
                  <a:schemeClr val="bg1">
                    <a:alpha val="90000"/>
                  </a:schemeClr>
                </a:glow>
              </a:effectLst>
            </p:spPr>
          </p:pic>
          <p:cxnSp>
            <p:nvCxnSpPr>
              <p:cNvPr id="44" name="トラクタ進行方向矢印">
                <a:extLst>
                  <a:ext uri="{FF2B5EF4-FFF2-40B4-BE49-F238E27FC236}">
                    <a16:creationId xmlns:a16="http://schemas.microsoft.com/office/drawing/2014/main" id="{1F12B510-A1C9-48E2-929D-22DE15419D5D}"/>
                  </a:ext>
                </a:extLst>
              </p:cNvPr>
              <p:cNvCxnSpPr>
                <a:cxnSpLocks/>
              </p:cNvCxnSpPr>
              <p:nvPr/>
            </p:nvCxnSpPr>
            <p:spPr>
              <a:xfrm>
                <a:off x="7139150" y="3857618"/>
                <a:ext cx="36000" cy="1152000"/>
              </a:xfrm>
              <a:prstGeom prst="straightConnector1">
                <a:avLst/>
              </a:prstGeom>
              <a:noFill/>
              <a:ln w="57150" cap="flat" cmpd="sng" algn="ctr">
                <a:solidFill>
                  <a:schemeClr val="accent4">
                    <a:lumMod val="60000"/>
                    <a:lumOff val="40000"/>
                  </a:schemeClr>
                </a:solidFill>
                <a:prstDash val="solid"/>
                <a:headEnd type="arrow" w="med" len="med"/>
                <a:tailEnd type="none" w="med" len="med"/>
              </a:ln>
              <a:effectLst/>
            </p:spPr>
          </p:cxnSp>
          <p:sp>
            <p:nvSpPr>
              <p:cNvPr id="45" name="転落地点楕円">
                <a:extLst>
                  <a:ext uri="{FF2B5EF4-FFF2-40B4-BE49-F238E27FC236}">
                    <a16:creationId xmlns:a16="http://schemas.microsoft.com/office/drawing/2014/main" id="{07527FF6-0D57-43EF-A9B8-076F83FCE977}"/>
                  </a:ext>
                </a:extLst>
              </p:cNvPr>
              <p:cNvSpPr/>
              <p:nvPr/>
            </p:nvSpPr>
            <p:spPr>
              <a:xfrm rot="3701883">
                <a:off x="6997678" y="3465460"/>
                <a:ext cx="245815" cy="412593"/>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 lastClr="FFFFFF"/>
                  </a:solidFill>
                  <a:effectLst/>
                  <a:uLnTx/>
                  <a:uFillTx/>
                  <a:latin typeface="Century"/>
                  <a:ea typeface="ＭＳ 明朝" panose="02020609040205080304" pitchFamily="17" charset="-128"/>
                  <a:cs typeface="+mn-cs"/>
                </a:endParaRPr>
              </a:p>
            </p:txBody>
          </p:sp>
          <p:sp>
            <p:nvSpPr>
              <p:cNvPr id="46" name="トラクタ進行方向">
                <a:extLst>
                  <a:ext uri="{FF2B5EF4-FFF2-40B4-BE49-F238E27FC236}">
                    <a16:creationId xmlns:a16="http://schemas.microsoft.com/office/drawing/2014/main" id="{0C87699E-D74D-406A-887F-80DD7D9D2D4F}"/>
                  </a:ext>
                </a:extLst>
              </p:cNvPr>
              <p:cNvSpPr txBox="1"/>
              <p:nvPr/>
            </p:nvSpPr>
            <p:spPr>
              <a:xfrm>
                <a:off x="6744188" y="4671730"/>
                <a:ext cx="1020996" cy="486796"/>
              </a:xfrm>
              <a:prstGeom prst="rect">
                <a:avLst/>
              </a:prstGeom>
              <a:solidFill>
                <a:schemeClr val="accent4">
                  <a:lumMod val="60000"/>
                  <a:lumOff val="40000"/>
                </a:schemeClr>
              </a:solidFill>
            </p:spPr>
            <p:txBody>
              <a:bodyPr wrap="square" lIns="36000" tIns="0" rIns="3600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トラクター</a:t>
                </a:r>
                <a:br>
                  <a:rPr kumimoji="0"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b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進行方向</a:t>
                </a:r>
                <a:endParaRPr kumimoji="0" lang="ja-JP" altLang="en-US" sz="1800" b="0" i="0" u="none" strike="noStrike" kern="1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grpSp>
        <p:grpSp>
          <p:nvGrpSpPr>
            <p:cNvPr id="48" name="傾斜">
              <a:extLst>
                <a:ext uri="{FF2B5EF4-FFF2-40B4-BE49-F238E27FC236}">
                  <a16:creationId xmlns:a16="http://schemas.microsoft.com/office/drawing/2014/main" id="{EE2D37E1-F713-4039-885F-31ABFB9DA4C5}"/>
                </a:ext>
              </a:extLst>
            </p:cNvPr>
            <p:cNvGrpSpPr/>
            <p:nvPr/>
          </p:nvGrpSpPr>
          <p:grpSpPr>
            <a:xfrm>
              <a:off x="6119351" y="2763789"/>
              <a:ext cx="2432877" cy="1808657"/>
              <a:chOff x="4080271" y="2417853"/>
              <a:chExt cx="2432877" cy="1808657"/>
            </a:xfrm>
          </p:grpSpPr>
          <p:grpSp>
            <p:nvGrpSpPr>
              <p:cNvPr id="49" name="傾斜写真">
                <a:extLst>
                  <a:ext uri="{FF2B5EF4-FFF2-40B4-BE49-F238E27FC236}">
                    <a16:creationId xmlns:a16="http://schemas.microsoft.com/office/drawing/2014/main" id="{6EF5350D-0A0B-4887-86A4-361CE7048753}"/>
                  </a:ext>
                </a:extLst>
              </p:cNvPr>
              <p:cNvGrpSpPr>
                <a:grpSpLocks noChangeAspect="1"/>
              </p:cNvGrpSpPr>
              <p:nvPr/>
            </p:nvGrpSpPr>
            <p:grpSpPr>
              <a:xfrm>
                <a:off x="4080271" y="2424426"/>
                <a:ext cx="2416122" cy="1802084"/>
                <a:chOff x="908692" y="2903558"/>
                <a:chExt cx="4336871" cy="3234690"/>
              </a:xfrm>
            </p:grpSpPr>
            <p:pic>
              <p:nvPicPr>
                <p:cNvPr id="51" name="図 50">
                  <a:extLst>
                    <a:ext uri="{FF2B5EF4-FFF2-40B4-BE49-F238E27FC236}">
                      <a16:creationId xmlns:a16="http://schemas.microsoft.com/office/drawing/2014/main" id="{D75D39EE-6ADA-415A-A746-BFB69C70C13E}"/>
                    </a:ext>
                  </a:extLst>
                </p:cNvPr>
                <p:cNvPicPr/>
                <p:nvPr/>
              </p:nvPicPr>
              <p:blipFill>
                <a:blip r:embed="rId4">
                  <a:extLst>
                    <a:ext uri="{28A0092B-C50C-407E-A947-70E740481C1C}">
                      <a14:useLocalDpi xmlns:a14="http://schemas.microsoft.com/office/drawing/2010/main"/>
                    </a:ext>
                  </a:extLst>
                </a:blip>
                <a:stretch>
                  <a:fillRect/>
                </a:stretch>
              </p:blipFill>
              <p:spPr bwMode="auto">
                <a:xfrm>
                  <a:off x="908692" y="2903558"/>
                  <a:ext cx="4319905" cy="3234690"/>
                </a:xfrm>
                <a:prstGeom prst="rect">
                  <a:avLst/>
                </a:prstGeom>
                <a:noFill/>
                <a:ln>
                  <a:noFill/>
                </a:ln>
              </p:spPr>
            </p:pic>
            <p:cxnSp>
              <p:nvCxnSpPr>
                <p:cNvPr id="52" name="トラクタ進行方向矢印">
                  <a:extLst>
                    <a:ext uri="{FF2B5EF4-FFF2-40B4-BE49-F238E27FC236}">
                      <a16:creationId xmlns:a16="http://schemas.microsoft.com/office/drawing/2014/main" id="{17E478C8-45D4-4F96-9C2F-B6BE53FFD67E}"/>
                    </a:ext>
                  </a:extLst>
                </p:cNvPr>
                <p:cNvCxnSpPr>
                  <a:cxnSpLocks/>
                </p:cNvCxnSpPr>
                <p:nvPr/>
              </p:nvCxnSpPr>
              <p:spPr>
                <a:xfrm>
                  <a:off x="4365905" y="4430414"/>
                  <a:ext cx="879658" cy="75642"/>
                </a:xfrm>
                <a:prstGeom prst="straightConnector1">
                  <a:avLst/>
                </a:prstGeom>
                <a:noFill/>
                <a:ln w="38100" cap="flat" cmpd="sng" algn="ctr">
                  <a:solidFill>
                    <a:srgbClr val="FF0000"/>
                  </a:solidFill>
                  <a:prstDash val="solid"/>
                  <a:headEnd type="arrow" w="med" len="med"/>
                  <a:tailEnd type="none" w="med" len="med"/>
                </a:ln>
                <a:effectLst/>
              </p:spPr>
            </p:cxnSp>
            <p:sp>
              <p:nvSpPr>
                <p:cNvPr id="53" name="転落地点×印">
                  <a:extLst>
                    <a:ext uri="{FF2B5EF4-FFF2-40B4-BE49-F238E27FC236}">
                      <a16:creationId xmlns:a16="http://schemas.microsoft.com/office/drawing/2014/main" id="{E28E077A-C811-453D-9BAE-3E948BDEBE16}"/>
                    </a:ext>
                  </a:extLst>
                </p:cNvPr>
                <p:cNvSpPr>
                  <a:spLocks/>
                </p:cNvSpPr>
                <p:nvPr/>
              </p:nvSpPr>
              <p:spPr>
                <a:xfrm>
                  <a:off x="3265748" y="3928862"/>
                  <a:ext cx="997850" cy="8724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0" name="ピンク吹き出し">
                <a:extLst>
                  <a:ext uri="{FF2B5EF4-FFF2-40B4-BE49-F238E27FC236}">
                    <a16:creationId xmlns:a16="http://schemas.microsoft.com/office/drawing/2014/main" id="{D49C0556-2848-463D-88B0-54E0A5C1DC7C}"/>
                  </a:ext>
                </a:extLst>
              </p:cNvPr>
              <p:cNvSpPr>
                <a:spLocks noChangeArrowheads="1"/>
              </p:cNvSpPr>
              <p:nvPr/>
            </p:nvSpPr>
            <p:spPr bwMode="auto">
              <a:xfrm>
                <a:off x="4087833" y="2417853"/>
                <a:ext cx="2425315" cy="1806484"/>
              </a:xfrm>
              <a:prstGeom prst="wedgeRectCallout">
                <a:avLst>
                  <a:gd name="adj1" fmla="val -84707"/>
                  <a:gd name="adj2" fmla="val 26230"/>
                </a:avLst>
              </a:prstGeom>
              <a:noFill/>
              <a:ln w="31750">
                <a:solidFill>
                  <a:schemeClr val="accent4">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54" name="道幅表示">
              <a:extLst>
                <a:ext uri="{FF2B5EF4-FFF2-40B4-BE49-F238E27FC236}">
                  <a16:creationId xmlns:a16="http://schemas.microsoft.com/office/drawing/2014/main" id="{B874B66D-3D2E-4F95-BA4A-3599E739CB2A}"/>
                </a:ext>
              </a:extLst>
            </p:cNvPr>
            <p:cNvGrpSpPr/>
            <p:nvPr/>
          </p:nvGrpSpPr>
          <p:grpSpPr>
            <a:xfrm>
              <a:off x="3061661" y="4636605"/>
              <a:ext cx="2534217" cy="762135"/>
              <a:chOff x="3671261" y="4004145"/>
              <a:chExt cx="2534217" cy="762135"/>
            </a:xfrm>
          </p:grpSpPr>
          <p:cxnSp>
            <p:nvCxnSpPr>
              <p:cNvPr id="55" name="道幅矢印">
                <a:extLst>
                  <a:ext uri="{FF2B5EF4-FFF2-40B4-BE49-F238E27FC236}">
                    <a16:creationId xmlns:a16="http://schemas.microsoft.com/office/drawing/2014/main" id="{23B0546D-2579-4B23-B50E-D2CB9C6D7CBA}"/>
                  </a:ext>
                </a:extLst>
              </p:cNvPr>
              <p:cNvCxnSpPr/>
              <p:nvPr/>
            </p:nvCxnSpPr>
            <p:spPr>
              <a:xfrm>
                <a:off x="5014853" y="4239112"/>
                <a:ext cx="1190625" cy="0"/>
              </a:xfrm>
              <a:prstGeom prst="straightConnector1">
                <a:avLst/>
              </a:prstGeom>
              <a:noFill/>
              <a:ln w="57150" cap="flat" cmpd="sng" algn="ctr">
                <a:solidFill>
                  <a:sysClr val="window" lastClr="FFFFFF"/>
                </a:solidFill>
                <a:prstDash val="solid"/>
                <a:headEnd type="arrow" w="med" len="med"/>
                <a:tailEnd type="arrow" w="med" len="med"/>
              </a:ln>
              <a:effectLst/>
            </p:spPr>
          </p:cxnSp>
          <p:sp>
            <p:nvSpPr>
              <p:cNvPr id="56" name="道幅3.2m">
                <a:extLst>
                  <a:ext uri="{FF2B5EF4-FFF2-40B4-BE49-F238E27FC236}">
                    <a16:creationId xmlns:a16="http://schemas.microsoft.com/office/drawing/2014/main" id="{1CC7C9C6-D526-4BFF-9E73-0C6E19C5F0BA}"/>
                  </a:ext>
                </a:extLst>
              </p:cNvPr>
              <p:cNvSpPr txBox="1"/>
              <p:nvPr/>
            </p:nvSpPr>
            <p:spPr>
              <a:xfrm>
                <a:off x="3671261" y="4004145"/>
                <a:ext cx="1295400" cy="762135"/>
              </a:xfrm>
              <a:prstGeom prst="rect">
                <a:avLst/>
              </a:prstGeom>
              <a:solidFill>
                <a:schemeClr val="bg1"/>
              </a:solidFill>
              <a:ln w="19050">
                <a:solidFill>
                  <a:schemeClr val="tx1"/>
                </a:solidFill>
              </a:ln>
            </p:spPr>
            <p:txBody>
              <a:bodyPr wrap="square" lIns="36000" tIns="18000" rIns="3600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道幅</a:t>
                </a:r>
                <a:r>
                  <a:rPr kumimoji="0"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2.4</a:t>
                </a:r>
                <a:r>
                  <a:rPr kumimoji="0" 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m</a:t>
                </a:r>
                <a:endPar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写真は拡幅後</a:t>
                </a:r>
                <a:r>
                  <a:rPr kumimoji="0"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3.2</a:t>
                </a:r>
                <a:r>
                  <a:rPr kumimoji="0" 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m)</a:t>
                </a:r>
                <a:endPar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grpSp>
      </p:grpSp>
      <p:sp>
        <p:nvSpPr>
          <p:cNvPr id="59" name="トラクタ進行方向">
            <a:extLst>
              <a:ext uri="{FF2B5EF4-FFF2-40B4-BE49-F238E27FC236}">
                <a16:creationId xmlns:a16="http://schemas.microsoft.com/office/drawing/2014/main" id="{8D4A1F41-656A-4CA6-B908-8FBE9FCCECBA}"/>
              </a:ext>
            </a:extLst>
          </p:cNvPr>
          <p:cNvSpPr txBox="1"/>
          <p:nvPr/>
        </p:nvSpPr>
        <p:spPr>
          <a:xfrm>
            <a:off x="55649" y="1909841"/>
            <a:ext cx="1401432" cy="276999"/>
          </a:xfrm>
          <a:prstGeom prst="rect">
            <a:avLst/>
          </a:prstGeom>
          <a:solidFill>
            <a:schemeClr val="bg1"/>
          </a:solidFill>
          <a:ln w="12700">
            <a:solidFill>
              <a:schemeClr val="tx1"/>
            </a:solidFill>
          </a:ln>
        </p:spPr>
        <p:txBody>
          <a:bodyPr wrap="square" lIns="36000" tIns="0" rIns="3600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車幅約</a:t>
            </a:r>
            <a:r>
              <a:rPr kumimoji="0"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1.8m</a:t>
            </a:r>
            <a:endParaRPr kumimoji="0" lang="ja-JP" altLang="en-US" sz="1800" b="0" i="0" u="none" strike="noStrike" kern="1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cxnSp>
        <p:nvCxnSpPr>
          <p:cNvPr id="64" name="トラクタ進行方向矢印">
            <a:extLst>
              <a:ext uri="{FF2B5EF4-FFF2-40B4-BE49-F238E27FC236}">
                <a16:creationId xmlns:a16="http://schemas.microsoft.com/office/drawing/2014/main" id="{FA500139-DE3B-44D4-B583-E79D77635698}"/>
              </a:ext>
            </a:extLst>
          </p:cNvPr>
          <p:cNvCxnSpPr>
            <a:cxnSpLocks/>
          </p:cNvCxnSpPr>
          <p:nvPr/>
        </p:nvCxnSpPr>
        <p:spPr>
          <a:xfrm flipV="1">
            <a:off x="7563390" y="2920880"/>
            <a:ext cx="523360" cy="265426"/>
          </a:xfrm>
          <a:prstGeom prst="straightConnector1">
            <a:avLst/>
          </a:prstGeom>
          <a:noFill/>
          <a:ln w="38100" cap="flat" cmpd="sng" algn="ctr">
            <a:solidFill>
              <a:srgbClr val="FF0000"/>
            </a:solidFill>
            <a:prstDash val="solid"/>
            <a:headEnd type="arrow" w="med" len="med"/>
            <a:tailEnd type="none" w="med" len="med"/>
          </a:ln>
          <a:effectLst/>
        </p:spPr>
      </p:cxnSp>
      <p:sp>
        <p:nvSpPr>
          <p:cNvPr id="11" name="スライド番号プレースホルダー 10">
            <a:extLst>
              <a:ext uri="{FF2B5EF4-FFF2-40B4-BE49-F238E27FC236}">
                <a16:creationId xmlns:a16="http://schemas.microsoft.com/office/drawing/2014/main" id="{236517E6-B58C-4893-8AD4-729E90A396F1}"/>
              </a:ext>
            </a:extLst>
          </p:cNvPr>
          <p:cNvSpPr>
            <a:spLocks noGrp="1"/>
          </p:cNvSpPr>
          <p:nvPr>
            <p:ph type="sldNum" sz="quarter" idx="12"/>
          </p:nvPr>
        </p:nvSpPr>
        <p:spPr>
          <a:xfrm>
            <a:off x="6828836" y="6356548"/>
            <a:ext cx="2090447" cy="365125"/>
          </a:xfrm>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3068B749-FFEC-BCD9-1428-D3C7C44DDD8A}"/>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cxnSp>
        <p:nvCxnSpPr>
          <p:cNvPr id="10" name="直線コネクタ 9">
            <a:extLst>
              <a:ext uri="{FF2B5EF4-FFF2-40B4-BE49-F238E27FC236}">
                <a16:creationId xmlns:a16="http://schemas.microsoft.com/office/drawing/2014/main" id="{2FC977B5-668D-CA90-1540-E466C87399FA}"/>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E1A3837-4C52-10B2-9F0F-1B10A38770FF}"/>
              </a:ext>
            </a:extLst>
          </p:cNvPr>
          <p:cNvSpPr txBox="1"/>
          <p:nvPr/>
        </p:nvSpPr>
        <p:spPr>
          <a:xfrm>
            <a:off x="2721241" y="114165"/>
            <a:ext cx="44125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(2)</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1" name="AutoShape 3">
            <a:extLst>
              <a:ext uri="{FF2B5EF4-FFF2-40B4-BE49-F238E27FC236}">
                <a16:creationId xmlns:a16="http://schemas.microsoft.com/office/drawing/2014/main" id="{4B912032-0AA7-36FF-8972-BE2931B69CD8}"/>
              </a:ext>
            </a:extLst>
          </p:cNvPr>
          <p:cNvSpPr>
            <a:spLocks noChangeArrowheads="1"/>
          </p:cNvSpPr>
          <p:nvPr/>
        </p:nvSpPr>
        <p:spPr bwMode="auto">
          <a:xfrm>
            <a:off x="425220" y="4102981"/>
            <a:ext cx="1859590" cy="703178"/>
          </a:xfrm>
          <a:prstGeom prst="wedgeRectCallout">
            <a:avLst>
              <a:gd name="adj1" fmla="val 36783"/>
              <a:gd name="adj2" fmla="val -294714"/>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シートベルトなし</a:t>
            </a:r>
            <a:endParaRPr lang="en-US" altLang="ja-JP" sz="2000" dirty="0">
              <a:solidFill>
                <a:srgbClr val="000000"/>
              </a:solidFill>
              <a:effectLst/>
              <a:latin typeface="Arial" pitchFamily="34" charset="0"/>
              <a:ea typeface="HGP創英角ｺﾞｼｯｸUB" panose="020B0900000000000000" pitchFamily="50" charset="-128"/>
            </a:endParaRPr>
          </a:p>
          <a:p>
            <a:pPr eaLnBrk="1" hangingPunct="1"/>
            <a:r>
              <a:rPr lang="ja-JP" altLang="en-US" sz="2000" dirty="0">
                <a:solidFill>
                  <a:srgbClr val="000000"/>
                </a:solidFill>
                <a:effectLst/>
                <a:latin typeface="Arial" pitchFamily="34" charset="0"/>
                <a:ea typeface="HGP創英角ｺﾞｼｯｸUB" panose="020B0900000000000000" pitchFamily="50" charset="-128"/>
              </a:rPr>
              <a:t>ヘルメットなし</a:t>
            </a:r>
          </a:p>
        </p:txBody>
      </p:sp>
      <p:pic>
        <p:nvPicPr>
          <p:cNvPr id="22" name="図 21">
            <a:extLst>
              <a:ext uri="{FF2B5EF4-FFF2-40B4-BE49-F238E27FC236}">
                <a16:creationId xmlns:a16="http://schemas.microsoft.com/office/drawing/2014/main" id="{2B114514-B69F-842F-CBD4-41CC714937BF}"/>
              </a:ext>
            </a:extLst>
          </p:cNvPr>
          <p:cNvPicPr>
            <a:picLocks noChangeAspect="1"/>
          </p:cNvPicPr>
          <p:nvPr/>
        </p:nvPicPr>
        <p:blipFill>
          <a:blip r:embed="rId5"/>
          <a:stretch>
            <a:fillRect/>
          </a:stretch>
        </p:blipFill>
        <p:spPr>
          <a:xfrm>
            <a:off x="648673" y="4738893"/>
            <a:ext cx="846474" cy="465844"/>
          </a:xfrm>
          <a:prstGeom prst="rect">
            <a:avLst/>
          </a:prstGeom>
        </p:spPr>
      </p:pic>
      <p:pic>
        <p:nvPicPr>
          <p:cNvPr id="23" name="図 22">
            <a:extLst>
              <a:ext uri="{FF2B5EF4-FFF2-40B4-BE49-F238E27FC236}">
                <a16:creationId xmlns:a16="http://schemas.microsoft.com/office/drawing/2014/main" id="{91977302-E009-4F19-A8F4-79B8835ECDA1}"/>
              </a:ext>
            </a:extLst>
          </p:cNvPr>
          <p:cNvPicPr>
            <a:picLocks noChangeAspect="1"/>
          </p:cNvPicPr>
          <p:nvPr/>
        </p:nvPicPr>
        <p:blipFill>
          <a:blip r:embed="rId6"/>
          <a:stretch>
            <a:fillRect/>
          </a:stretch>
        </p:blipFill>
        <p:spPr>
          <a:xfrm>
            <a:off x="1332235" y="4738893"/>
            <a:ext cx="846474" cy="460163"/>
          </a:xfrm>
          <a:prstGeom prst="rect">
            <a:avLst/>
          </a:prstGeom>
        </p:spPr>
      </p:pic>
      <p:sp>
        <p:nvSpPr>
          <p:cNvPr id="24" name="AutoShape 3">
            <a:extLst>
              <a:ext uri="{FF2B5EF4-FFF2-40B4-BE49-F238E27FC236}">
                <a16:creationId xmlns:a16="http://schemas.microsoft.com/office/drawing/2014/main" id="{DC997230-0BBF-D11F-4B01-D4F1FE7F1EBF}"/>
              </a:ext>
            </a:extLst>
          </p:cNvPr>
          <p:cNvSpPr>
            <a:spLocks noChangeArrowheads="1"/>
          </p:cNvSpPr>
          <p:nvPr/>
        </p:nvSpPr>
        <p:spPr bwMode="auto">
          <a:xfrm>
            <a:off x="2972578" y="1676838"/>
            <a:ext cx="1678827" cy="703178"/>
          </a:xfrm>
          <a:prstGeom prst="wedgeRectCallout">
            <a:avLst>
              <a:gd name="adj1" fmla="val 45729"/>
              <a:gd name="adj2" fmla="val 297442"/>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車体に対して道幅が狭い</a:t>
            </a:r>
          </a:p>
        </p:txBody>
      </p:sp>
      <p:pic>
        <p:nvPicPr>
          <p:cNvPr id="25" name="図 24">
            <a:extLst>
              <a:ext uri="{FF2B5EF4-FFF2-40B4-BE49-F238E27FC236}">
                <a16:creationId xmlns:a16="http://schemas.microsoft.com/office/drawing/2014/main" id="{E616DAA9-4BDB-29D4-7ABA-F013DE315DC2}"/>
              </a:ext>
            </a:extLst>
          </p:cNvPr>
          <p:cNvPicPr>
            <a:picLocks noChangeAspect="1"/>
          </p:cNvPicPr>
          <p:nvPr/>
        </p:nvPicPr>
        <p:blipFill>
          <a:blip r:embed="rId7"/>
          <a:stretch>
            <a:fillRect/>
          </a:stretch>
        </p:blipFill>
        <p:spPr>
          <a:xfrm>
            <a:off x="4540789" y="1663389"/>
            <a:ext cx="854731" cy="439879"/>
          </a:xfrm>
          <a:prstGeom prst="rect">
            <a:avLst/>
          </a:prstGeom>
        </p:spPr>
      </p:pic>
      <p:pic>
        <p:nvPicPr>
          <p:cNvPr id="26" name="図 25">
            <a:extLst>
              <a:ext uri="{FF2B5EF4-FFF2-40B4-BE49-F238E27FC236}">
                <a16:creationId xmlns:a16="http://schemas.microsoft.com/office/drawing/2014/main" id="{7EC1E528-3529-A10E-D1FB-0F7AD913AD17}"/>
              </a:ext>
            </a:extLst>
          </p:cNvPr>
          <p:cNvPicPr>
            <a:picLocks noChangeAspect="1"/>
          </p:cNvPicPr>
          <p:nvPr/>
        </p:nvPicPr>
        <p:blipFill>
          <a:blip r:embed="rId6"/>
          <a:stretch>
            <a:fillRect/>
          </a:stretch>
        </p:blipFill>
        <p:spPr>
          <a:xfrm>
            <a:off x="4544918" y="1996316"/>
            <a:ext cx="846474" cy="460163"/>
          </a:xfrm>
          <a:prstGeom prst="rect">
            <a:avLst/>
          </a:prstGeom>
        </p:spPr>
      </p:pic>
      <p:sp>
        <p:nvSpPr>
          <p:cNvPr id="28" name="AutoShape 3">
            <a:extLst>
              <a:ext uri="{FF2B5EF4-FFF2-40B4-BE49-F238E27FC236}">
                <a16:creationId xmlns:a16="http://schemas.microsoft.com/office/drawing/2014/main" id="{CA5E6DB8-C9BB-03FE-A503-81E059F09C6E}"/>
              </a:ext>
            </a:extLst>
          </p:cNvPr>
          <p:cNvSpPr>
            <a:spLocks noChangeArrowheads="1"/>
          </p:cNvSpPr>
          <p:nvPr/>
        </p:nvSpPr>
        <p:spPr bwMode="auto">
          <a:xfrm>
            <a:off x="7128501" y="4122935"/>
            <a:ext cx="1859590" cy="703178"/>
          </a:xfrm>
          <a:prstGeom prst="wedgeRectCallout">
            <a:avLst>
              <a:gd name="adj1" fmla="val 31906"/>
              <a:gd name="adj2" fmla="val -49685"/>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夕方になって急に作業が入った</a:t>
            </a:r>
          </a:p>
        </p:txBody>
      </p:sp>
      <p:pic>
        <p:nvPicPr>
          <p:cNvPr id="29" name="図 28">
            <a:extLst>
              <a:ext uri="{FF2B5EF4-FFF2-40B4-BE49-F238E27FC236}">
                <a16:creationId xmlns:a16="http://schemas.microsoft.com/office/drawing/2014/main" id="{CA817150-DDE4-FA32-225B-CE751CFB5A34}"/>
              </a:ext>
            </a:extLst>
          </p:cNvPr>
          <p:cNvPicPr>
            <a:picLocks noChangeAspect="1"/>
          </p:cNvPicPr>
          <p:nvPr/>
        </p:nvPicPr>
        <p:blipFill>
          <a:blip r:embed="rId5"/>
          <a:stretch>
            <a:fillRect/>
          </a:stretch>
        </p:blipFill>
        <p:spPr>
          <a:xfrm>
            <a:off x="6565709" y="4233587"/>
            <a:ext cx="846474" cy="465844"/>
          </a:xfrm>
          <a:prstGeom prst="rect">
            <a:avLst/>
          </a:prstGeom>
        </p:spPr>
      </p:pic>
      <p:sp>
        <p:nvSpPr>
          <p:cNvPr id="30" name="AutoShape 3">
            <a:extLst>
              <a:ext uri="{FF2B5EF4-FFF2-40B4-BE49-F238E27FC236}">
                <a16:creationId xmlns:a16="http://schemas.microsoft.com/office/drawing/2014/main" id="{1A62B9E8-D108-112F-BD31-1BE0F9AA4AF5}"/>
              </a:ext>
            </a:extLst>
          </p:cNvPr>
          <p:cNvSpPr>
            <a:spLocks noChangeArrowheads="1"/>
          </p:cNvSpPr>
          <p:nvPr/>
        </p:nvSpPr>
        <p:spPr bwMode="auto">
          <a:xfrm>
            <a:off x="7128501" y="4872605"/>
            <a:ext cx="1859590" cy="368553"/>
          </a:xfrm>
          <a:prstGeom prst="wedgeRectCallout">
            <a:avLst>
              <a:gd name="adj1" fmla="val 31906"/>
              <a:gd name="adj2" fmla="val -49685"/>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脇見運転</a:t>
            </a:r>
          </a:p>
        </p:txBody>
      </p:sp>
      <p:pic>
        <p:nvPicPr>
          <p:cNvPr id="31" name="図 30">
            <a:extLst>
              <a:ext uri="{FF2B5EF4-FFF2-40B4-BE49-F238E27FC236}">
                <a16:creationId xmlns:a16="http://schemas.microsoft.com/office/drawing/2014/main" id="{7F469912-07B8-1EFE-D7AD-45FC0C9EB342}"/>
              </a:ext>
            </a:extLst>
          </p:cNvPr>
          <p:cNvPicPr>
            <a:picLocks noChangeAspect="1"/>
          </p:cNvPicPr>
          <p:nvPr/>
        </p:nvPicPr>
        <p:blipFill>
          <a:blip r:embed="rId8"/>
          <a:stretch>
            <a:fillRect/>
          </a:stretch>
        </p:blipFill>
        <p:spPr>
          <a:xfrm>
            <a:off x="6595568" y="4888064"/>
            <a:ext cx="610642" cy="449655"/>
          </a:xfrm>
          <a:prstGeom prst="rect">
            <a:avLst/>
          </a:prstGeom>
        </p:spPr>
      </p:pic>
      <p:sp>
        <p:nvSpPr>
          <p:cNvPr id="33" name="AutoShape 3">
            <a:extLst>
              <a:ext uri="{FF2B5EF4-FFF2-40B4-BE49-F238E27FC236}">
                <a16:creationId xmlns:a16="http://schemas.microsoft.com/office/drawing/2014/main" id="{AADA9684-D443-E446-476C-BE6B3D0052C0}"/>
              </a:ext>
            </a:extLst>
          </p:cNvPr>
          <p:cNvSpPr>
            <a:spLocks noChangeArrowheads="1"/>
          </p:cNvSpPr>
          <p:nvPr/>
        </p:nvSpPr>
        <p:spPr bwMode="auto">
          <a:xfrm>
            <a:off x="4688694" y="2534345"/>
            <a:ext cx="1131864" cy="362190"/>
          </a:xfrm>
          <a:prstGeom prst="wedgeRectCallout">
            <a:avLst>
              <a:gd name="adj1" fmla="val -30128"/>
              <a:gd name="adj2" fmla="val 224362"/>
            </a:avLst>
          </a:prstGeom>
          <a:solidFill>
            <a:schemeClr val="bg1"/>
          </a:solidFill>
          <a:ln w="19050">
            <a:solidFill>
              <a:schemeClr val="tx1"/>
            </a:solidFill>
            <a:miter lim="800000"/>
            <a:headEnd/>
            <a:tailEnd/>
          </a:ln>
          <a:effectLst/>
        </p:spPr>
        <p:txBody>
          <a:bodyPr/>
          <a:lstStyle/>
          <a:p>
            <a:pPr eaLnBrk="1" hangingPunct="1"/>
            <a:r>
              <a:rPr lang="ja-JP" altLang="en-US" dirty="0">
                <a:solidFill>
                  <a:srgbClr val="000000"/>
                </a:solidFill>
                <a:effectLst/>
                <a:latin typeface="Arial" pitchFamily="34" charset="0"/>
                <a:ea typeface="HGP創英角ｺﾞｼｯｸUB" panose="020B0900000000000000" pitchFamily="50" charset="-128"/>
              </a:rPr>
              <a:t>転落地点</a:t>
            </a:r>
          </a:p>
        </p:txBody>
      </p:sp>
      <p:sp>
        <p:nvSpPr>
          <p:cNvPr id="35" name="ポイント">
            <a:extLst>
              <a:ext uri="{FF2B5EF4-FFF2-40B4-BE49-F238E27FC236}">
                <a16:creationId xmlns:a16="http://schemas.microsoft.com/office/drawing/2014/main" id="{D07C455A-3887-7FAB-A8C1-997B6CA932B0}"/>
              </a:ext>
            </a:extLst>
          </p:cNvPr>
          <p:cNvSpPr>
            <a:spLocks noChangeArrowheads="1"/>
          </p:cNvSpPr>
          <p:nvPr/>
        </p:nvSpPr>
        <p:spPr bwMode="auto">
          <a:xfrm>
            <a:off x="428323" y="5579953"/>
            <a:ext cx="7694517" cy="948749"/>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・作業にはゆとりをもって（なるべく急な作業とならないよう）</a:t>
            </a:r>
            <a:endPar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・引上げなど特に危険な作業は、</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絶対にシートベルト・ヘルメット</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の着用</a:t>
            </a:r>
            <a:endPar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良かった点</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事故後、自ら道路の拡幅をした→</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適切な環境づくり</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2" name="テキスト ボックス 1">
            <a:extLst>
              <a:ext uri="{FF2B5EF4-FFF2-40B4-BE49-F238E27FC236}">
                <a16:creationId xmlns:a16="http://schemas.microsoft.com/office/drawing/2014/main" id="{32918513-51F1-1ED4-C05D-0407BDD07A58}"/>
              </a:ext>
            </a:extLst>
          </p:cNvPr>
          <p:cNvSpPr txBox="1"/>
          <p:nvPr/>
        </p:nvSpPr>
        <p:spPr>
          <a:xfrm>
            <a:off x="6374539" y="1543069"/>
            <a:ext cx="2069707" cy="307777"/>
          </a:xfrm>
          <a:prstGeom prst="rect">
            <a:avLst/>
          </a:prstGeom>
          <a:noFill/>
        </p:spPr>
        <p:txBody>
          <a:bodyPr wrap="square" rtlCol="0">
            <a:spAutoFit/>
          </a:bodyPr>
          <a:lstStyle/>
          <a:p>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救急搬送、通院３カ月</a:t>
            </a:r>
          </a:p>
        </p:txBody>
      </p:sp>
      <p:sp>
        <p:nvSpPr>
          <p:cNvPr id="5" name="正方形/長方形 4">
            <a:extLst>
              <a:ext uri="{FF2B5EF4-FFF2-40B4-BE49-F238E27FC236}">
                <a16:creationId xmlns:a16="http://schemas.microsoft.com/office/drawing/2014/main" id="{2514832C-711A-39A4-776F-8004FBCFCE36}"/>
              </a:ext>
            </a:extLst>
          </p:cNvPr>
          <p:cNvSpPr/>
          <p:nvPr/>
        </p:nvSpPr>
        <p:spPr>
          <a:xfrm>
            <a:off x="116246" y="234780"/>
            <a:ext cx="1810795"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２．耕うん・整地</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5451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nvPr/>
        </p:nvPicPr>
        <p:blipFill>
          <a:blip r:embed="rId2" cstate="print"/>
          <a:srcRect/>
          <a:stretch>
            <a:fillRect/>
          </a:stretch>
        </p:blipFill>
        <p:spPr bwMode="auto">
          <a:xfrm>
            <a:off x="320286" y="1608100"/>
            <a:ext cx="3837225" cy="2836312"/>
          </a:xfrm>
          <a:prstGeom prst="rect">
            <a:avLst/>
          </a:prstGeom>
          <a:noFill/>
          <a:ln w="9525">
            <a:noFill/>
            <a:miter lim="800000"/>
            <a:headEnd/>
            <a:tailEnd/>
          </a:ln>
        </p:spPr>
      </p:pic>
      <p:sp>
        <p:nvSpPr>
          <p:cNvPr id="2" name="フリーフォーム 1"/>
          <p:cNvSpPr/>
          <p:nvPr/>
        </p:nvSpPr>
        <p:spPr>
          <a:xfrm>
            <a:off x="1615865" y="3293386"/>
            <a:ext cx="2541646" cy="980880"/>
          </a:xfrm>
          <a:custGeom>
            <a:avLst/>
            <a:gdLst>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767840 w 2682240"/>
              <a:gd name="connsiteY20" fmla="*/ 751840 h 1046480"/>
              <a:gd name="connsiteX21" fmla="*/ 1696720 w 2682240"/>
              <a:gd name="connsiteY21" fmla="*/ 731520 h 1046480"/>
              <a:gd name="connsiteX22" fmla="*/ 1666240 w 2682240"/>
              <a:gd name="connsiteY22" fmla="*/ 711200 h 1046480"/>
              <a:gd name="connsiteX23" fmla="*/ 1635760 w 2682240"/>
              <a:gd name="connsiteY23" fmla="*/ 701040 h 1046480"/>
              <a:gd name="connsiteX24" fmla="*/ 1605280 w 2682240"/>
              <a:gd name="connsiteY24" fmla="*/ 680720 h 1046480"/>
              <a:gd name="connsiteX25" fmla="*/ 1574800 w 2682240"/>
              <a:gd name="connsiteY25" fmla="*/ 670560 h 1046480"/>
              <a:gd name="connsiteX26" fmla="*/ 1493520 w 2682240"/>
              <a:gd name="connsiteY26" fmla="*/ 629920 h 1046480"/>
              <a:gd name="connsiteX27" fmla="*/ 1432560 w 2682240"/>
              <a:gd name="connsiteY27" fmla="*/ 609600 h 1046480"/>
              <a:gd name="connsiteX28" fmla="*/ 1361440 w 2682240"/>
              <a:gd name="connsiteY28" fmla="*/ 579120 h 1046480"/>
              <a:gd name="connsiteX29" fmla="*/ 1290320 w 2682240"/>
              <a:gd name="connsiteY29" fmla="*/ 538480 h 1046480"/>
              <a:gd name="connsiteX30" fmla="*/ 1249680 w 2682240"/>
              <a:gd name="connsiteY30" fmla="*/ 508000 h 1046480"/>
              <a:gd name="connsiteX31" fmla="*/ 1219200 w 2682240"/>
              <a:gd name="connsiteY31" fmla="*/ 487680 h 1046480"/>
              <a:gd name="connsiteX32" fmla="*/ 1178560 w 2682240"/>
              <a:gd name="connsiteY32" fmla="*/ 467360 h 1046480"/>
              <a:gd name="connsiteX33" fmla="*/ 1148080 w 2682240"/>
              <a:gd name="connsiteY33" fmla="*/ 436880 h 1046480"/>
              <a:gd name="connsiteX34" fmla="*/ 1087120 w 2682240"/>
              <a:gd name="connsiteY34" fmla="*/ 396240 h 1046480"/>
              <a:gd name="connsiteX35" fmla="*/ 1056640 w 2682240"/>
              <a:gd name="connsiteY35" fmla="*/ 375920 h 1046480"/>
              <a:gd name="connsiteX36" fmla="*/ 1026160 w 2682240"/>
              <a:gd name="connsiteY36" fmla="*/ 355600 h 1046480"/>
              <a:gd name="connsiteX37" fmla="*/ 995680 w 2682240"/>
              <a:gd name="connsiteY37" fmla="*/ 325120 h 1046480"/>
              <a:gd name="connsiteX38" fmla="*/ 934720 w 2682240"/>
              <a:gd name="connsiteY38" fmla="*/ 284480 h 1046480"/>
              <a:gd name="connsiteX39" fmla="*/ 914400 w 2682240"/>
              <a:gd name="connsiteY39" fmla="*/ 254000 h 1046480"/>
              <a:gd name="connsiteX40" fmla="*/ 853440 w 2682240"/>
              <a:gd name="connsiteY40" fmla="*/ 203200 h 1046480"/>
              <a:gd name="connsiteX41" fmla="*/ 772160 w 2682240"/>
              <a:gd name="connsiteY41" fmla="*/ 132080 h 1046480"/>
              <a:gd name="connsiteX42" fmla="*/ 701040 w 2682240"/>
              <a:gd name="connsiteY42" fmla="*/ 91440 h 1046480"/>
              <a:gd name="connsiteX43" fmla="*/ 660400 w 2682240"/>
              <a:gd name="connsiteY43" fmla="*/ 71120 h 1046480"/>
              <a:gd name="connsiteX44" fmla="*/ 629920 w 2682240"/>
              <a:gd name="connsiteY44" fmla="*/ 40640 h 1046480"/>
              <a:gd name="connsiteX45" fmla="*/ 579120 w 2682240"/>
              <a:gd name="connsiteY45" fmla="*/ 30480 h 1046480"/>
              <a:gd name="connsiteX46" fmla="*/ 467360 w 2682240"/>
              <a:gd name="connsiteY46" fmla="*/ 0 h 1046480"/>
              <a:gd name="connsiteX47" fmla="*/ 193040 w 2682240"/>
              <a:gd name="connsiteY47" fmla="*/ 10160 h 1046480"/>
              <a:gd name="connsiteX48" fmla="*/ 132080 w 2682240"/>
              <a:gd name="connsiteY48" fmla="*/ 30480 h 1046480"/>
              <a:gd name="connsiteX49" fmla="*/ 71120 w 2682240"/>
              <a:gd name="connsiteY49" fmla="*/ 60960 h 1046480"/>
              <a:gd name="connsiteX50" fmla="*/ 40640 w 2682240"/>
              <a:gd name="connsiteY50" fmla="*/ 81280 h 1046480"/>
              <a:gd name="connsiteX51" fmla="*/ 0 w 2682240"/>
              <a:gd name="connsiteY5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696720 w 2682240"/>
              <a:gd name="connsiteY20" fmla="*/ 731520 h 1046480"/>
              <a:gd name="connsiteX21" fmla="*/ 1666240 w 2682240"/>
              <a:gd name="connsiteY21" fmla="*/ 711200 h 1046480"/>
              <a:gd name="connsiteX22" fmla="*/ 1635760 w 2682240"/>
              <a:gd name="connsiteY22" fmla="*/ 701040 h 1046480"/>
              <a:gd name="connsiteX23" fmla="*/ 1605280 w 2682240"/>
              <a:gd name="connsiteY23" fmla="*/ 680720 h 1046480"/>
              <a:gd name="connsiteX24" fmla="*/ 1574800 w 2682240"/>
              <a:gd name="connsiteY24" fmla="*/ 670560 h 1046480"/>
              <a:gd name="connsiteX25" fmla="*/ 1493520 w 2682240"/>
              <a:gd name="connsiteY25" fmla="*/ 629920 h 1046480"/>
              <a:gd name="connsiteX26" fmla="*/ 1432560 w 2682240"/>
              <a:gd name="connsiteY26" fmla="*/ 609600 h 1046480"/>
              <a:gd name="connsiteX27" fmla="*/ 1361440 w 2682240"/>
              <a:gd name="connsiteY27" fmla="*/ 579120 h 1046480"/>
              <a:gd name="connsiteX28" fmla="*/ 1290320 w 2682240"/>
              <a:gd name="connsiteY28" fmla="*/ 538480 h 1046480"/>
              <a:gd name="connsiteX29" fmla="*/ 1249680 w 2682240"/>
              <a:gd name="connsiteY29" fmla="*/ 508000 h 1046480"/>
              <a:gd name="connsiteX30" fmla="*/ 1219200 w 2682240"/>
              <a:gd name="connsiteY30" fmla="*/ 487680 h 1046480"/>
              <a:gd name="connsiteX31" fmla="*/ 1178560 w 2682240"/>
              <a:gd name="connsiteY31" fmla="*/ 467360 h 1046480"/>
              <a:gd name="connsiteX32" fmla="*/ 1148080 w 2682240"/>
              <a:gd name="connsiteY32" fmla="*/ 436880 h 1046480"/>
              <a:gd name="connsiteX33" fmla="*/ 1087120 w 2682240"/>
              <a:gd name="connsiteY33" fmla="*/ 396240 h 1046480"/>
              <a:gd name="connsiteX34" fmla="*/ 1056640 w 2682240"/>
              <a:gd name="connsiteY34" fmla="*/ 375920 h 1046480"/>
              <a:gd name="connsiteX35" fmla="*/ 1026160 w 2682240"/>
              <a:gd name="connsiteY35" fmla="*/ 355600 h 1046480"/>
              <a:gd name="connsiteX36" fmla="*/ 995680 w 2682240"/>
              <a:gd name="connsiteY36" fmla="*/ 325120 h 1046480"/>
              <a:gd name="connsiteX37" fmla="*/ 934720 w 2682240"/>
              <a:gd name="connsiteY37" fmla="*/ 284480 h 1046480"/>
              <a:gd name="connsiteX38" fmla="*/ 914400 w 2682240"/>
              <a:gd name="connsiteY38" fmla="*/ 254000 h 1046480"/>
              <a:gd name="connsiteX39" fmla="*/ 853440 w 2682240"/>
              <a:gd name="connsiteY39" fmla="*/ 203200 h 1046480"/>
              <a:gd name="connsiteX40" fmla="*/ 772160 w 2682240"/>
              <a:gd name="connsiteY40" fmla="*/ 132080 h 1046480"/>
              <a:gd name="connsiteX41" fmla="*/ 701040 w 2682240"/>
              <a:gd name="connsiteY41" fmla="*/ 91440 h 1046480"/>
              <a:gd name="connsiteX42" fmla="*/ 660400 w 2682240"/>
              <a:gd name="connsiteY42" fmla="*/ 71120 h 1046480"/>
              <a:gd name="connsiteX43" fmla="*/ 629920 w 2682240"/>
              <a:gd name="connsiteY43" fmla="*/ 40640 h 1046480"/>
              <a:gd name="connsiteX44" fmla="*/ 579120 w 2682240"/>
              <a:gd name="connsiteY44" fmla="*/ 30480 h 1046480"/>
              <a:gd name="connsiteX45" fmla="*/ 467360 w 2682240"/>
              <a:gd name="connsiteY45" fmla="*/ 0 h 1046480"/>
              <a:gd name="connsiteX46" fmla="*/ 193040 w 2682240"/>
              <a:gd name="connsiteY46" fmla="*/ 10160 h 1046480"/>
              <a:gd name="connsiteX47" fmla="*/ 132080 w 2682240"/>
              <a:gd name="connsiteY47" fmla="*/ 30480 h 1046480"/>
              <a:gd name="connsiteX48" fmla="*/ 71120 w 2682240"/>
              <a:gd name="connsiteY48" fmla="*/ 60960 h 1046480"/>
              <a:gd name="connsiteX49" fmla="*/ 40640 w 2682240"/>
              <a:gd name="connsiteY49" fmla="*/ 81280 h 1046480"/>
              <a:gd name="connsiteX50" fmla="*/ 0 w 2682240"/>
              <a:gd name="connsiteY5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40640 w 2682240"/>
              <a:gd name="connsiteY48" fmla="*/ 81280 h 1046480"/>
              <a:gd name="connsiteX49" fmla="*/ 0 w 2682240"/>
              <a:gd name="connsiteY4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0 w 2682240"/>
              <a:gd name="connsiteY4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26160 w 2682240"/>
              <a:gd name="connsiteY33" fmla="*/ 355600 h 1046480"/>
              <a:gd name="connsiteX34" fmla="*/ 995680 w 2682240"/>
              <a:gd name="connsiteY34" fmla="*/ 325120 h 1046480"/>
              <a:gd name="connsiteX35" fmla="*/ 934720 w 2682240"/>
              <a:gd name="connsiteY35" fmla="*/ 284480 h 1046480"/>
              <a:gd name="connsiteX36" fmla="*/ 914400 w 2682240"/>
              <a:gd name="connsiteY36" fmla="*/ 254000 h 1046480"/>
              <a:gd name="connsiteX37" fmla="*/ 853440 w 2682240"/>
              <a:gd name="connsiteY37" fmla="*/ 203200 h 1046480"/>
              <a:gd name="connsiteX38" fmla="*/ 772160 w 2682240"/>
              <a:gd name="connsiteY38" fmla="*/ 132080 h 1046480"/>
              <a:gd name="connsiteX39" fmla="*/ 701040 w 2682240"/>
              <a:gd name="connsiteY39" fmla="*/ 91440 h 1046480"/>
              <a:gd name="connsiteX40" fmla="*/ 660400 w 2682240"/>
              <a:gd name="connsiteY40" fmla="*/ 71120 h 1046480"/>
              <a:gd name="connsiteX41" fmla="*/ 629920 w 2682240"/>
              <a:gd name="connsiteY41" fmla="*/ 40640 h 1046480"/>
              <a:gd name="connsiteX42" fmla="*/ 579120 w 2682240"/>
              <a:gd name="connsiteY42" fmla="*/ 30480 h 1046480"/>
              <a:gd name="connsiteX43" fmla="*/ 467360 w 2682240"/>
              <a:gd name="connsiteY43" fmla="*/ 0 h 1046480"/>
              <a:gd name="connsiteX44" fmla="*/ 193040 w 2682240"/>
              <a:gd name="connsiteY44" fmla="*/ 10160 h 1046480"/>
              <a:gd name="connsiteX45" fmla="*/ 132080 w 2682240"/>
              <a:gd name="connsiteY45" fmla="*/ 30480 h 1046480"/>
              <a:gd name="connsiteX46" fmla="*/ 71120 w 2682240"/>
              <a:gd name="connsiteY46" fmla="*/ 60960 h 1046480"/>
              <a:gd name="connsiteX47" fmla="*/ 0 w 2682240"/>
              <a:gd name="connsiteY4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087120 w 2682240"/>
              <a:gd name="connsiteY31" fmla="*/ 396240 h 1046480"/>
              <a:gd name="connsiteX32" fmla="*/ 1026160 w 2682240"/>
              <a:gd name="connsiteY32" fmla="*/ 355600 h 1046480"/>
              <a:gd name="connsiteX33" fmla="*/ 995680 w 2682240"/>
              <a:gd name="connsiteY33" fmla="*/ 325120 h 1046480"/>
              <a:gd name="connsiteX34" fmla="*/ 934720 w 2682240"/>
              <a:gd name="connsiteY34" fmla="*/ 284480 h 1046480"/>
              <a:gd name="connsiteX35" fmla="*/ 914400 w 2682240"/>
              <a:gd name="connsiteY35" fmla="*/ 254000 h 1046480"/>
              <a:gd name="connsiteX36" fmla="*/ 853440 w 2682240"/>
              <a:gd name="connsiteY36" fmla="*/ 203200 h 1046480"/>
              <a:gd name="connsiteX37" fmla="*/ 772160 w 2682240"/>
              <a:gd name="connsiteY37" fmla="*/ 132080 h 1046480"/>
              <a:gd name="connsiteX38" fmla="*/ 701040 w 2682240"/>
              <a:gd name="connsiteY38" fmla="*/ 91440 h 1046480"/>
              <a:gd name="connsiteX39" fmla="*/ 660400 w 2682240"/>
              <a:gd name="connsiteY39" fmla="*/ 71120 h 1046480"/>
              <a:gd name="connsiteX40" fmla="*/ 629920 w 2682240"/>
              <a:gd name="connsiteY40" fmla="*/ 40640 h 1046480"/>
              <a:gd name="connsiteX41" fmla="*/ 579120 w 2682240"/>
              <a:gd name="connsiteY41" fmla="*/ 30480 h 1046480"/>
              <a:gd name="connsiteX42" fmla="*/ 467360 w 2682240"/>
              <a:gd name="connsiteY42" fmla="*/ 0 h 1046480"/>
              <a:gd name="connsiteX43" fmla="*/ 193040 w 2682240"/>
              <a:gd name="connsiteY43" fmla="*/ 10160 h 1046480"/>
              <a:gd name="connsiteX44" fmla="*/ 132080 w 2682240"/>
              <a:gd name="connsiteY44" fmla="*/ 30480 h 1046480"/>
              <a:gd name="connsiteX45" fmla="*/ 71120 w 2682240"/>
              <a:gd name="connsiteY45" fmla="*/ 60960 h 1046480"/>
              <a:gd name="connsiteX46" fmla="*/ 0 w 2682240"/>
              <a:gd name="connsiteY4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19200 w 2682240"/>
              <a:gd name="connsiteY28" fmla="*/ 487680 h 1046480"/>
              <a:gd name="connsiteX29" fmla="*/ 1178560 w 2682240"/>
              <a:gd name="connsiteY29" fmla="*/ 467360 h 1046480"/>
              <a:gd name="connsiteX30" fmla="*/ 1087120 w 2682240"/>
              <a:gd name="connsiteY30" fmla="*/ 396240 h 1046480"/>
              <a:gd name="connsiteX31" fmla="*/ 1026160 w 2682240"/>
              <a:gd name="connsiteY31" fmla="*/ 355600 h 1046480"/>
              <a:gd name="connsiteX32" fmla="*/ 995680 w 2682240"/>
              <a:gd name="connsiteY32" fmla="*/ 325120 h 1046480"/>
              <a:gd name="connsiteX33" fmla="*/ 934720 w 2682240"/>
              <a:gd name="connsiteY33" fmla="*/ 284480 h 1046480"/>
              <a:gd name="connsiteX34" fmla="*/ 914400 w 2682240"/>
              <a:gd name="connsiteY34" fmla="*/ 254000 h 1046480"/>
              <a:gd name="connsiteX35" fmla="*/ 853440 w 2682240"/>
              <a:gd name="connsiteY35" fmla="*/ 203200 h 1046480"/>
              <a:gd name="connsiteX36" fmla="*/ 772160 w 2682240"/>
              <a:gd name="connsiteY36" fmla="*/ 132080 h 1046480"/>
              <a:gd name="connsiteX37" fmla="*/ 701040 w 2682240"/>
              <a:gd name="connsiteY37" fmla="*/ 91440 h 1046480"/>
              <a:gd name="connsiteX38" fmla="*/ 660400 w 2682240"/>
              <a:gd name="connsiteY38" fmla="*/ 71120 h 1046480"/>
              <a:gd name="connsiteX39" fmla="*/ 629920 w 2682240"/>
              <a:gd name="connsiteY39" fmla="*/ 40640 h 1046480"/>
              <a:gd name="connsiteX40" fmla="*/ 579120 w 2682240"/>
              <a:gd name="connsiteY40" fmla="*/ 30480 h 1046480"/>
              <a:gd name="connsiteX41" fmla="*/ 467360 w 2682240"/>
              <a:gd name="connsiteY41" fmla="*/ 0 h 1046480"/>
              <a:gd name="connsiteX42" fmla="*/ 193040 w 2682240"/>
              <a:gd name="connsiteY42" fmla="*/ 10160 h 1046480"/>
              <a:gd name="connsiteX43" fmla="*/ 132080 w 2682240"/>
              <a:gd name="connsiteY43" fmla="*/ 30480 h 1046480"/>
              <a:gd name="connsiteX44" fmla="*/ 71120 w 2682240"/>
              <a:gd name="connsiteY44" fmla="*/ 60960 h 1046480"/>
              <a:gd name="connsiteX45" fmla="*/ 0 w 2682240"/>
              <a:gd name="connsiteY45"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574800 w 2682240"/>
              <a:gd name="connsiteY22" fmla="*/ 670560 h 1046480"/>
              <a:gd name="connsiteX23" fmla="*/ 1493520 w 2682240"/>
              <a:gd name="connsiteY23" fmla="*/ 629920 h 1046480"/>
              <a:gd name="connsiteX24" fmla="*/ 1432560 w 2682240"/>
              <a:gd name="connsiteY24" fmla="*/ 609600 h 1046480"/>
              <a:gd name="connsiteX25" fmla="*/ 1361440 w 2682240"/>
              <a:gd name="connsiteY25" fmla="*/ 579120 h 1046480"/>
              <a:gd name="connsiteX26" fmla="*/ 1290320 w 2682240"/>
              <a:gd name="connsiteY26" fmla="*/ 538480 h 1046480"/>
              <a:gd name="connsiteX27" fmla="*/ 1219200 w 2682240"/>
              <a:gd name="connsiteY27" fmla="*/ 487680 h 1046480"/>
              <a:gd name="connsiteX28" fmla="*/ 1178560 w 2682240"/>
              <a:gd name="connsiteY28" fmla="*/ 467360 h 1046480"/>
              <a:gd name="connsiteX29" fmla="*/ 1087120 w 2682240"/>
              <a:gd name="connsiteY29" fmla="*/ 396240 h 1046480"/>
              <a:gd name="connsiteX30" fmla="*/ 1026160 w 2682240"/>
              <a:gd name="connsiteY30" fmla="*/ 355600 h 1046480"/>
              <a:gd name="connsiteX31" fmla="*/ 995680 w 2682240"/>
              <a:gd name="connsiteY31" fmla="*/ 325120 h 1046480"/>
              <a:gd name="connsiteX32" fmla="*/ 934720 w 2682240"/>
              <a:gd name="connsiteY32" fmla="*/ 284480 h 1046480"/>
              <a:gd name="connsiteX33" fmla="*/ 914400 w 2682240"/>
              <a:gd name="connsiteY33" fmla="*/ 254000 h 1046480"/>
              <a:gd name="connsiteX34" fmla="*/ 853440 w 2682240"/>
              <a:gd name="connsiteY34" fmla="*/ 203200 h 1046480"/>
              <a:gd name="connsiteX35" fmla="*/ 772160 w 2682240"/>
              <a:gd name="connsiteY35" fmla="*/ 132080 h 1046480"/>
              <a:gd name="connsiteX36" fmla="*/ 701040 w 2682240"/>
              <a:gd name="connsiteY36" fmla="*/ 91440 h 1046480"/>
              <a:gd name="connsiteX37" fmla="*/ 660400 w 2682240"/>
              <a:gd name="connsiteY37" fmla="*/ 71120 h 1046480"/>
              <a:gd name="connsiteX38" fmla="*/ 629920 w 2682240"/>
              <a:gd name="connsiteY38" fmla="*/ 40640 h 1046480"/>
              <a:gd name="connsiteX39" fmla="*/ 579120 w 2682240"/>
              <a:gd name="connsiteY39" fmla="*/ 30480 h 1046480"/>
              <a:gd name="connsiteX40" fmla="*/ 467360 w 2682240"/>
              <a:gd name="connsiteY40" fmla="*/ 0 h 1046480"/>
              <a:gd name="connsiteX41" fmla="*/ 193040 w 2682240"/>
              <a:gd name="connsiteY41" fmla="*/ 10160 h 1046480"/>
              <a:gd name="connsiteX42" fmla="*/ 132080 w 2682240"/>
              <a:gd name="connsiteY42" fmla="*/ 30480 h 1046480"/>
              <a:gd name="connsiteX43" fmla="*/ 71120 w 2682240"/>
              <a:gd name="connsiteY43" fmla="*/ 60960 h 1046480"/>
              <a:gd name="connsiteX44" fmla="*/ 0 w 2682240"/>
              <a:gd name="connsiteY44"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574800 w 2682240"/>
              <a:gd name="connsiteY21" fmla="*/ 670560 h 1046480"/>
              <a:gd name="connsiteX22" fmla="*/ 1493520 w 2682240"/>
              <a:gd name="connsiteY22" fmla="*/ 629920 h 1046480"/>
              <a:gd name="connsiteX23" fmla="*/ 1432560 w 2682240"/>
              <a:gd name="connsiteY23" fmla="*/ 609600 h 1046480"/>
              <a:gd name="connsiteX24" fmla="*/ 1361440 w 2682240"/>
              <a:gd name="connsiteY24" fmla="*/ 579120 h 1046480"/>
              <a:gd name="connsiteX25" fmla="*/ 1290320 w 2682240"/>
              <a:gd name="connsiteY25" fmla="*/ 538480 h 1046480"/>
              <a:gd name="connsiteX26" fmla="*/ 1219200 w 2682240"/>
              <a:gd name="connsiteY26" fmla="*/ 487680 h 1046480"/>
              <a:gd name="connsiteX27" fmla="*/ 1178560 w 2682240"/>
              <a:gd name="connsiteY27" fmla="*/ 467360 h 1046480"/>
              <a:gd name="connsiteX28" fmla="*/ 1087120 w 2682240"/>
              <a:gd name="connsiteY28" fmla="*/ 396240 h 1046480"/>
              <a:gd name="connsiteX29" fmla="*/ 1026160 w 2682240"/>
              <a:gd name="connsiteY29" fmla="*/ 355600 h 1046480"/>
              <a:gd name="connsiteX30" fmla="*/ 995680 w 2682240"/>
              <a:gd name="connsiteY30" fmla="*/ 325120 h 1046480"/>
              <a:gd name="connsiteX31" fmla="*/ 934720 w 2682240"/>
              <a:gd name="connsiteY31" fmla="*/ 284480 h 1046480"/>
              <a:gd name="connsiteX32" fmla="*/ 914400 w 2682240"/>
              <a:gd name="connsiteY32" fmla="*/ 254000 h 1046480"/>
              <a:gd name="connsiteX33" fmla="*/ 853440 w 2682240"/>
              <a:gd name="connsiteY33" fmla="*/ 203200 h 1046480"/>
              <a:gd name="connsiteX34" fmla="*/ 772160 w 2682240"/>
              <a:gd name="connsiteY34" fmla="*/ 132080 h 1046480"/>
              <a:gd name="connsiteX35" fmla="*/ 701040 w 2682240"/>
              <a:gd name="connsiteY35" fmla="*/ 91440 h 1046480"/>
              <a:gd name="connsiteX36" fmla="*/ 660400 w 2682240"/>
              <a:gd name="connsiteY36" fmla="*/ 71120 h 1046480"/>
              <a:gd name="connsiteX37" fmla="*/ 629920 w 2682240"/>
              <a:gd name="connsiteY37" fmla="*/ 40640 h 1046480"/>
              <a:gd name="connsiteX38" fmla="*/ 579120 w 2682240"/>
              <a:gd name="connsiteY38" fmla="*/ 30480 h 1046480"/>
              <a:gd name="connsiteX39" fmla="*/ 467360 w 2682240"/>
              <a:gd name="connsiteY39" fmla="*/ 0 h 1046480"/>
              <a:gd name="connsiteX40" fmla="*/ 193040 w 2682240"/>
              <a:gd name="connsiteY40" fmla="*/ 10160 h 1046480"/>
              <a:gd name="connsiteX41" fmla="*/ 132080 w 2682240"/>
              <a:gd name="connsiteY41" fmla="*/ 30480 h 1046480"/>
              <a:gd name="connsiteX42" fmla="*/ 71120 w 2682240"/>
              <a:gd name="connsiteY42" fmla="*/ 60960 h 1046480"/>
              <a:gd name="connsiteX43" fmla="*/ 0 w 2682240"/>
              <a:gd name="connsiteY43"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574800 w 2682240"/>
              <a:gd name="connsiteY20" fmla="*/ 670560 h 1046480"/>
              <a:gd name="connsiteX21" fmla="*/ 1493520 w 2682240"/>
              <a:gd name="connsiteY21" fmla="*/ 629920 h 1046480"/>
              <a:gd name="connsiteX22" fmla="*/ 1432560 w 2682240"/>
              <a:gd name="connsiteY22" fmla="*/ 609600 h 1046480"/>
              <a:gd name="connsiteX23" fmla="*/ 1361440 w 2682240"/>
              <a:gd name="connsiteY23" fmla="*/ 579120 h 1046480"/>
              <a:gd name="connsiteX24" fmla="*/ 1290320 w 2682240"/>
              <a:gd name="connsiteY24" fmla="*/ 538480 h 1046480"/>
              <a:gd name="connsiteX25" fmla="*/ 1219200 w 2682240"/>
              <a:gd name="connsiteY25" fmla="*/ 487680 h 1046480"/>
              <a:gd name="connsiteX26" fmla="*/ 1178560 w 2682240"/>
              <a:gd name="connsiteY26" fmla="*/ 467360 h 1046480"/>
              <a:gd name="connsiteX27" fmla="*/ 1087120 w 2682240"/>
              <a:gd name="connsiteY27" fmla="*/ 396240 h 1046480"/>
              <a:gd name="connsiteX28" fmla="*/ 1026160 w 2682240"/>
              <a:gd name="connsiteY28" fmla="*/ 355600 h 1046480"/>
              <a:gd name="connsiteX29" fmla="*/ 995680 w 2682240"/>
              <a:gd name="connsiteY29" fmla="*/ 325120 h 1046480"/>
              <a:gd name="connsiteX30" fmla="*/ 934720 w 2682240"/>
              <a:gd name="connsiteY30" fmla="*/ 284480 h 1046480"/>
              <a:gd name="connsiteX31" fmla="*/ 914400 w 2682240"/>
              <a:gd name="connsiteY31" fmla="*/ 254000 h 1046480"/>
              <a:gd name="connsiteX32" fmla="*/ 853440 w 2682240"/>
              <a:gd name="connsiteY32" fmla="*/ 203200 h 1046480"/>
              <a:gd name="connsiteX33" fmla="*/ 772160 w 2682240"/>
              <a:gd name="connsiteY33" fmla="*/ 132080 h 1046480"/>
              <a:gd name="connsiteX34" fmla="*/ 701040 w 2682240"/>
              <a:gd name="connsiteY34" fmla="*/ 91440 h 1046480"/>
              <a:gd name="connsiteX35" fmla="*/ 660400 w 2682240"/>
              <a:gd name="connsiteY35" fmla="*/ 71120 h 1046480"/>
              <a:gd name="connsiteX36" fmla="*/ 629920 w 2682240"/>
              <a:gd name="connsiteY36" fmla="*/ 40640 h 1046480"/>
              <a:gd name="connsiteX37" fmla="*/ 579120 w 2682240"/>
              <a:gd name="connsiteY37" fmla="*/ 30480 h 1046480"/>
              <a:gd name="connsiteX38" fmla="*/ 467360 w 2682240"/>
              <a:gd name="connsiteY38" fmla="*/ 0 h 1046480"/>
              <a:gd name="connsiteX39" fmla="*/ 193040 w 2682240"/>
              <a:gd name="connsiteY39" fmla="*/ 10160 h 1046480"/>
              <a:gd name="connsiteX40" fmla="*/ 132080 w 2682240"/>
              <a:gd name="connsiteY40" fmla="*/ 30480 h 1046480"/>
              <a:gd name="connsiteX41" fmla="*/ 71120 w 2682240"/>
              <a:gd name="connsiteY41" fmla="*/ 60960 h 1046480"/>
              <a:gd name="connsiteX42" fmla="*/ 0 w 2682240"/>
              <a:gd name="connsiteY42"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889760 w 2682240"/>
              <a:gd name="connsiteY16" fmla="*/ 812800 h 1046480"/>
              <a:gd name="connsiteX17" fmla="*/ 1828800 w 2682240"/>
              <a:gd name="connsiteY17" fmla="*/ 782320 h 1046480"/>
              <a:gd name="connsiteX18" fmla="*/ 1696720 w 2682240"/>
              <a:gd name="connsiteY18" fmla="*/ 731520 h 1046480"/>
              <a:gd name="connsiteX19" fmla="*/ 1574800 w 2682240"/>
              <a:gd name="connsiteY19" fmla="*/ 670560 h 1046480"/>
              <a:gd name="connsiteX20" fmla="*/ 1493520 w 2682240"/>
              <a:gd name="connsiteY20" fmla="*/ 629920 h 1046480"/>
              <a:gd name="connsiteX21" fmla="*/ 1432560 w 2682240"/>
              <a:gd name="connsiteY21" fmla="*/ 609600 h 1046480"/>
              <a:gd name="connsiteX22" fmla="*/ 1361440 w 2682240"/>
              <a:gd name="connsiteY22" fmla="*/ 579120 h 1046480"/>
              <a:gd name="connsiteX23" fmla="*/ 1290320 w 2682240"/>
              <a:gd name="connsiteY23" fmla="*/ 538480 h 1046480"/>
              <a:gd name="connsiteX24" fmla="*/ 1219200 w 2682240"/>
              <a:gd name="connsiteY24" fmla="*/ 487680 h 1046480"/>
              <a:gd name="connsiteX25" fmla="*/ 1178560 w 2682240"/>
              <a:gd name="connsiteY25" fmla="*/ 467360 h 1046480"/>
              <a:gd name="connsiteX26" fmla="*/ 1087120 w 2682240"/>
              <a:gd name="connsiteY26" fmla="*/ 396240 h 1046480"/>
              <a:gd name="connsiteX27" fmla="*/ 1026160 w 2682240"/>
              <a:gd name="connsiteY27" fmla="*/ 355600 h 1046480"/>
              <a:gd name="connsiteX28" fmla="*/ 995680 w 2682240"/>
              <a:gd name="connsiteY28" fmla="*/ 325120 h 1046480"/>
              <a:gd name="connsiteX29" fmla="*/ 934720 w 2682240"/>
              <a:gd name="connsiteY29" fmla="*/ 284480 h 1046480"/>
              <a:gd name="connsiteX30" fmla="*/ 914400 w 2682240"/>
              <a:gd name="connsiteY30" fmla="*/ 254000 h 1046480"/>
              <a:gd name="connsiteX31" fmla="*/ 853440 w 2682240"/>
              <a:gd name="connsiteY31" fmla="*/ 203200 h 1046480"/>
              <a:gd name="connsiteX32" fmla="*/ 772160 w 2682240"/>
              <a:gd name="connsiteY32" fmla="*/ 132080 h 1046480"/>
              <a:gd name="connsiteX33" fmla="*/ 701040 w 2682240"/>
              <a:gd name="connsiteY33" fmla="*/ 91440 h 1046480"/>
              <a:gd name="connsiteX34" fmla="*/ 660400 w 2682240"/>
              <a:gd name="connsiteY34" fmla="*/ 71120 h 1046480"/>
              <a:gd name="connsiteX35" fmla="*/ 629920 w 2682240"/>
              <a:gd name="connsiteY35" fmla="*/ 40640 h 1046480"/>
              <a:gd name="connsiteX36" fmla="*/ 579120 w 2682240"/>
              <a:gd name="connsiteY36" fmla="*/ 30480 h 1046480"/>
              <a:gd name="connsiteX37" fmla="*/ 467360 w 2682240"/>
              <a:gd name="connsiteY37" fmla="*/ 0 h 1046480"/>
              <a:gd name="connsiteX38" fmla="*/ 193040 w 2682240"/>
              <a:gd name="connsiteY38" fmla="*/ 10160 h 1046480"/>
              <a:gd name="connsiteX39" fmla="*/ 132080 w 2682240"/>
              <a:gd name="connsiteY39" fmla="*/ 30480 h 1046480"/>
              <a:gd name="connsiteX40" fmla="*/ 71120 w 2682240"/>
              <a:gd name="connsiteY40" fmla="*/ 60960 h 1046480"/>
              <a:gd name="connsiteX41" fmla="*/ 0 w 2682240"/>
              <a:gd name="connsiteY4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889760 w 2682240"/>
              <a:gd name="connsiteY15" fmla="*/ 812800 h 1046480"/>
              <a:gd name="connsiteX16" fmla="*/ 1828800 w 2682240"/>
              <a:gd name="connsiteY16" fmla="*/ 782320 h 1046480"/>
              <a:gd name="connsiteX17" fmla="*/ 1696720 w 2682240"/>
              <a:gd name="connsiteY17" fmla="*/ 731520 h 1046480"/>
              <a:gd name="connsiteX18" fmla="*/ 1574800 w 2682240"/>
              <a:gd name="connsiteY18" fmla="*/ 670560 h 1046480"/>
              <a:gd name="connsiteX19" fmla="*/ 1493520 w 2682240"/>
              <a:gd name="connsiteY19" fmla="*/ 629920 h 1046480"/>
              <a:gd name="connsiteX20" fmla="*/ 1432560 w 2682240"/>
              <a:gd name="connsiteY20" fmla="*/ 609600 h 1046480"/>
              <a:gd name="connsiteX21" fmla="*/ 1361440 w 2682240"/>
              <a:gd name="connsiteY21" fmla="*/ 579120 h 1046480"/>
              <a:gd name="connsiteX22" fmla="*/ 1290320 w 2682240"/>
              <a:gd name="connsiteY22" fmla="*/ 538480 h 1046480"/>
              <a:gd name="connsiteX23" fmla="*/ 1219200 w 2682240"/>
              <a:gd name="connsiteY23" fmla="*/ 487680 h 1046480"/>
              <a:gd name="connsiteX24" fmla="*/ 1178560 w 2682240"/>
              <a:gd name="connsiteY24" fmla="*/ 467360 h 1046480"/>
              <a:gd name="connsiteX25" fmla="*/ 1087120 w 2682240"/>
              <a:gd name="connsiteY25" fmla="*/ 396240 h 1046480"/>
              <a:gd name="connsiteX26" fmla="*/ 1026160 w 2682240"/>
              <a:gd name="connsiteY26" fmla="*/ 355600 h 1046480"/>
              <a:gd name="connsiteX27" fmla="*/ 995680 w 2682240"/>
              <a:gd name="connsiteY27" fmla="*/ 325120 h 1046480"/>
              <a:gd name="connsiteX28" fmla="*/ 934720 w 2682240"/>
              <a:gd name="connsiteY28" fmla="*/ 284480 h 1046480"/>
              <a:gd name="connsiteX29" fmla="*/ 914400 w 2682240"/>
              <a:gd name="connsiteY29" fmla="*/ 254000 h 1046480"/>
              <a:gd name="connsiteX30" fmla="*/ 853440 w 2682240"/>
              <a:gd name="connsiteY30" fmla="*/ 203200 h 1046480"/>
              <a:gd name="connsiteX31" fmla="*/ 772160 w 2682240"/>
              <a:gd name="connsiteY31" fmla="*/ 132080 h 1046480"/>
              <a:gd name="connsiteX32" fmla="*/ 701040 w 2682240"/>
              <a:gd name="connsiteY32" fmla="*/ 91440 h 1046480"/>
              <a:gd name="connsiteX33" fmla="*/ 660400 w 2682240"/>
              <a:gd name="connsiteY33" fmla="*/ 71120 h 1046480"/>
              <a:gd name="connsiteX34" fmla="*/ 629920 w 2682240"/>
              <a:gd name="connsiteY34" fmla="*/ 40640 h 1046480"/>
              <a:gd name="connsiteX35" fmla="*/ 579120 w 2682240"/>
              <a:gd name="connsiteY35" fmla="*/ 30480 h 1046480"/>
              <a:gd name="connsiteX36" fmla="*/ 467360 w 2682240"/>
              <a:gd name="connsiteY36" fmla="*/ 0 h 1046480"/>
              <a:gd name="connsiteX37" fmla="*/ 193040 w 2682240"/>
              <a:gd name="connsiteY37" fmla="*/ 10160 h 1046480"/>
              <a:gd name="connsiteX38" fmla="*/ 132080 w 2682240"/>
              <a:gd name="connsiteY38" fmla="*/ 30480 h 1046480"/>
              <a:gd name="connsiteX39" fmla="*/ 71120 w 2682240"/>
              <a:gd name="connsiteY39" fmla="*/ 60960 h 1046480"/>
              <a:gd name="connsiteX40" fmla="*/ 0 w 2682240"/>
              <a:gd name="connsiteY4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21840 w 2682240"/>
              <a:gd name="connsiteY13" fmla="*/ 853440 h 1046480"/>
              <a:gd name="connsiteX14" fmla="*/ 1889760 w 2682240"/>
              <a:gd name="connsiteY14" fmla="*/ 812800 h 1046480"/>
              <a:gd name="connsiteX15" fmla="*/ 1828800 w 2682240"/>
              <a:gd name="connsiteY15" fmla="*/ 782320 h 1046480"/>
              <a:gd name="connsiteX16" fmla="*/ 1696720 w 2682240"/>
              <a:gd name="connsiteY16" fmla="*/ 731520 h 1046480"/>
              <a:gd name="connsiteX17" fmla="*/ 1574800 w 2682240"/>
              <a:gd name="connsiteY17" fmla="*/ 670560 h 1046480"/>
              <a:gd name="connsiteX18" fmla="*/ 1493520 w 2682240"/>
              <a:gd name="connsiteY18" fmla="*/ 629920 h 1046480"/>
              <a:gd name="connsiteX19" fmla="*/ 1432560 w 2682240"/>
              <a:gd name="connsiteY19" fmla="*/ 609600 h 1046480"/>
              <a:gd name="connsiteX20" fmla="*/ 1361440 w 2682240"/>
              <a:gd name="connsiteY20" fmla="*/ 579120 h 1046480"/>
              <a:gd name="connsiteX21" fmla="*/ 1290320 w 2682240"/>
              <a:gd name="connsiteY21" fmla="*/ 538480 h 1046480"/>
              <a:gd name="connsiteX22" fmla="*/ 1219200 w 2682240"/>
              <a:gd name="connsiteY22" fmla="*/ 487680 h 1046480"/>
              <a:gd name="connsiteX23" fmla="*/ 1178560 w 2682240"/>
              <a:gd name="connsiteY23" fmla="*/ 467360 h 1046480"/>
              <a:gd name="connsiteX24" fmla="*/ 1087120 w 2682240"/>
              <a:gd name="connsiteY24" fmla="*/ 396240 h 1046480"/>
              <a:gd name="connsiteX25" fmla="*/ 1026160 w 2682240"/>
              <a:gd name="connsiteY25" fmla="*/ 355600 h 1046480"/>
              <a:gd name="connsiteX26" fmla="*/ 995680 w 2682240"/>
              <a:gd name="connsiteY26" fmla="*/ 325120 h 1046480"/>
              <a:gd name="connsiteX27" fmla="*/ 934720 w 2682240"/>
              <a:gd name="connsiteY27" fmla="*/ 284480 h 1046480"/>
              <a:gd name="connsiteX28" fmla="*/ 914400 w 2682240"/>
              <a:gd name="connsiteY28" fmla="*/ 254000 h 1046480"/>
              <a:gd name="connsiteX29" fmla="*/ 853440 w 2682240"/>
              <a:gd name="connsiteY29" fmla="*/ 203200 h 1046480"/>
              <a:gd name="connsiteX30" fmla="*/ 772160 w 2682240"/>
              <a:gd name="connsiteY30" fmla="*/ 132080 h 1046480"/>
              <a:gd name="connsiteX31" fmla="*/ 701040 w 2682240"/>
              <a:gd name="connsiteY31" fmla="*/ 91440 h 1046480"/>
              <a:gd name="connsiteX32" fmla="*/ 660400 w 2682240"/>
              <a:gd name="connsiteY32" fmla="*/ 71120 h 1046480"/>
              <a:gd name="connsiteX33" fmla="*/ 629920 w 2682240"/>
              <a:gd name="connsiteY33" fmla="*/ 40640 h 1046480"/>
              <a:gd name="connsiteX34" fmla="*/ 579120 w 2682240"/>
              <a:gd name="connsiteY34" fmla="*/ 30480 h 1046480"/>
              <a:gd name="connsiteX35" fmla="*/ 467360 w 2682240"/>
              <a:gd name="connsiteY35" fmla="*/ 0 h 1046480"/>
              <a:gd name="connsiteX36" fmla="*/ 193040 w 2682240"/>
              <a:gd name="connsiteY36" fmla="*/ 10160 h 1046480"/>
              <a:gd name="connsiteX37" fmla="*/ 132080 w 2682240"/>
              <a:gd name="connsiteY37" fmla="*/ 30480 h 1046480"/>
              <a:gd name="connsiteX38" fmla="*/ 71120 w 2682240"/>
              <a:gd name="connsiteY38" fmla="*/ 60960 h 1046480"/>
              <a:gd name="connsiteX39" fmla="*/ 0 w 2682240"/>
              <a:gd name="connsiteY3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6568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153920 w 2682240"/>
              <a:gd name="connsiteY9" fmla="*/ 904240 h 1046480"/>
              <a:gd name="connsiteX10" fmla="*/ 2092960 w 2682240"/>
              <a:gd name="connsiteY10" fmla="*/ 883920 h 1046480"/>
              <a:gd name="connsiteX11" fmla="*/ 2021840 w 2682240"/>
              <a:gd name="connsiteY11" fmla="*/ 853440 h 1046480"/>
              <a:gd name="connsiteX12" fmla="*/ 1889760 w 2682240"/>
              <a:gd name="connsiteY12" fmla="*/ 812800 h 1046480"/>
              <a:gd name="connsiteX13" fmla="*/ 1828800 w 2682240"/>
              <a:gd name="connsiteY13" fmla="*/ 782320 h 1046480"/>
              <a:gd name="connsiteX14" fmla="*/ 1696720 w 2682240"/>
              <a:gd name="connsiteY14" fmla="*/ 731520 h 1046480"/>
              <a:gd name="connsiteX15" fmla="*/ 1574800 w 2682240"/>
              <a:gd name="connsiteY15" fmla="*/ 670560 h 1046480"/>
              <a:gd name="connsiteX16" fmla="*/ 1493520 w 2682240"/>
              <a:gd name="connsiteY16" fmla="*/ 629920 h 1046480"/>
              <a:gd name="connsiteX17" fmla="*/ 1432560 w 2682240"/>
              <a:gd name="connsiteY17" fmla="*/ 609600 h 1046480"/>
              <a:gd name="connsiteX18" fmla="*/ 1361440 w 2682240"/>
              <a:gd name="connsiteY18" fmla="*/ 579120 h 1046480"/>
              <a:gd name="connsiteX19" fmla="*/ 1290320 w 2682240"/>
              <a:gd name="connsiteY19" fmla="*/ 538480 h 1046480"/>
              <a:gd name="connsiteX20" fmla="*/ 1219200 w 2682240"/>
              <a:gd name="connsiteY20" fmla="*/ 487680 h 1046480"/>
              <a:gd name="connsiteX21" fmla="*/ 1178560 w 2682240"/>
              <a:gd name="connsiteY21" fmla="*/ 467360 h 1046480"/>
              <a:gd name="connsiteX22" fmla="*/ 1087120 w 2682240"/>
              <a:gd name="connsiteY22" fmla="*/ 396240 h 1046480"/>
              <a:gd name="connsiteX23" fmla="*/ 1026160 w 2682240"/>
              <a:gd name="connsiteY23" fmla="*/ 355600 h 1046480"/>
              <a:gd name="connsiteX24" fmla="*/ 995680 w 2682240"/>
              <a:gd name="connsiteY24" fmla="*/ 325120 h 1046480"/>
              <a:gd name="connsiteX25" fmla="*/ 934720 w 2682240"/>
              <a:gd name="connsiteY25" fmla="*/ 284480 h 1046480"/>
              <a:gd name="connsiteX26" fmla="*/ 914400 w 2682240"/>
              <a:gd name="connsiteY26" fmla="*/ 254000 h 1046480"/>
              <a:gd name="connsiteX27" fmla="*/ 853440 w 2682240"/>
              <a:gd name="connsiteY27" fmla="*/ 203200 h 1046480"/>
              <a:gd name="connsiteX28" fmla="*/ 772160 w 2682240"/>
              <a:gd name="connsiteY28" fmla="*/ 132080 h 1046480"/>
              <a:gd name="connsiteX29" fmla="*/ 701040 w 2682240"/>
              <a:gd name="connsiteY29" fmla="*/ 91440 h 1046480"/>
              <a:gd name="connsiteX30" fmla="*/ 660400 w 2682240"/>
              <a:gd name="connsiteY30" fmla="*/ 71120 h 1046480"/>
              <a:gd name="connsiteX31" fmla="*/ 629920 w 2682240"/>
              <a:gd name="connsiteY31" fmla="*/ 40640 h 1046480"/>
              <a:gd name="connsiteX32" fmla="*/ 579120 w 2682240"/>
              <a:gd name="connsiteY32" fmla="*/ 30480 h 1046480"/>
              <a:gd name="connsiteX33" fmla="*/ 467360 w 2682240"/>
              <a:gd name="connsiteY33" fmla="*/ 0 h 1046480"/>
              <a:gd name="connsiteX34" fmla="*/ 193040 w 2682240"/>
              <a:gd name="connsiteY34" fmla="*/ 10160 h 1046480"/>
              <a:gd name="connsiteX35" fmla="*/ 132080 w 2682240"/>
              <a:gd name="connsiteY35" fmla="*/ 30480 h 1046480"/>
              <a:gd name="connsiteX36" fmla="*/ 71120 w 2682240"/>
              <a:gd name="connsiteY36" fmla="*/ 60960 h 1046480"/>
              <a:gd name="connsiteX37" fmla="*/ 0 w 2682240"/>
              <a:gd name="connsiteY3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06320 w 2682240"/>
              <a:gd name="connsiteY6" fmla="*/ 944880 h 1046480"/>
              <a:gd name="connsiteX7" fmla="*/ 2275840 w 2682240"/>
              <a:gd name="connsiteY7" fmla="*/ 934720 h 1046480"/>
              <a:gd name="connsiteX8" fmla="*/ 2153920 w 2682240"/>
              <a:gd name="connsiteY8" fmla="*/ 904240 h 1046480"/>
              <a:gd name="connsiteX9" fmla="*/ 2092960 w 2682240"/>
              <a:gd name="connsiteY9" fmla="*/ 883920 h 1046480"/>
              <a:gd name="connsiteX10" fmla="*/ 2021840 w 2682240"/>
              <a:gd name="connsiteY10" fmla="*/ 853440 h 1046480"/>
              <a:gd name="connsiteX11" fmla="*/ 1889760 w 2682240"/>
              <a:gd name="connsiteY11" fmla="*/ 812800 h 1046480"/>
              <a:gd name="connsiteX12" fmla="*/ 1828800 w 2682240"/>
              <a:gd name="connsiteY12" fmla="*/ 782320 h 1046480"/>
              <a:gd name="connsiteX13" fmla="*/ 1696720 w 2682240"/>
              <a:gd name="connsiteY13" fmla="*/ 731520 h 1046480"/>
              <a:gd name="connsiteX14" fmla="*/ 1574800 w 2682240"/>
              <a:gd name="connsiteY14" fmla="*/ 670560 h 1046480"/>
              <a:gd name="connsiteX15" fmla="*/ 1493520 w 2682240"/>
              <a:gd name="connsiteY15" fmla="*/ 629920 h 1046480"/>
              <a:gd name="connsiteX16" fmla="*/ 1432560 w 2682240"/>
              <a:gd name="connsiteY16" fmla="*/ 609600 h 1046480"/>
              <a:gd name="connsiteX17" fmla="*/ 1361440 w 2682240"/>
              <a:gd name="connsiteY17" fmla="*/ 579120 h 1046480"/>
              <a:gd name="connsiteX18" fmla="*/ 1290320 w 2682240"/>
              <a:gd name="connsiteY18" fmla="*/ 538480 h 1046480"/>
              <a:gd name="connsiteX19" fmla="*/ 1219200 w 2682240"/>
              <a:gd name="connsiteY19" fmla="*/ 487680 h 1046480"/>
              <a:gd name="connsiteX20" fmla="*/ 1178560 w 2682240"/>
              <a:gd name="connsiteY20" fmla="*/ 467360 h 1046480"/>
              <a:gd name="connsiteX21" fmla="*/ 1087120 w 2682240"/>
              <a:gd name="connsiteY21" fmla="*/ 396240 h 1046480"/>
              <a:gd name="connsiteX22" fmla="*/ 1026160 w 2682240"/>
              <a:gd name="connsiteY22" fmla="*/ 355600 h 1046480"/>
              <a:gd name="connsiteX23" fmla="*/ 995680 w 2682240"/>
              <a:gd name="connsiteY23" fmla="*/ 325120 h 1046480"/>
              <a:gd name="connsiteX24" fmla="*/ 934720 w 2682240"/>
              <a:gd name="connsiteY24" fmla="*/ 284480 h 1046480"/>
              <a:gd name="connsiteX25" fmla="*/ 914400 w 2682240"/>
              <a:gd name="connsiteY25" fmla="*/ 254000 h 1046480"/>
              <a:gd name="connsiteX26" fmla="*/ 853440 w 2682240"/>
              <a:gd name="connsiteY26" fmla="*/ 203200 h 1046480"/>
              <a:gd name="connsiteX27" fmla="*/ 772160 w 2682240"/>
              <a:gd name="connsiteY27" fmla="*/ 132080 h 1046480"/>
              <a:gd name="connsiteX28" fmla="*/ 701040 w 2682240"/>
              <a:gd name="connsiteY28" fmla="*/ 91440 h 1046480"/>
              <a:gd name="connsiteX29" fmla="*/ 660400 w 2682240"/>
              <a:gd name="connsiteY29" fmla="*/ 71120 h 1046480"/>
              <a:gd name="connsiteX30" fmla="*/ 629920 w 2682240"/>
              <a:gd name="connsiteY30" fmla="*/ 40640 h 1046480"/>
              <a:gd name="connsiteX31" fmla="*/ 579120 w 2682240"/>
              <a:gd name="connsiteY31" fmla="*/ 30480 h 1046480"/>
              <a:gd name="connsiteX32" fmla="*/ 467360 w 2682240"/>
              <a:gd name="connsiteY32" fmla="*/ 0 h 1046480"/>
              <a:gd name="connsiteX33" fmla="*/ 193040 w 2682240"/>
              <a:gd name="connsiteY33" fmla="*/ 10160 h 1046480"/>
              <a:gd name="connsiteX34" fmla="*/ 132080 w 2682240"/>
              <a:gd name="connsiteY34" fmla="*/ 30480 h 1046480"/>
              <a:gd name="connsiteX35" fmla="*/ 71120 w 2682240"/>
              <a:gd name="connsiteY35" fmla="*/ 60960 h 1046480"/>
              <a:gd name="connsiteX36" fmla="*/ 0 w 2682240"/>
              <a:gd name="connsiteY3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458720 w 2682240"/>
              <a:gd name="connsiteY3" fmla="*/ 995680 h 1046480"/>
              <a:gd name="connsiteX4" fmla="*/ 2407920 w 2682240"/>
              <a:gd name="connsiteY4" fmla="*/ 985520 h 1046480"/>
              <a:gd name="connsiteX5" fmla="*/ 2306320 w 2682240"/>
              <a:gd name="connsiteY5" fmla="*/ 944880 h 1046480"/>
              <a:gd name="connsiteX6" fmla="*/ 2275840 w 2682240"/>
              <a:gd name="connsiteY6" fmla="*/ 934720 h 1046480"/>
              <a:gd name="connsiteX7" fmla="*/ 2153920 w 2682240"/>
              <a:gd name="connsiteY7" fmla="*/ 904240 h 1046480"/>
              <a:gd name="connsiteX8" fmla="*/ 2092960 w 2682240"/>
              <a:gd name="connsiteY8" fmla="*/ 883920 h 1046480"/>
              <a:gd name="connsiteX9" fmla="*/ 2021840 w 2682240"/>
              <a:gd name="connsiteY9" fmla="*/ 853440 h 1046480"/>
              <a:gd name="connsiteX10" fmla="*/ 1889760 w 2682240"/>
              <a:gd name="connsiteY10" fmla="*/ 812800 h 1046480"/>
              <a:gd name="connsiteX11" fmla="*/ 1828800 w 2682240"/>
              <a:gd name="connsiteY11" fmla="*/ 782320 h 1046480"/>
              <a:gd name="connsiteX12" fmla="*/ 1696720 w 2682240"/>
              <a:gd name="connsiteY12" fmla="*/ 731520 h 1046480"/>
              <a:gd name="connsiteX13" fmla="*/ 1574800 w 2682240"/>
              <a:gd name="connsiteY13" fmla="*/ 670560 h 1046480"/>
              <a:gd name="connsiteX14" fmla="*/ 1493520 w 2682240"/>
              <a:gd name="connsiteY14" fmla="*/ 629920 h 1046480"/>
              <a:gd name="connsiteX15" fmla="*/ 1432560 w 2682240"/>
              <a:gd name="connsiteY15" fmla="*/ 609600 h 1046480"/>
              <a:gd name="connsiteX16" fmla="*/ 1361440 w 2682240"/>
              <a:gd name="connsiteY16" fmla="*/ 579120 h 1046480"/>
              <a:gd name="connsiteX17" fmla="*/ 1290320 w 2682240"/>
              <a:gd name="connsiteY17" fmla="*/ 538480 h 1046480"/>
              <a:gd name="connsiteX18" fmla="*/ 1219200 w 2682240"/>
              <a:gd name="connsiteY18" fmla="*/ 487680 h 1046480"/>
              <a:gd name="connsiteX19" fmla="*/ 1178560 w 2682240"/>
              <a:gd name="connsiteY19" fmla="*/ 467360 h 1046480"/>
              <a:gd name="connsiteX20" fmla="*/ 1087120 w 2682240"/>
              <a:gd name="connsiteY20" fmla="*/ 396240 h 1046480"/>
              <a:gd name="connsiteX21" fmla="*/ 1026160 w 2682240"/>
              <a:gd name="connsiteY21" fmla="*/ 355600 h 1046480"/>
              <a:gd name="connsiteX22" fmla="*/ 995680 w 2682240"/>
              <a:gd name="connsiteY22" fmla="*/ 325120 h 1046480"/>
              <a:gd name="connsiteX23" fmla="*/ 934720 w 2682240"/>
              <a:gd name="connsiteY23" fmla="*/ 284480 h 1046480"/>
              <a:gd name="connsiteX24" fmla="*/ 914400 w 2682240"/>
              <a:gd name="connsiteY24" fmla="*/ 254000 h 1046480"/>
              <a:gd name="connsiteX25" fmla="*/ 853440 w 2682240"/>
              <a:gd name="connsiteY25" fmla="*/ 203200 h 1046480"/>
              <a:gd name="connsiteX26" fmla="*/ 772160 w 2682240"/>
              <a:gd name="connsiteY26" fmla="*/ 132080 h 1046480"/>
              <a:gd name="connsiteX27" fmla="*/ 701040 w 2682240"/>
              <a:gd name="connsiteY27" fmla="*/ 91440 h 1046480"/>
              <a:gd name="connsiteX28" fmla="*/ 660400 w 2682240"/>
              <a:gd name="connsiteY28" fmla="*/ 71120 h 1046480"/>
              <a:gd name="connsiteX29" fmla="*/ 629920 w 2682240"/>
              <a:gd name="connsiteY29" fmla="*/ 40640 h 1046480"/>
              <a:gd name="connsiteX30" fmla="*/ 579120 w 2682240"/>
              <a:gd name="connsiteY30" fmla="*/ 30480 h 1046480"/>
              <a:gd name="connsiteX31" fmla="*/ 467360 w 2682240"/>
              <a:gd name="connsiteY31" fmla="*/ 0 h 1046480"/>
              <a:gd name="connsiteX32" fmla="*/ 193040 w 2682240"/>
              <a:gd name="connsiteY32" fmla="*/ 10160 h 1046480"/>
              <a:gd name="connsiteX33" fmla="*/ 132080 w 2682240"/>
              <a:gd name="connsiteY33" fmla="*/ 30480 h 1046480"/>
              <a:gd name="connsiteX34" fmla="*/ 71120 w 2682240"/>
              <a:gd name="connsiteY34" fmla="*/ 60960 h 1046480"/>
              <a:gd name="connsiteX35" fmla="*/ 0 w 2682240"/>
              <a:gd name="connsiteY35"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407920 w 2682240"/>
              <a:gd name="connsiteY3" fmla="*/ 985520 h 1046480"/>
              <a:gd name="connsiteX4" fmla="*/ 2306320 w 2682240"/>
              <a:gd name="connsiteY4" fmla="*/ 944880 h 1046480"/>
              <a:gd name="connsiteX5" fmla="*/ 2275840 w 2682240"/>
              <a:gd name="connsiteY5" fmla="*/ 934720 h 1046480"/>
              <a:gd name="connsiteX6" fmla="*/ 2153920 w 2682240"/>
              <a:gd name="connsiteY6" fmla="*/ 904240 h 1046480"/>
              <a:gd name="connsiteX7" fmla="*/ 2092960 w 2682240"/>
              <a:gd name="connsiteY7" fmla="*/ 883920 h 1046480"/>
              <a:gd name="connsiteX8" fmla="*/ 2021840 w 2682240"/>
              <a:gd name="connsiteY8" fmla="*/ 853440 h 1046480"/>
              <a:gd name="connsiteX9" fmla="*/ 1889760 w 2682240"/>
              <a:gd name="connsiteY9" fmla="*/ 812800 h 1046480"/>
              <a:gd name="connsiteX10" fmla="*/ 1828800 w 2682240"/>
              <a:gd name="connsiteY10" fmla="*/ 782320 h 1046480"/>
              <a:gd name="connsiteX11" fmla="*/ 1696720 w 2682240"/>
              <a:gd name="connsiteY11" fmla="*/ 731520 h 1046480"/>
              <a:gd name="connsiteX12" fmla="*/ 1574800 w 2682240"/>
              <a:gd name="connsiteY12" fmla="*/ 670560 h 1046480"/>
              <a:gd name="connsiteX13" fmla="*/ 1493520 w 2682240"/>
              <a:gd name="connsiteY13" fmla="*/ 629920 h 1046480"/>
              <a:gd name="connsiteX14" fmla="*/ 1432560 w 2682240"/>
              <a:gd name="connsiteY14" fmla="*/ 609600 h 1046480"/>
              <a:gd name="connsiteX15" fmla="*/ 1361440 w 2682240"/>
              <a:gd name="connsiteY15" fmla="*/ 579120 h 1046480"/>
              <a:gd name="connsiteX16" fmla="*/ 1290320 w 2682240"/>
              <a:gd name="connsiteY16" fmla="*/ 538480 h 1046480"/>
              <a:gd name="connsiteX17" fmla="*/ 1219200 w 2682240"/>
              <a:gd name="connsiteY17" fmla="*/ 487680 h 1046480"/>
              <a:gd name="connsiteX18" fmla="*/ 1178560 w 2682240"/>
              <a:gd name="connsiteY18" fmla="*/ 467360 h 1046480"/>
              <a:gd name="connsiteX19" fmla="*/ 1087120 w 2682240"/>
              <a:gd name="connsiteY19" fmla="*/ 396240 h 1046480"/>
              <a:gd name="connsiteX20" fmla="*/ 1026160 w 2682240"/>
              <a:gd name="connsiteY20" fmla="*/ 355600 h 1046480"/>
              <a:gd name="connsiteX21" fmla="*/ 995680 w 2682240"/>
              <a:gd name="connsiteY21" fmla="*/ 325120 h 1046480"/>
              <a:gd name="connsiteX22" fmla="*/ 934720 w 2682240"/>
              <a:gd name="connsiteY22" fmla="*/ 284480 h 1046480"/>
              <a:gd name="connsiteX23" fmla="*/ 914400 w 2682240"/>
              <a:gd name="connsiteY23" fmla="*/ 254000 h 1046480"/>
              <a:gd name="connsiteX24" fmla="*/ 853440 w 2682240"/>
              <a:gd name="connsiteY24" fmla="*/ 203200 h 1046480"/>
              <a:gd name="connsiteX25" fmla="*/ 772160 w 2682240"/>
              <a:gd name="connsiteY25" fmla="*/ 132080 h 1046480"/>
              <a:gd name="connsiteX26" fmla="*/ 701040 w 2682240"/>
              <a:gd name="connsiteY26" fmla="*/ 91440 h 1046480"/>
              <a:gd name="connsiteX27" fmla="*/ 660400 w 2682240"/>
              <a:gd name="connsiteY27" fmla="*/ 71120 h 1046480"/>
              <a:gd name="connsiteX28" fmla="*/ 629920 w 2682240"/>
              <a:gd name="connsiteY28" fmla="*/ 40640 h 1046480"/>
              <a:gd name="connsiteX29" fmla="*/ 579120 w 2682240"/>
              <a:gd name="connsiteY29" fmla="*/ 30480 h 1046480"/>
              <a:gd name="connsiteX30" fmla="*/ 467360 w 2682240"/>
              <a:gd name="connsiteY30" fmla="*/ 0 h 1046480"/>
              <a:gd name="connsiteX31" fmla="*/ 193040 w 2682240"/>
              <a:gd name="connsiteY31" fmla="*/ 10160 h 1046480"/>
              <a:gd name="connsiteX32" fmla="*/ 132080 w 2682240"/>
              <a:gd name="connsiteY32" fmla="*/ 30480 h 1046480"/>
              <a:gd name="connsiteX33" fmla="*/ 71120 w 2682240"/>
              <a:gd name="connsiteY33" fmla="*/ 60960 h 1046480"/>
              <a:gd name="connsiteX34" fmla="*/ 0 w 2682240"/>
              <a:gd name="connsiteY34"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275840 w 2682240"/>
              <a:gd name="connsiteY4" fmla="*/ 934720 h 1046480"/>
              <a:gd name="connsiteX5" fmla="*/ 2153920 w 2682240"/>
              <a:gd name="connsiteY5" fmla="*/ 904240 h 1046480"/>
              <a:gd name="connsiteX6" fmla="*/ 2092960 w 2682240"/>
              <a:gd name="connsiteY6" fmla="*/ 883920 h 1046480"/>
              <a:gd name="connsiteX7" fmla="*/ 2021840 w 2682240"/>
              <a:gd name="connsiteY7" fmla="*/ 853440 h 1046480"/>
              <a:gd name="connsiteX8" fmla="*/ 1889760 w 2682240"/>
              <a:gd name="connsiteY8" fmla="*/ 812800 h 1046480"/>
              <a:gd name="connsiteX9" fmla="*/ 1828800 w 2682240"/>
              <a:gd name="connsiteY9" fmla="*/ 782320 h 1046480"/>
              <a:gd name="connsiteX10" fmla="*/ 1696720 w 2682240"/>
              <a:gd name="connsiteY10" fmla="*/ 731520 h 1046480"/>
              <a:gd name="connsiteX11" fmla="*/ 1574800 w 2682240"/>
              <a:gd name="connsiteY11" fmla="*/ 670560 h 1046480"/>
              <a:gd name="connsiteX12" fmla="*/ 1493520 w 2682240"/>
              <a:gd name="connsiteY12" fmla="*/ 629920 h 1046480"/>
              <a:gd name="connsiteX13" fmla="*/ 1432560 w 2682240"/>
              <a:gd name="connsiteY13" fmla="*/ 609600 h 1046480"/>
              <a:gd name="connsiteX14" fmla="*/ 1361440 w 2682240"/>
              <a:gd name="connsiteY14" fmla="*/ 579120 h 1046480"/>
              <a:gd name="connsiteX15" fmla="*/ 1290320 w 2682240"/>
              <a:gd name="connsiteY15" fmla="*/ 538480 h 1046480"/>
              <a:gd name="connsiteX16" fmla="*/ 1219200 w 2682240"/>
              <a:gd name="connsiteY16" fmla="*/ 487680 h 1046480"/>
              <a:gd name="connsiteX17" fmla="*/ 1178560 w 2682240"/>
              <a:gd name="connsiteY17" fmla="*/ 467360 h 1046480"/>
              <a:gd name="connsiteX18" fmla="*/ 1087120 w 2682240"/>
              <a:gd name="connsiteY18" fmla="*/ 396240 h 1046480"/>
              <a:gd name="connsiteX19" fmla="*/ 1026160 w 2682240"/>
              <a:gd name="connsiteY19" fmla="*/ 355600 h 1046480"/>
              <a:gd name="connsiteX20" fmla="*/ 995680 w 2682240"/>
              <a:gd name="connsiteY20" fmla="*/ 325120 h 1046480"/>
              <a:gd name="connsiteX21" fmla="*/ 934720 w 2682240"/>
              <a:gd name="connsiteY21" fmla="*/ 284480 h 1046480"/>
              <a:gd name="connsiteX22" fmla="*/ 914400 w 2682240"/>
              <a:gd name="connsiteY22" fmla="*/ 254000 h 1046480"/>
              <a:gd name="connsiteX23" fmla="*/ 853440 w 2682240"/>
              <a:gd name="connsiteY23" fmla="*/ 203200 h 1046480"/>
              <a:gd name="connsiteX24" fmla="*/ 772160 w 2682240"/>
              <a:gd name="connsiteY24" fmla="*/ 132080 h 1046480"/>
              <a:gd name="connsiteX25" fmla="*/ 701040 w 2682240"/>
              <a:gd name="connsiteY25" fmla="*/ 91440 h 1046480"/>
              <a:gd name="connsiteX26" fmla="*/ 660400 w 2682240"/>
              <a:gd name="connsiteY26" fmla="*/ 71120 h 1046480"/>
              <a:gd name="connsiteX27" fmla="*/ 629920 w 2682240"/>
              <a:gd name="connsiteY27" fmla="*/ 40640 h 1046480"/>
              <a:gd name="connsiteX28" fmla="*/ 579120 w 2682240"/>
              <a:gd name="connsiteY28" fmla="*/ 30480 h 1046480"/>
              <a:gd name="connsiteX29" fmla="*/ 467360 w 2682240"/>
              <a:gd name="connsiteY29" fmla="*/ 0 h 1046480"/>
              <a:gd name="connsiteX30" fmla="*/ 193040 w 2682240"/>
              <a:gd name="connsiteY30" fmla="*/ 10160 h 1046480"/>
              <a:gd name="connsiteX31" fmla="*/ 132080 w 2682240"/>
              <a:gd name="connsiteY31" fmla="*/ 30480 h 1046480"/>
              <a:gd name="connsiteX32" fmla="*/ 71120 w 2682240"/>
              <a:gd name="connsiteY32" fmla="*/ 60960 h 1046480"/>
              <a:gd name="connsiteX33" fmla="*/ 0 w 2682240"/>
              <a:gd name="connsiteY33"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153920 w 2682240"/>
              <a:gd name="connsiteY4" fmla="*/ 904240 h 1046480"/>
              <a:gd name="connsiteX5" fmla="*/ 2092960 w 2682240"/>
              <a:gd name="connsiteY5" fmla="*/ 883920 h 1046480"/>
              <a:gd name="connsiteX6" fmla="*/ 2021840 w 2682240"/>
              <a:gd name="connsiteY6" fmla="*/ 853440 h 1046480"/>
              <a:gd name="connsiteX7" fmla="*/ 1889760 w 2682240"/>
              <a:gd name="connsiteY7" fmla="*/ 812800 h 1046480"/>
              <a:gd name="connsiteX8" fmla="*/ 1828800 w 2682240"/>
              <a:gd name="connsiteY8" fmla="*/ 782320 h 1046480"/>
              <a:gd name="connsiteX9" fmla="*/ 1696720 w 2682240"/>
              <a:gd name="connsiteY9" fmla="*/ 731520 h 1046480"/>
              <a:gd name="connsiteX10" fmla="*/ 1574800 w 2682240"/>
              <a:gd name="connsiteY10" fmla="*/ 670560 h 1046480"/>
              <a:gd name="connsiteX11" fmla="*/ 1493520 w 2682240"/>
              <a:gd name="connsiteY11" fmla="*/ 629920 h 1046480"/>
              <a:gd name="connsiteX12" fmla="*/ 1432560 w 2682240"/>
              <a:gd name="connsiteY12" fmla="*/ 609600 h 1046480"/>
              <a:gd name="connsiteX13" fmla="*/ 1361440 w 2682240"/>
              <a:gd name="connsiteY13" fmla="*/ 579120 h 1046480"/>
              <a:gd name="connsiteX14" fmla="*/ 1290320 w 2682240"/>
              <a:gd name="connsiteY14" fmla="*/ 538480 h 1046480"/>
              <a:gd name="connsiteX15" fmla="*/ 1219200 w 2682240"/>
              <a:gd name="connsiteY15" fmla="*/ 487680 h 1046480"/>
              <a:gd name="connsiteX16" fmla="*/ 1178560 w 2682240"/>
              <a:gd name="connsiteY16" fmla="*/ 467360 h 1046480"/>
              <a:gd name="connsiteX17" fmla="*/ 1087120 w 2682240"/>
              <a:gd name="connsiteY17" fmla="*/ 396240 h 1046480"/>
              <a:gd name="connsiteX18" fmla="*/ 1026160 w 2682240"/>
              <a:gd name="connsiteY18" fmla="*/ 355600 h 1046480"/>
              <a:gd name="connsiteX19" fmla="*/ 995680 w 2682240"/>
              <a:gd name="connsiteY19" fmla="*/ 325120 h 1046480"/>
              <a:gd name="connsiteX20" fmla="*/ 934720 w 2682240"/>
              <a:gd name="connsiteY20" fmla="*/ 284480 h 1046480"/>
              <a:gd name="connsiteX21" fmla="*/ 914400 w 2682240"/>
              <a:gd name="connsiteY21" fmla="*/ 254000 h 1046480"/>
              <a:gd name="connsiteX22" fmla="*/ 853440 w 2682240"/>
              <a:gd name="connsiteY22" fmla="*/ 203200 h 1046480"/>
              <a:gd name="connsiteX23" fmla="*/ 772160 w 2682240"/>
              <a:gd name="connsiteY23" fmla="*/ 132080 h 1046480"/>
              <a:gd name="connsiteX24" fmla="*/ 701040 w 2682240"/>
              <a:gd name="connsiteY24" fmla="*/ 91440 h 1046480"/>
              <a:gd name="connsiteX25" fmla="*/ 660400 w 2682240"/>
              <a:gd name="connsiteY25" fmla="*/ 71120 h 1046480"/>
              <a:gd name="connsiteX26" fmla="*/ 629920 w 2682240"/>
              <a:gd name="connsiteY26" fmla="*/ 40640 h 1046480"/>
              <a:gd name="connsiteX27" fmla="*/ 579120 w 2682240"/>
              <a:gd name="connsiteY27" fmla="*/ 30480 h 1046480"/>
              <a:gd name="connsiteX28" fmla="*/ 467360 w 2682240"/>
              <a:gd name="connsiteY28" fmla="*/ 0 h 1046480"/>
              <a:gd name="connsiteX29" fmla="*/ 193040 w 2682240"/>
              <a:gd name="connsiteY29" fmla="*/ 10160 h 1046480"/>
              <a:gd name="connsiteX30" fmla="*/ 132080 w 2682240"/>
              <a:gd name="connsiteY30" fmla="*/ 30480 h 1046480"/>
              <a:gd name="connsiteX31" fmla="*/ 71120 w 2682240"/>
              <a:gd name="connsiteY31" fmla="*/ 60960 h 1046480"/>
              <a:gd name="connsiteX32" fmla="*/ 0 w 2682240"/>
              <a:gd name="connsiteY32"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153920 w 2682240"/>
              <a:gd name="connsiteY3" fmla="*/ 904240 h 1046480"/>
              <a:gd name="connsiteX4" fmla="*/ 2092960 w 2682240"/>
              <a:gd name="connsiteY4" fmla="*/ 883920 h 1046480"/>
              <a:gd name="connsiteX5" fmla="*/ 2021840 w 2682240"/>
              <a:gd name="connsiteY5" fmla="*/ 853440 h 1046480"/>
              <a:gd name="connsiteX6" fmla="*/ 1889760 w 2682240"/>
              <a:gd name="connsiteY6" fmla="*/ 812800 h 1046480"/>
              <a:gd name="connsiteX7" fmla="*/ 1828800 w 2682240"/>
              <a:gd name="connsiteY7" fmla="*/ 782320 h 1046480"/>
              <a:gd name="connsiteX8" fmla="*/ 1696720 w 2682240"/>
              <a:gd name="connsiteY8" fmla="*/ 731520 h 1046480"/>
              <a:gd name="connsiteX9" fmla="*/ 1574800 w 2682240"/>
              <a:gd name="connsiteY9" fmla="*/ 670560 h 1046480"/>
              <a:gd name="connsiteX10" fmla="*/ 1493520 w 2682240"/>
              <a:gd name="connsiteY10" fmla="*/ 629920 h 1046480"/>
              <a:gd name="connsiteX11" fmla="*/ 1432560 w 2682240"/>
              <a:gd name="connsiteY11" fmla="*/ 609600 h 1046480"/>
              <a:gd name="connsiteX12" fmla="*/ 1361440 w 2682240"/>
              <a:gd name="connsiteY12" fmla="*/ 579120 h 1046480"/>
              <a:gd name="connsiteX13" fmla="*/ 1290320 w 2682240"/>
              <a:gd name="connsiteY13" fmla="*/ 538480 h 1046480"/>
              <a:gd name="connsiteX14" fmla="*/ 1219200 w 2682240"/>
              <a:gd name="connsiteY14" fmla="*/ 487680 h 1046480"/>
              <a:gd name="connsiteX15" fmla="*/ 1178560 w 2682240"/>
              <a:gd name="connsiteY15" fmla="*/ 467360 h 1046480"/>
              <a:gd name="connsiteX16" fmla="*/ 1087120 w 2682240"/>
              <a:gd name="connsiteY16" fmla="*/ 396240 h 1046480"/>
              <a:gd name="connsiteX17" fmla="*/ 1026160 w 2682240"/>
              <a:gd name="connsiteY17" fmla="*/ 355600 h 1046480"/>
              <a:gd name="connsiteX18" fmla="*/ 995680 w 2682240"/>
              <a:gd name="connsiteY18" fmla="*/ 325120 h 1046480"/>
              <a:gd name="connsiteX19" fmla="*/ 934720 w 2682240"/>
              <a:gd name="connsiteY19" fmla="*/ 284480 h 1046480"/>
              <a:gd name="connsiteX20" fmla="*/ 914400 w 2682240"/>
              <a:gd name="connsiteY20" fmla="*/ 254000 h 1046480"/>
              <a:gd name="connsiteX21" fmla="*/ 853440 w 2682240"/>
              <a:gd name="connsiteY21" fmla="*/ 203200 h 1046480"/>
              <a:gd name="connsiteX22" fmla="*/ 772160 w 2682240"/>
              <a:gd name="connsiteY22" fmla="*/ 132080 h 1046480"/>
              <a:gd name="connsiteX23" fmla="*/ 701040 w 2682240"/>
              <a:gd name="connsiteY23" fmla="*/ 91440 h 1046480"/>
              <a:gd name="connsiteX24" fmla="*/ 660400 w 2682240"/>
              <a:gd name="connsiteY24" fmla="*/ 71120 h 1046480"/>
              <a:gd name="connsiteX25" fmla="*/ 629920 w 2682240"/>
              <a:gd name="connsiteY25" fmla="*/ 40640 h 1046480"/>
              <a:gd name="connsiteX26" fmla="*/ 579120 w 2682240"/>
              <a:gd name="connsiteY26" fmla="*/ 30480 h 1046480"/>
              <a:gd name="connsiteX27" fmla="*/ 467360 w 2682240"/>
              <a:gd name="connsiteY27" fmla="*/ 0 h 1046480"/>
              <a:gd name="connsiteX28" fmla="*/ 193040 w 2682240"/>
              <a:gd name="connsiteY28" fmla="*/ 10160 h 1046480"/>
              <a:gd name="connsiteX29" fmla="*/ 132080 w 2682240"/>
              <a:gd name="connsiteY29" fmla="*/ 30480 h 1046480"/>
              <a:gd name="connsiteX30" fmla="*/ 71120 w 2682240"/>
              <a:gd name="connsiteY30" fmla="*/ 60960 h 1046480"/>
              <a:gd name="connsiteX31" fmla="*/ 0 w 2682240"/>
              <a:gd name="connsiteY3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92960 w 2682240"/>
              <a:gd name="connsiteY3" fmla="*/ 883920 h 1046480"/>
              <a:gd name="connsiteX4" fmla="*/ 2021840 w 2682240"/>
              <a:gd name="connsiteY4" fmla="*/ 853440 h 1046480"/>
              <a:gd name="connsiteX5" fmla="*/ 1889760 w 2682240"/>
              <a:gd name="connsiteY5" fmla="*/ 812800 h 1046480"/>
              <a:gd name="connsiteX6" fmla="*/ 1828800 w 2682240"/>
              <a:gd name="connsiteY6" fmla="*/ 782320 h 1046480"/>
              <a:gd name="connsiteX7" fmla="*/ 1696720 w 2682240"/>
              <a:gd name="connsiteY7" fmla="*/ 731520 h 1046480"/>
              <a:gd name="connsiteX8" fmla="*/ 1574800 w 2682240"/>
              <a:gd name="connsiteY8" fmla="*/ 670560 h 1046480"/>
              <a:gd name="connsiteX9" fmla="*/ 1493520 w 2682240"/>
              <a:gd name="connsiteY9" fmla="*/ 629920 h 1046480"/>
              <a:gd name="connsiteX10" fmla="*/ 1432560 w 2682240"/>
              <a:gd name="connsiteY10" fmla="*/ 609600 h 1046480"/>
              <a:gd name="connsiteX11" fmla="*/ 1361440 w 2682240"/>
              <a:gd name="connsiteY11" fmla="*/ 579120 h 1046480"/>
              <a:gd name="connsiteX12" fmla="*/ 1290320 w 2682240"/>
              <a:gd name="connsiteY12" fmla="*/ 538480 h 1046480"/>
              <a:gd name="connsiteX13" fmla="*/ 1219200 w 2682240"/>
              <a:gd name="connsiteY13" fmla="*/ 487680 h 1046480"/>
              <a:gd name="connsiteX14" fmla="*/ 1178560 w 2682240"/>
              <a:gd name="connsiteY14" fmla="*/ 467360 h 1046480"/>
              <a:gd name="connsiteX15" fmla="*/ 1087120 w 2682240"/>
              <a:gd name="connsiteY15" fmla="*/ 396240 h 1046480"/>
              <a:gd name="connsiteX16" fmla="*/ 1026160 w 2682240"/>
              <a:gd name="connsiteY16" fmla="*/ 355600 h 1046480"/>
              <a:gd name="connsiteX17" fmla="*/ 995680 w 2682240"/>
              <a:gd name="connsiteY17" fmla="*/ 325120 h 1046480"/>
              <a:gd name="connsiteX18" fmla="*/ 934720 w 2682240"/>
              <a:gd name="connsiteY18" fmla="*/ 284480 h 1046480"/>
              <a:gd name="connsiteX19" fmla="*/ 914400 w 2682240"/>
              <a:gd name="connsiteY19" fmla="*/ 254000 h 1046480"/>
              <a:gd name="connsiteX20" fmla="*/ 853440 w 2682240"/>
              <a:gd name="connsiteY20" fmla="*/ 203200 h 1046480"/>
              <a:gd name="connsiteX21" fmla="*/ 772160 w 2682240"/>
              <a:gd name="connsiteY21" fmla="*/ 132080 h 1046480"/>
              <a:gd name="connsiteX22" fmla="*/ 701040 w 2682240"/>
              <a:gd name="connsiteY22" fmla="*/ 91440 h 1046480"/>
              <a:gd name="connsiteX23" fmla="*/ 660400 w 2682240"/>
              <a:gd name="connsiteY23" fmla="*/ 71120 h 1046480"/>
              <a:gd name="connsiteX24" fmla="*/ 629920 w 2682240"/>
              <a:gd name="connsiteY24" fmla="*/ 40640 h 1046480"/>
              <a:gd name="connsiteX25" fmla="*/ 579120 w 2682240"/>
              <a:gd name="connsiteY25" fmla="*/ 30480 h 1046480"/>
              <a:gd name="connsiteX26" fmla="*/ 467360 w 2682240"/>
              <a:gd name="connsiteY26" fmla="*/ 0 h 1046480"/>
              <a:gd name="connsiteX27" fmla="*/ 193040 w 2682240"/>
              <a:gd name="connsiteY27" fmla="*/ 10160 h 1046480"/>
              <a:gd name="connsiteX28" fmla="*/ 132080 w 2682240"/>
              <a:gd name="connsiteY28" fmla="*/ 30480 h 1046480"/>
              <a:gd name="connsiteX29" fmla="*/ 71120 w 2682240"/>
              <a:gd name="connsiteY29" fmla="*/ 60960 h 1046480"/>
              <a:gd name="connsiteX30" fmla="*/ 0 w 2682240"/>
              <a:gd name="connsiteY3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21840 w 2682240"/>
              <a:gd name="connsiteY3" fmla="*/ 853440 h 1046480"/>
              <a:gd name="connsiteX4" fmla="*/ 1889760 w 2682240"/>
              <a:gd name="connsiteY4" fmla="*/ 812800 h 1046480"/>
              <a:gd name="connsiteX5" fmla="*/ 1828800 w 2682240"/>
              <a:gd name="connsiteY5" fmla="*/ 782320 h 1046480"/>
              <a:gd name="connsiteX6" fmla="*/ 1696720 w 2682240"/>
              <a:gd name="connsiteY6" fmla="*/ 731520 h 1046480"/>
              <a:gd name="connsiteX7" fmla="*/ 1574800 w 2682240"/>
              <a:gd name="connsiteY7" fmla="*/ 670560 h 1046480"/>
              <a:gd name="connsiteX8" fmla="*/ 1493520 w 2682240"/>
              <a:gd name="connsiteY8" fmla="*/ 629920 h 1046480"/>
              <a:gd name="connsiteX9" fmla="*/ 1432560 w 2682240"/>
              <a:gd name="connsiteY9" fmla="*/ 609600 h 1046480"/>
              <a:gd name="connsiteX10" fmla="*/ 1361440 w 2682240"/>
              <a:gd name="connsiteY10" fmla="*/ 579120 h 1046480"/>
              <a:gd name="connsiteX11" fmla="*/ 1290320 w 2682240"/>
              <a:gd name="connsiteY11" fmla="*/ 538480 h 1046480"/>
              <a:gd name="connsiteX12" fmla="*/ 1219200 w 2682240"/>
              <a:gd name="connsiteY12" fmla="*/ 487680 h 1046480"/>
              <a:gd name="connsiteX13" fmla="*/ 1178560 w 2682240"/>
              <a:gd name="connsiteY13" fmla="*/ 467360 h 1046480"/>
              <a:gd name="connsiteX14" fmla="*/ 1087120 w 2682240"/>
              <a:gd name="connsiteY14" fmla="*/ 396240 h 1046480"/>
              <a:gd name="connsiteX15" fmla="*/ 1026160 w 2682240"/>
              <a:gd name="connsiteY15" fmla="*/ 355600 h 1046480"/>
              <a:gd name="connsiteX16" fmla="*/ 995680 w 2682240"/>
              <a:gd name="connsiteY16" fmla="*/ 325120 h 1046480"/>
              <a:gd name="connsiteX17" fmla="*/ 934720 w 2682240"/>
              <a:gd name="connsiteY17" fmla="*/ 284480 h 1046480"/>
              <a:gd name="connsiteX18" fmla="*/ 914400 w 2682240"/>
              <a:gd name="connsiteY18" fmla="*/ 254000 h 1046480"/>
              <a:gd name="connsiteX19" fmla="*/ 853440 w 2682240"/>
              <a:gd name="connsiteY19" fmla="*/ 203200 h 1046480"/>
              <a:gd name="connsiteX20" fmla="*/ 772160 w 2682240"/>
              <a:gd name="connsiteY20" fmla="*/ 132080 h 1046480"/>
              <a:gd name="connsiteX21" fmla="*/ 701040 w 2682240"/>
              <a:gd name="connsiteY21" fmla="*/ 91440 h 1046480"/>
              <a:gd name="connsiteX22" fmla="*/ 660400 w 2682240"/>
              <a:gd name="connsiteY22" fmla="*/ 71120 h 1046480"/>
              <a:gd name="connsiteX23" fmla="*/ 629920 w 2682240"/>
              <a:gd name="connsiteY23" fmla="*/ 40640 h 1046480"/>
              <a:gd name="connsiteX24" fmla="*/ 579120 w 2682240"/>
              <a:gd name="connsiteY24" fmla="*/ 30480 h 1046480"/>
              <a:gd name="connsiteX25" fmla="*/ 467360 w 2682240"/>
              <a:gd name="connsiteY25" fmla="*/ 0 h 1046480"/>
              <a:gd name="connsiteX26" fmla="*/ 193040 w 2682240"/>
              <a:gd name="connsiteY26" fmla="*/ 10160 h 1046480"/>
              <a:gd name="connsiteX27" fmla="*/ 132080 w 2682240"/>
              <a:gd name="connsiteY27" fmla="*/ 30480 h 1046480"/>
              <a:gd name="connsiteX28" fmla="*/ 71120 w 2682240"/>
              <a:gd name="connsiteY28" fmla="*/ 60960 h 1046480"/>
              <a:gd name="connsiteX29" fmla="*/ 0 w 2682240"/>
              <a:gd name="connsiteY2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828800 w 2682240"/>
              <a:gd name="connsiteY4" fmla="*/ 782320 h 1046480"/>
              <a:gd name="connsiteX5" fmla="*/ 1696720 w 2682240"/>
              <a:gd name="connsiteY5" fmla="*/ 731520 h 1046480"/>
              <a:gd name="connsiteX6" fmla="*/ 1574800 w 2682240"/>
              <a:gd name="connsiteY6" fmla="*/ 670560 h 1046480"/>
              <a:gd name="connsiteX7" fmla="*/ 1493520 w 2682240"/>
              <a:gd name="connsiteY7" fmla="*/ 629920 h 1046480"/>
              <a:gd name="connsiteX8" fmla="*/ 1432560 w 2682240"/>
              <a:gd name="connsiteY8" fmla="*/ 609600 h 1046480"/>
              <a:gd name="connsiteX9" fmla="*/ 1361440 w 2682240"/>
              <a:gd name="connsiteY9" fmla="*/ 579120 h 1046480"/>
              <a:gd name="connsiteX10" fmla="*/ 1290320 w 2682240"/>
              <a:gd name="connsiteY10" fmla="*/ 538480 h 1046480"/>
              <a:gd name="connsiteX11" fmla="*/ 1219200 w 2682240"/>
              <a:gd name="connsiteY11" fmla="*/ 487680 h 1046480"/>
              <a:gd name="connsiteX12" fmla="*/ 1178560 w 2682240"/>
              <a:gd name="connsiteY12" fmla="*/ 467360 h 1046480"/>
              <a:gd name="connsiteX13" fmla="*/ 1087120 w 2682240"/>
              <a:gd name="connsiteY13" fmla="*/ 396240 h 1046480"/>
              <a:gd name="connsiteX14" fmla="*/ 1026160 w 2682240"/>
              <a:gd name="connsiteY14" fmla="*/ 355600 h 1046480"/>
              <a:gd name="connsiteX15" fmla="*/ 995680 w 2682240"/>
              <a:gd name="connsiteY15" fmla="*/ 325120 h 1046480"/>
              <a:gd name="connsiteX16" fmla="*/ 934720 w 2682240"/>
              <a:gd name="connsiteY16" fmla="*/ 284480 h 1046480"/>
              <a:gd name="connsiteX17" fmla="*/ 914400 w 2682240"/>
              <a:gd name="connsiteY17" fmla="*/ 254000 h 1046480"/>
              <a:gd name="connsiteX18" fmla="*/ 853440 w 2682240"/>
              <a:gd name="connsiteY18" fmla="*/ 203200 h 1046480"/>
              <a:gd name="connsiteX19" fmla="*/ 772160 w 2682240"/>
              <a:gd name="connsiteY19" fmla="*/ 132080 h 1046480"/>
              <a:gd name="connsiteX20" fmla="*/ 701040 w 2682240"/>
              <a:gd name="connsiteY20" fmla="*/ 91440 h 1046480"/>
              <a:gd name="connsiteX21" fmla="*/ 660400 w 2682240"/>
              <a:gd name="connsiteY21" fmla="*/ 71120 h 1046480"/>
              <a:gd name="connsiteX22" fmla="*/ 629920 w 2682240"/>
              <a:gd name="connsiteY22" fmla="*/ 40640 h 1046480"/>
              <a:gd name="connsiteX23" fmla="*/ 579120 w 2682240"/>
              <a:gd name="connsiteY23" fmla="*/ 30480 h 1046480"/>
              <a:gd name="connsiteX24" fmla="*/ 467360 w 2682240"/>
              <a:gd name="connsiteY24" fmla="*/ 0 h 1046480"/>
              <a:gd name="connsiteX25" fmla="*/ 193040 w 2682240"/>
              <a:gd name="connsiteY25" fmla="*/ 10160 h 1046480"/>
              <a:gd name="connsiteX26" fmla="*/ 132080 w 2682240"/>
              <a:gd name="connsiteY26" fmla="*/ 30480 h 1046480"/>
              <a:gd name="connsiteX27" fmla="*/ 71120 w 2682240"/>
              <a:gd name="connsiteY27" fmla="*/ 60960 h 1046480"/>
              <a:gd name="connsiteX28" fmla="*/ 0 w 2682240"/>
              <a:gd name="connsiteY2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93520 w 2682240"/>
              <a:gd name="connsiteY6" fmla="*/ 629920 h 1046480"/>
              <a:gd name="connsiteX7" fmla="*/ 1432560 w 2682240"/>
              <a:gd name="connsiteY7" fmla="*/ 609600 h 1046480"/>
              <a:gd name="connsiteX8" fmla="*/ 1361440 w 2682240"/>
              <a:gd name="connsiteY8" fmla="*/ 579120 h 1046480"/>
              <a:gd name="connsiteX9" fmla="*/ 1290320 w 2682240"/>
              <a:gd name="connsiteY9" fmla="*/ 538480 h 1046480"/>
              <a:gd name="connsiteX10" fmla="*/ 1219200 w 2682240"/>
              <a:gd name="connsiteY10" fmla="*/ 487680 h 1046480"/>
              <a:gd name="connsiteX11" fmla="*/ 1178560 w 2682240"/>
              <a:gd name="connsiteY11" fmla="*/ 467360 h 1046480"/>
              <a:gd name="connsiteX12" fmla="*/ 1087120 w 2682240"/>
              <a:gd name="connsiteY12" fmla="*/ 396240 h 1046480"/>
              <a:gd name="connsiteX13" fmla="*/ 1026160 w 2682240"/>
              <a:gd name="connsiteY13" fmla="*/ 355600 h 1046480"/>
              <a:gd name="connsiteX14" fmla="*/ 995680 w 2682240"/>
              <a:gd name="connsiteY14" fmla="*/ 325120 h 1046480"/>
              <a:gd name="connsiteX15" fmla="*/ 934720 w 2682240"/>
              <a:gd name="connsiteY15" fmla="*/ 284480 h 1046480"/>
              <a:gd name="connsiteX16" fmla="*/ 914400 w 2682240"/>
              <a:gd name="connsiteY16" fmla="*/ 254000 h 1046480"/>
              <a:gd name="connsiteX17" fmla="*/ 853440 w 2682240"/>
              <a:gd name="connsiteY17" fmla="*/ 203200 h 1046480"/>
              <a:gd name="connsiteX18" fmla="*/ 772160 w 2682240"/>
              <a:gd name="connsiteY18" fmla="*/ 132080 h 1046480"/>
              <a:gd name="connsiteX19" fmla="*/ 701040 w 2682240"/>
              <a:gd name="connsiteY19" fmla="*/ 91440 h 1046480"/>
              <a:gd name="connsiteX20" fmla="*/ 660400 w 2682240"/>
              <a:gd name="connsiteY20" fmla="*/ 71120 h 1046480"/>
              <a:gd name="connsiteX21" fmla="*/ 629920 w 2682240"/>
              <a:gd name="connsiteY21" fmla="*/ 40640 h 1046480"/>
              <a:gd name="connsiteX22" fmla="*/ 579120 w 2682240"/>
              <a:gd name="connsiteY22" fmla="*/ 30480 h 1046480"/>
              <a:gd name="connsiteX23" fmla="*/ 467360 w 2682240"/>
              <a:gd name="connsiteY23" fmla="*/ 0 h 1046480"/>
              <a:gd name="connsiteX24" fmla="*/ 193040 w 2682240"/>
              <a:gd name="connsiteY24" fmla="*/ 10160 h 1046480"/>
              <a:gd name="connsiteX25" fmla="*/ 132080 w 2682240"/>
              <a:gd name="connsiteY25" fmla="*/ 30480 h 1046480"/>
              <a:gd name="connsiteX26" fmla="*/ 71120 w 2682240"/>
              <a:gd name="connsiteY26" fmla="*/ 60960 h 1046480"/>
              <a:gd name="connsiteX27" fmla="*/ 0 w 2682240"/>
              <a:gd name="connsiteY2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32560 w 2682240"/>
              <a:gd name="connsiteY6" fmla="*/ 609600 h 1046480"/>
              <a:gd name="connsiteX7" fmla="*/ 1361440 w 2682240"/>
              <a:gd name="connsiteY7" fmla="*/ 579120 h 1046480"/>
              <a:gd name="connsiteX8" fmla="*/ 1290320 w 2682240"/>
              <a:gd name="connsiteY8" fmla="*/ 538480 h 1046480"/>
              <a:gd name="connsiteX9" fmla="*/ 1219200 w 2682240"/>
              <a:gd name="connsiteY9" fmla="*/ 487680 h 1046480"/>
              <a:gd name="connsiteX10" fmla="*/ 1178560 w 2682240"/>
              <a:gd name="connsiteY10" fmla="*/ 467360 h 1046480"/>
              <a:gd name="connsiteX11" fmla="*/ 1087120 w 2682240"/>
              <a:gd name="connsiteY11" fmla="*/ 396240 h 1046480"/>
              <a:gd name="connsiteX12" fmla="*/ 1026160 w 2682240"/>
              <a:gd name="connsiteY12" fmla="*/ 355600 h 1046480"/>
              <a:gd name="connsiteX13" fmla="*/ 995680 w 2682240"/>
              <a:gd name="connsiteY13" fmla="*/ 325120 h 1046480"/>
              <a:gd name="connsiteX14" fmla="*/ 934720 w 2682240"/>
              <a:gd name="connsiteY14" fmla="*/ 284480 h 1046480"/>
              <a:gd name="connsiteX15" fmla="*/ 914400 w 2682240"/>
              <a:gd name="connsiteY15" fmla="*/ 254000 h 1046480"/>
              <a:gd name="connsiteX16" fmla="*/ 853440 w 2682240"/>
              <a:gd name="connsiteY16" fmla="*/ 203200 h 1046480"/>
              <a:gd name="connsiteX17" fmla="*/ 772160 w 2682240"/>
              <a:gd name="connsiteY17" fmla="*/ 132080 h 1046480"/>
              <a:gd name="connsiteX18" fmla="*/ 701040 w 2682240"/>
              <a:gd name="connsiteY18" fmla="*/ 91440 h 1046480"/>
              <a:gd name="connsiteX19" fmla="*/ 660400 w 2682240"/>
              <a:gd name="connsiteY19" fmla="*/ 71120 h 1046480"/>
              <a:gd name="connsiteX20" fmla="*/ 629920 w 2682240"/>
              <a:gd name="connsiteY20" fmla="*/ 40640 h 1046480"/>
              <a:gd name="connsiteX21" fmla="*/ 579120 w 2682240"/>
              <a:gd name="connsiteY21" fmla="*/ 30480 h 1046480"/>
              <a:gd name="connsiteX22" fmla="*/ 467360 w 2682240"/>
              <a:gd name="connsiteY22" fmla="*/ 0 h 1046480"/>
              <a:gd name="connsiteX23" fmla="*/ 193040 w 2682240"/>
              <a:gd name="connsiteY23" fmla="*/ 10160 h 1046480"/>
              <a:gd name="connsiteX24" fmla="*/ 132080 w 2682240"/>
              <a:gd name="connsiteY24" fmla="*/ 30480 h 1046480"/>
              <a:gd name="connsiteX25" fmla="*/ 71120 w 2682240"/>
              <a:gd name="connsiteY25" fmla="*/ 60960 h 1046480"/>
              <a:gd name="connsiteX26" fmla="*/ 0 w 2682240"/>
              <a:gd name="connsiteY26"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219200 w 2682240"/>
              <a:gd name="connsiteY8" fmla="*/ 487680 h 1046480"/>
              <a:gd name="connsiteX9" fmla="*/ 1178560 w 2682240"/>
              <a:gd name="connsiteY9" fmla="*/ 467360 h 1046480"/>
              <a:gd name="connsiteX10" fmla="*/ 1087120 w 2682240"/>
              <a:gd name="connsiteY10" fmla="*/ 396240 h 1046480"/>
              <a:gd name="connsiteX11" fmla="*/ 1026160 w 2682240"/>
              <a:gd name="connsiteY11" fmla="*/ 355600 h 1046480"/>
              <a:gd name="connsiteX12" fmla="*/ 995680 w 2682240"/>
              <a:gd name="connsiteY12" fmla="*/ 325120 h 1046480"/>
              <a:gd name="connsiteX13" fmla="*/ 934720 w 2682240"/>
              <a:gd name="connsiteY13" fmla="*/ 284480 h 1046480"/>
              <a:gd name="connsiteX14" fmla="*/ 914400 w 2682240"/>
              <a:gd name="connsiteY14" fmla="*/ 254000 h 1046480"/>
              <a:gd name="connsiteX15" fmla="*/ 853440 w 2682240"/>
              <a:gd name="connsiteY15" fmla="*/ 203200 h 1046480"/>
              <a:gd name="connsiteX16" fmla="*/ 772160 w 2682240"/>
              <a:gd name="connsiteY16" fmla="*/ 132080 h 1046480"/>
              <a:gd name="connsiteX17" fmla="*/ 701040 w 2682240"/>
              <a:gd name="connsiteY17" fmla="*/ 91440 h 1046480"/>
              <a:gd name="connsiteX18" fmla="*/ 660400 w 2682240"/>
              <a:gd name="connsiteY18" fmla="*/ 71120 h 1046480"/>
              <a:gd name="connsiteX19" fmla="*/ 629920 w 2682240"/>
              <a:gd name="connsiteY19" fmla="*/ 40640 h 1046480"/>
              <a:gd name="connsiteX20" fmla="*/ 579120 w 2682240"/>
              <a:gd name="connsiteY20" fmla="*/ 30480 h 1046480"/>
              <a:gd name="connsiteX21" fmla="*/ 467360 w 2682240"/>
              <a:gd name="connsiteY21" fmla="*/ 0 h 1046480"/>
              <a:gd name="connsiteX22" fmla="*/ 193040 w 2682240"/>
              <a:gd name="connsiteY22" fmla="*/ 10160 h 1046480"/>
              <a:gd name="connsiteX23" fmla="*/ 132080 w 2682240"/>
              <a:gd name="connsiteY23" fmla="*/ 30480 h 1046480"/>
              <a:gd name="connsiteX24" fmla="*/ 71120 w 2682240"/>
              <a:gd name="connsiteY24" fmla="*/ 60960 h 1046480"/>
              <a:gd name="connsiteX25" fmla="*/ 0 w 2682240"/>
              <a:gd name="connsiteY25"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178560 w 2682240"/>
              <a:gd name="connsiteY8" fmla="*/ 467360 h 1046480"/>
              <a:gd name="connsiteX9" fmla="*/ 1087120 w 2682240"/>
              <a:gd name="connsiteY9" fmla="*/ 396240 h 1046480"/>
              <a:gd name="connsiteX10" fmla="*/ 1026160 w 2682240"/>
              <a:gd name="connsiteY10" fmla="*/ 355600 h 1046480"/>
              <a:gd name="connsiteX11" fmla="*/ 995680 w 2682240"/>
              <a:gd name="connsiteY11" fmla="*/ 325120 h 1046480"/>
              <a:gd name="connsiteX12" fmla="*/ 934720 w 2682240"/>
              <a:gd name="connsiteY12" fmla="*/ 284480 h 1046480"/>
              <a:gd name="connsiteX13" fmla="*/ 914400 w 2682240"/>
              <a:gd name="connsiteY13" fmla="*/ 254000 h 1046480"/>
              <a:gd name="connsiteX14" fmla="*/ 853440 w 2682240"/>
              <a:gd name="connsiteY14" fmla="*/ 203200 h 1046480"/>
              <a:gd name="connsiteX15" fmla="*/ 772160 w 2682240"/>
              <a:gd name="connsiteY15" fmla="*/ 132080 h 1046480"/>
              <a:gd name="connsiteX16" fmla="*/ 701040 w 2682240"/>
              <a:gd name="connsiteY16" fmla="*/ 91440 h 1046480"/>
              <a:gd name="connsiteX17" fmla="*/ 660400 w 2682240"/>
              <a:gd name="connsiteY17" fmla="*/ 71120 h 1046480"/>
              <a:gd name="connsiteX18" fmla="*/ 629920 w 2682240"/>
              <a:gd name="connsiteY18" fmla="*/ 40640 h 1046480"/>
              <a:gd name="connsiteX19" fmla="*/ 579120 w 2682240"/>
              <a:gd name="connsiteY19" fmla="*/ 30480 h 1046480"/>
              <a:gd name="connsiteX20" fmla="*/ 467360 w 2682240"/>
              <a:gd name="connsiteY20" fmla="*/ 0 h 1046480"/>
              <a:gd name="connsiteX21" fmla="*/ 193040 w 2682240"/>
              <a:gd name="connsiteY21" fmla="*/ 10160 h 1046480"/>
              <a:gd name="connsiteX22" fmla="*/ 132080 w 2682240"/>
              <a:gd name="connsiteY22" fmla="*/ 30480 h 1046480"/>
              <a:gd name="connsiteX23" fmla="*/ 71120 w 2682240"/>
              <a:gd name="connsiteY23" fmla="*/ 60960 h 1046480"/>
              <a:gd name="connsiteX24" fmla="*/ 0 w 2682240"/>
              <a:gd name="connsiteY24"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95680 w 2682240"/>
              <a:gd name="connsiteY10" fmla="*/ 325120 h 1046480"/>
              <a:gd name="connsiteX11" fmla="*/ 934720 w 2682240"/>
              <a:gd name="connsiteY11" fmla="*/ 284480 h 1046480"/>
              <a:gd name="connsiteX12" fmla="*/ 914400 w 2682240"/>
              <a:gd name="connsiteY12" fmla="*/ 254000 h 1046480"/>
              <a:gd name="connsiteX13" fmla="*/ 853440 w 2682240"/>
              <a:gd name="connsiteY13" fmla="*/ 203200 h 1046480"/>
              <a:gd name="connsiteX14" fmla="*/ 772160 w 2682240"/>
              <a:gd name="connsiteY14" fmla="*/ 132080 h 1046480"/>
              <a:gd name="connsiteX15" fmla="*/ 701040 w 2682240"/>
              <a:gd name="connsiteY15" fmla="*/ 91440 h 1046480"/>
              <a:gd name="connsiteX16" fmla="*/ 660400 w 2682240"/>
              <a:gd name="connsiteY16" fmla="*/ 71120 h 1046480"/>
              <a:gd name="connsiteX17" fmla="*/ 629920 w 2682240"/>
              <a:gd name="connsiteY17" fmla="*/ 40640 h 1046480"/>
              <a:gd name="connsiteX18" fmla="*/ 579120 w 2682240"/>
              <a:gd name="connsiteY18" fmla="*/ 30480 h 1046480"/>
              <a:gd name="connsiteX19" fmla="*/ 467360 w 2682240"/>
              <a:gd name="connsiteY19" fmla="*/ 0 h 1046480"/>
              <a:gd name="connsiteX20" fmla="*/ 193040 w 2682240"/>
              <a:gd name="connsiteY20" fmla="*/ 10160 h 1046480"/>
              <a:gd name="connsiteX21" fmla="*/ 132080 w 2682240"/>
              <a:gd name="connsiteY21" fmla="*/ 30480 h 1046480"/>
              <a:gd name="connsiteX22" fmla="*/ 71120 w 2682240"/>
              <a:gd name="connsiteY22" fmla="*/ 60960 h 1046480"/>
              <a:gd name="connsiteX23" fmla="*/ 0 w 2682240"/>
              <a:gd name="connsiteY23"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34720 w 2682240"/>
              <a:gd name="connsiteY10" fmla="*/ 284480 h 1046480"/>
              <a:gd name="connsiteX11" fmla="*/ 914400 w 2682240"/>
              <a:gd name="connsiteY11" fmla="*/ 254000 h 1046480"/>
              <a:gd name="connsiteX12" fmla="*/ 853440 w 2682240"/>
              <a:gd name="connsiteY12" fmla="*/ 203200 h 1046480"/>
              <a:gd name="connsiteX13" fmla="*/ 772160 w 2682240"/>
              <a:gd name="connsiteY13" fmla="*/ 132080 h 1046480"/>
              <a:gd name="connsiteX14" fmla="*/ 701040 w 2682240"/>
              <a:gd name="connsiteY14" fmla="*/ 91440 h 1046480"/>
              <a:gd name="connsiteX15" fmla="*/ 660400 w 2682240"/>
              <a:gd name="connsiteY15" fmla="*/ 71120 h 1046480"/>
              <a:gd name="connsiteX16" fmla="*/ 629920 w 2682240"/>
              <a:gd name="connsiteY16" fmla="*/ 40640 h 1046480"/>
              <a:gd name="connsiteX17" fmla="*/ 579120 w 2682240"/>
              <a:gd name="connsiteY17" fmla="*/ 30480 h 1046480"/>
              <a:gd name="connsiteX18" fmla="*/ 467360 w 2682240"/>
              <a:gd name="connsiteY18" fmla="*/ 0 h 1046480"/>
              <a:gd name="connsiteX19" fmla="*/ 193040 w 2682240"/>
              <a:gd name="connsiteY19" fmla="*/ 10160 h 1046480"/>
              <a:gd name="connsiteX20" fmla="*/ 132080 w 2682240"/>
              <a:gd name="connsiteY20" fmla="*/ 30480 h 1046480"/>
              <a:gd name="connsiteX21" fmla="*/ 71120 w 2682240"/>
              <a:gd name="connsiteY21" fmla="*/ 60960 h 1046480"/>
              <a:gd name="connsiteX22" fmla="*/ 0 w 2682240"/>
              <a:gd name="connsiteY22"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914400 w 2682240"/>
              <a:gd name="connsiteY10" fmla="*/ 254000 h 1046480"/>
              <a:gd name="connsiteX11" fmla="*/ 853440 w 2682240"/>
              <a:gd name="connsiteY11" fmla="*/ 203200 h 1046480"/>
              <a:gd name="connsiteX12" fmla="*/ 772160 w 2682240"/>
              <a:gd name="connsiteY12" fmla="*/ 132080 h 1046480"/>
              <a:gd name="connsiteX13" fmla="*/ 701040 w 2682240"/>
              <a:gd name="connsiteY13" fmla="*/ 91440 h 1046480"/>
              <a:gd name="connsiteX14" fmla="*/ 660400 w 2682240"/>
              <a:gd name="connsiteY14" fmla="*/ 71120 h 1046480"/>
              <a:gd name="connsiteX15" fmla="*/ 629920 w 2682240"/>
              <a:gd name="connsiteY15" fmla="*/ 40640 h 1046480"/>
              <a:gd name="connsiteX16" fmla="*/ 579120 w 2682240"/>
              <a:gd name="connsiteY16" fmla="*/ 30480 h 1046480"/>
              <a:gd name="connsiteX17" fmla="*/ 467360 w 2682240"/>
              <a:gd name="connsiteY17" fmla="*/ 0 h 1046480"/>
              <a:gd name="connsiteX18" fmla="*/ 193040 w 2682240"/>
              <a:gd name="connsiteY18" fmla="*/ 10160 h 1046480"/>
              <a:gd name="connsiteX19" fmla="*/ 132080 w 2682240"/>
              <a:gd name="connsiteY19" fmla="*/ 30480 h 1046480"/>
              <a:gd name="connsiteX20" fmla="*/ 71120 w 2682240"/>
              <a:gd name="connsiteY20" fmla="*/ 60960 h 1046480"/>
              <a:gd name="connsiteX21" fmla="*/ 0 w 2682240"/>
              <a:gd name="connsiteY2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60400 w 2682240"/>
              <a:gd name="connsiteY13" fmla="*/ 71120 h 1046480"/>
              <a:gd name="connsiteX14" fmla="*/ 629920 w 2682240"/>
              <a:gd name="connsiteY14" fmla="*/ 40640 h 1046480"/>
              <a:gd name="connsiteX15" fmla="*/ 579120 w 2682240"/>
              <a:gd name="connsiteY15" fmla="*/ 30480 h 1046480"/>
              <a:gd name="connsiteX16" fmla="*/ 467360 w 2682240"/>
              <a:gd name="connsiteY16" fmla="*/ 0 h 1046480"/>
              <a:gd name="connsiteX17" fmla="*/ 193040 w 2682240"/>
              <a:gd name="connsiteY17" fmla="*/ 10160 h 1046480"/>
              <a:gd name="connsiteX18" fmla="*/ 132080 w 2682240"/>
              <a:gd name="connsiteY18" fmla="*/ 30480 h 1046480"/>
              <a:gd name="connsiteX19" fmla="*/ 71120 w 2682240"/>
              <a:gd name="connsiteY19" fmla="*/ 60960 h 1046480"/>
              <a:gd name="connsiteX20" fmla="*/ 0 w 2682240"/>
              <a:gd name="connsiteY2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29920 w 2682240"/>
              <a:gd name="connsiteY13" fmla="*/ 40640 h 1046480"/>
              <a:gd name="connsiteX14" fmla="*/ 579120 w 2682240"/>
              <a:gd name="connsiteY14" fmla="*/ 30480 h 1046480"/>
              <a:gd name="connsiteX15" fmla="*/ 467360 w 2682240"/>
              <a:gd name="connsiteY15" fmla="*/ 0 h 1046480"/>
              <a:gd name="connsiteX16" fmla="*/ 193040 w 2682240"/>
              <a:gd name="connsiteY16" fmla="*/ 10160 h 1046480"/>
              <a:gd name="connsiteX17" fmla="*/ 132080 w 2682240"/>
              <a:gd name="connsiteY17" fmla="*/ 30480 h 1046480"/>
              <a:gd name="connsiteX18" fmla="*/ 71120 w 2682240"/>
              <a:gd name="connsiteY18" fmla="*/ 60960 h 1046480"/>
              <a:gd name="connsiteX19" fmla="*/ 0 w 2682240"/>
              <a:gd name="connsiteY1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132080 w 2682240"/>
              <a:gd name="connsiteY16" fmla="*/ 30480 h 1046480"/>
              <a:gd name="connsiteX17" fmla="*/ 71120 w 2682240"/>
              <a:gd name="connsiteY17" fmla="*/ 60960 h 1046480"/>
              <a:gd name="connsiteX18" fmla="*/ 0 w 2682240"/>
              <a:gd name="connsiteY1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71120 w 2682240"/>
              <a:gd name="connsiteY16" fmla="*/ 60960 h 1046480"/>
              <a:gd name="connsiteX17" fmla="*/ 0 w 2682240"/>
              <a:gd name="connsiteY1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0 w 2682240"/>
              <a:gd name="connsiteY16" fmla="*/ 10160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240" h="1046480">
                <a:moveTo>
                  <a:pt x="2682240" y="1046480"/>
                </a:moveTo>
                <a:cubicBezTo>
                  <a:pt x="2635673" y="1035897"/>
                  <a:pt x="2546773" y="1019387"/>
                  <a:pt x="2458720" y="995680"/>
                </a:cubicBezTo>
                <a:cubicBezTo>
                  <a:pt x="2370667" y="971973"/>
                  <a:pt x="2248747" y="934720"/>
                  <a:pt x="2153920" y="904240"/>
                </a:cubicBezTo>
                <a:cubicBezTo>
                  <a:pt x="2059093" y="873760"/>
                  <a:pt x="1965960" y="841587"/>
                  <a:pt x="1889760" y="812800"/>
                </a:cubicBezTo>
                <a:cubicBezTo>
                  <a:pt x="1813560" y="784013"/>
                  <a:pt x="1749213" y="755227"/>
                  <a:pt x="1696720" y="731520"/>
                </a:cubicBezTo>
                <a:cubicBezTo>
                  <a:pt x="1644227" y="707813"/>
                  <a:pt x="1630680" y="695960"/>
                  <a:pt x="1574800" y="670560"/>
                </a:cubicBezTo>
                <a:cubicBezTo>
                  <a:pt x="1518920" y="645160"/>
                  <a:pt x="1427480" y="612987"/>
                  <a:pt x="1361440" y="579120"/>
                </a:cubicBezTo>
                <a:cubicBezTo>
                  <a:pt x="1295400" y="545253"/>
                  <a:pt x="1234440" y="504613"/>
                  <a:pt x="1178560" y="467360"/>
                </a:cubicBezTo>
                <a:cubicBezTo>
                  <a:pt x="1122680" y="430107"/>
                  <a:pt x="1066800" y="386080"/>
                  <a:pt x="1026160" y="355600"/>
                </a:cubicBezTo>
                <a:cubicBezTo>
                  <a:pt x="985520" y="325120"/>
                  <a:pt x="963507" y="309880"/>
                  <a:pt x="934720" y="284480"/>
                </a:cubicBezTo>
                <a:cubicBezTo>
                  <a:pt x="905933" y="259080"/>
                  <a:pt x="880533" y="228600"/>
                  <a:pt x="853440" y="203200"/>
                </a:cubicBezTo>
                <a:cubicBezTo>
                  <a:pt x="826347" y="177800"/>
                  <a:pt x="855375" y="173688"/>
                  <a:pt x="772160" y="132080"/>
                </a:cubicBezTo>
                <a:cubicBezTo>
                  <a:pt x="649350" y="70675"/>
                  <a:pt x="733213" y="108373"/>
                  <a:pt x="701040" y="91440"/>
                </a:cubicBezTo>
                <a:cubicBezTo>
                  <a:pt x="668867" y="74507"/>
                  <a:pt x="618067" y="45720"/>
                  <a:pt x="579120" y="30480"/>
                </a:cubicBezTo>
                <a:cubicBezTo>
                  <a:pt x="540173" y="15240"/>
                  <a:pt x="517743" y="16794"/>
                  <a:pt x="467360" y="0"/>
                </a:cubicBezTo>
                <a:lnTo>
                  <a:pt x="193040" y="10160"/>
                </a:lnTo>
                <a:cubicBezTo>
                  <a:pt x="115147" y="27093"/>
                  <a:pt x="40217" y="82550"/>
                  <a:pt x="0" y="101600"/>
                </a:cubicBezTo>
              </a:path>
            </a:pathLst>
          </a:custGeom>
          <a:noFill/>
          <a:ln w="63500">
            <a:solidFill>
              <a:schemeClr val="bg1"/>
            </a:solidFill>
            <a:tailEnd type="arrow"/>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C8DE801-E833-BFAE-FB2C-DB31D56B46B3}"/>
              </a:ext>
            </a:extLst>
          </p:cNvPr>
          <p:cNvSpPr txBox="1"/>
          <p:nvPr/>
        </p:nvSpPr>
        <p:spPr>
          <a:xfrm>
            <a:off x="7972177" y="111669"/>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cxnSp>
        <p:nvCxnSpPr>
          <p:cNvPr id="5" name="直線コネクタ 4">
            <a:extLst>
              <a:ext uri="{FF2B5EF4-FFF2-40B4-BE49-F238E27FC236}">
                <a16:creationId xmlns:a16="http://schemas.microsoft.com/office/drawing/2014/main" id="{8536CA56-70D0-F27A-BF76-217F105AA856}"/>
              </a:ext>
            </a:extLst>
          </p:cNvPr>
          <p:cNvCxnSpPr/>
          <p:nvPr/>
        </p:nvCxnSpPr>
        <p:spPr>
          <a:xfrm>
            <a:off x="321929" y="573334"/>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2">
            <a:extLst>
              <a:ext uri="{FF2B5EF4-FFF2-40B4-BE49-F238E27FC236}">
                <a16:creationId xmlns:a16="http://schemas.microsoft.com/office/drawing/2014/main" id="{1A5732D8-D0C8-92E6-02E3-2A9319C0A159}"/>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8E54574E-AC5B-3BDA-E818-3A8450F015EB}"/>
              </a:ext>
            </a:extLst>
          </p:cNvPr>
          <p:cNvSpPr txBox="1"/>
          <p:nvPr/>
        </p:nvSpPr>
        <p:spPr>
          <a:xfrm>
            <a:off x="1571547" y="72428"/>
            <a:ext cx="438861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(3)</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9" name="調査例">
            <a:extLst>
              <a:ext uri="{FF2B5EF4-FFF2-40B4-BE49-F238E27FC236}">
                <a16:creationId xmlns:a16="http://schemas.microsoft.com/office/drawing/2014/main" id="{4390BE42-B427-8B62-388A-D0935C32708C}"/>
              </a:ext>
            </a:extLst>
          </p:cNvPr>
          <p:cNvSpPr txBox="1"/>
          <p:nvPr/>
        </p:nvSpPr>
        <p:spPr>
          <a:xfrm>
            <a:off x="140133" y="635833"/>
            <a:ext cx="8915401"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トラクターで水田地帯の農道を単独走行中、不詳の原因により水田に転落し機体は転倒。可倒式の</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柱</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フレームを倒したまま運行</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していた。 ⇒本人は機体の下敷きとなり顔面が水面下から動かせずに</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溺死。</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6" name="図 15">
            <a:extLst>
              <a:ext uri="{FF2B5EF4-FFF2-40B4-BE49-F238E27FC236}">
                <a16:creationId xmlns:a16="http://schemas.microsoft.com/office/drawing/2014/main" id="{ECD9D63F-3356-2F57-EC7D-95B71C106B8E}"/>
              </a:ext>
            </a:extLst>
          </p:cNvPr>
          <p:cNvPicPr>
            <a:picLocks noChangeAspect="1"/>
          </p:cNvPicPr>
          <p:nvPr/>
        </p:nvPicPr>
        <p:blipFill>
          <a:blip r:embed="rId3"/>
          <a:stretch>
            <a:fillRect/>
          </a:stretch>
        </p:blipFill>
        <p:spPr>
          <a:xfrm>
            <a:off x="4365199" y="1962044"/>
            <a:ext cx="3449987" cy="2502761"/>
          </a:xfrm>
          <a:prstGeom prst="rect">
            <a:avLst/>
          </a:prstGeom>
        </p:spPr>
      </p:pic>
      <p:sp>
        <p:nvSpPr>
          <p:cNvPr id="17" name="ポイント">
            <a:extLst>
              <a:ext uri="{FF2B5EF4-FFF2-40B4-BE49-F238E27FC236}">
                <a16:creationId xmlns:a16="http://schemas.microsoft.com/office/drawing/2014/main" id="{1F00DD98-4ED7-BBC0-CC1F-FC7E4537CADA}"/>
              </a:ext>
            </a:extLst>
          </p:cNvPr>
          <p:cNvSpPr>
            <a:spLocks noChangeArrowheads="1"/>
          </p:cNvSpPr>
          <p:nvPr/>
        </p:nvSpPr>
        <p:spPr bwMode="auto">
          <a:xfrm>
            <a:off x="320286" y="5695619"/>
            <a:ext cx="6028376" cy="881760"/>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・トラクター運行に当たっては</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絶対にフレームを倒さない</a:t>
            </a:r>
            <a:endParaRPr kumimoji="0" lang="en-US" altLang="ja-JP" sz="20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・その上で、</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シートベルト・ヘルメット着用</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・注意カ所にはポールや安全標識などを設置</a:t>
            </a:r>
            <a:endPar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23" name="AutoShape 3">
            <a:extLst>
              <a:ext uri="{FF2B5EF4-FFF2-40B4-BE49-F238E27FC236}">
                <a16:creationId xmlns:a16="http://schemas.microsoft.com/office/drawing/2014/main" id="{BC401DF0-3B4C-2D45-E333-84E659847478}"/>
              </a:ext>
            </a:extLst>
          </p:cNvPr>
          <p:cNvSpPr>
            <a:spLocks noChangeArrowheads="1"/>
          </p:cNvSpPr>
          <p:nvPr/>
        </p:nvSpPr>
        <p:spPr bwMode="auto">
          <a:xfrm>
            <a:off x="140133" y="4468191"/>
            <a:ext cx="3056487" cy="991884"/>
          </a:xfrm>
          <a:prstGeom prst="wedgeRectCallout">
            <a:avLst>
              <a:gd name="adj1" fmla="val -7553"/>
              <a:gd name="adj2" fmla="val -143195"/>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傾斜</a:t>
            </a:r>
            <a:r>
              <a:rPr lang="en-US" altLang="ja-JP" sz="2000" dirty="0">
                <a:solidFill>
                  <a:srgbClr val="000000"/>
                </a:solidFill>
                <a:effectLst/>
                <a:latin typeface="HGP創英角ｺﾞｼｯｸUB" panose="020B0900000000000000" pitchFamily="50" charset="-128"/>
                <a:ea typeface="HGP創英角ｺﾞｼｯｸUB" panose="020B0900000000000000" pitchFamily="50" charset="-128"/>
              </a:rPr>
              <a:t>30</a:t>
            </a:r>
            <a:r>
              <a:rPr lang="ja-JP" altLang="en-US" sz="200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2000" dirty="0">
                <a:solidFill>
                  <a:srgbClr val="000000"/>
                </a:solidFill>
                <a:effectLst/>
                <a:latin typeface="Arial" pitchFamily="34" charset="0"/>
                <a:ea typeface="HGP創英角ｺﾞｼｯｸUB" panose="020B0900000000000000" pitchFamily="50" charset="-128"/>
              </a:rPr>
              <a:t>高さ約１ｍの斜面</a:t>
            </a:r>
            <a:endParaRPr lang="en-US" altLang="ja-JP" sz="2000" dirty="0">
              <a:solidFill>
                <a:srgbClr val="000000"/>
              </a:solidFill>
              <a:effectLst/>
              <a:latin typeface="Arial" pitchFamily="34" charset="0"/>
              <a:ea typeface="HGP創英角ｺﾞｼｯｸUB" panose="020B0900000000000000" pitchFamily="50" charset="-128"/>
            </a:endParaRPr>
          </a:p>
          <a:p>
            <a:pPr eaLnBrk="1" hangingPunct="1"/>
            <a:r>
              <a:rPr lang="ja-JP" altLang="en-US" sz="2000" dirty="0">
                <a:solidFill>
                  <a:srgbClr val="000000"/>
                </a:solidFill>
                <a:effectLst/>
                <a:latin typeface="Arial" pitchFamily="34" charset="0"/>
                <a:ea typeface="HGP創英角ｺﾞｼｯｸUB" panose="020B0900000000000000" pitchFamily="50" charset="-128"/>
              </a:rPr>
              <a:t>ただし道幅は</a:t>
            </a:r>
            <a:r>
              <a:rPr lang="en-US" altLang="ja-JP" sz="2000" dirty="0">
                <a:solidFill>
                  <a:srgbClr val="000000"/>
                </a:solidFill>
                <a:effectLst/>
                <a:latin typeface="HGP創英角ｺﾞｼｯｸUB" panose="020B0900000000000000" pitchFamily="50" charset="-128"/>
                <a:ea typeface="HGP創英角ｺﾞｼｯｸUB" panose="020B0900000000000000" pitchFamily="50" charset="-128"/>
              </a:rPr>
              <a:t>2.5</a:t>
            </a:r>
            <a:r>
              <a:rPr lang="ja-JP" altLang="en-US" sz="2000" dirty="0">
                <a:solidFill>
                  <a:srgbClr val="000000"/>
                </a:solidFill>
                <a:effectLst/>
                <a:latin typeface="Arial" pitchFamily="34" charset="0"/>
                <a:ea typeface="HGP創英角ｺﾞｼｯｸUB" panose="020B0900000000000000" pitchFamily="50" charset="-128"/>
              </a:rPr>
              <a:t>ｍとさして狭くない</a:t>
            </a:r>
          </a:p>
        </p:txBody>
      </p:sp>
      <p:sp>
        <p:nvSpPr>
          <p:cNvPr id="24" name="AutoShape 3">
            <a:extLst>
              <a:ext uri="{FF2B5EF4-FFF2-40B4-BE49-F238E27FC236}">
                <a16:creationId xmlns:a16="http://schemas.microsoft.com/office/drawing/2014/main" id="{2C087782-5591-F649-CDBF-3149DDE60603}"/>
              </a:ext>
            </a:extLst>
          </p:cNvPr>
          <p:cNvSpPr>
            <a:spLocks noChangeArrowheads="1"/>
          </p:cNvSpPr>
          <p:nvPr/>
        </p:nvSpPr>
        <p:spPr bwMode="auto">
          <a:xfrm>
            <a:off x="3403853" y="4578051"/>
            <a:ext cx="1974573" cy="729604"/>
          </a:xfrm>
          <a:prstGeom prst="wedgeRectCallout">
            <a:avLst>
              <a:gd name="adj1" fmla="val -133145"/>
              <a:gd name="adj2" fmla="val -186029"/>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斜面の注意喚起</a:t>
            </a:r>
            <a:endParaRPr lang="en-US" altLang="ja-JP" sz="2000" dirty="0">
              <a:solidFill>
                <a:srgbClr val="000000"/>
              </a:solidFill>
              <a:effectLst/>
              <a:latin typeface="Arial" pitchFamily="34" charset="0"/>
              <a:ea typeface="HGP創英角ｺﾞｼｯｸUB" panose="020B0900000000000000" pitchFamily="50" charset="-128"/>
            </a:endParaRPr>
          </a:p>
          <a:p>
            <a:pPr eaLnBrk="1" hangingPunct="1"/>
            <a:r>
              <a:rPr lang="ja-JP" altLang="en-US" sz="2000" dirty="0">
                <a:solidFill>
                  <a:srgbClr val="000000"/>
                </a:solidFill>
                <a:effectLst/>
                <a:latin typeface="Arial" pitchFamily="34" charset="0"/>
                <a:ea typeface="HGP創英角ｺﾞｼｯｸUB" panose="020B0900000000000000" pitchFamily="50" charset="-128"/>
              </a:rPr>
              <a:t>の標識等はない</a:t>
            </a:r>
          </a:p>
        </p:txBody>
      </p:sp>
      <p:sp>
        <p:nvSpPr>
          <p:cNvPr id="25" name="AutoShape 3">
            <a:extLst>
              <a:ext uri="{FF2B5EF4-FFF2-40B4-BE49-F238E27FC236}">
                <a16:creationId xmlns:a16="http://schemas.microsoft.com/office/drawing/2014/main" id="{3895E100-7F05-EE97-6290-FE733AF6A3CF}"/>
              </a:ext>
            </a:extLst>
          </p:cNvPr>
          <p:cNvSpPr>
            <a:spLocks noChangeArrowheads="1"/>
          </p:cNvSpPr>
          <p:nvPr/>
        </p:nvSpPr>
        <p:spPr bwMode="auto">
          <a:xfrm>
            <a:off x="4674893" y="1612626"/>
            <a:ext cx="2662262" cy="406122"/>
          </a:xfrm>
          <a:prstGeom prst="wedgeRectCallout">
            <a:avLst>
              <a:gd name="adj1" fmla="val -23532"/>
              <a:gd name="adj2" fmla="val 160721"/>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フレームを倒したまま！</a:t>
            </a:r>
          </a:p>
        </p:txBody>
      </p:sp>
      <p:sp>
        <p:nvSpPr>
          <p:cNvPr id="26" name="テキスト ボックス 25">
            <a:extLst>
              <a:ext uri="{FF2B5EF4-FFF2-40B4-BE49-F238E27FC236}">
                <a16:creationId xmlns:a16="http://schemas.microsoft.com/office/drawing/2014/main" id="{BDD7EDBD-221F-342E-A299-D0DEBBC23277}"/>
              </a:ext>
            </a:extLst>
          </p:cNvPr>
          <p:cNvSpPr txBox="1"/>
          <p:nvPr/>
        </p:nvSpPr>
        <p:spPr>
          <a:xfrm>
            <a:off x="7744578" y="2150921"/>
            <a:ext cx="461665" cy="1941209"/>
          </a:xfrm>
          <a:prstGeom prst="rect">
            <a:avLst/>
          </a:prstGeom>
          <a:noFill/>
        </p:spPr>
        <p:txBody>
          <a:bodyPr vert="eaVert"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実物のトラクター</a:t>
            </a:r>
          </a:p>
        </p:txBody>
      </p:sp>
      <p:pic>
        <p:nvPicPr>
          <p:cNvPr id="27" name="図 26">
            <a:extLst>
              <a:ext uri="{FF2B5EF4-FFF2-40B4-BE49-F238E27FC236}">
                <a16:creationId xmlns:a16="http://schemas.microsoft.com/office/drawing/2014/main" id="{0BD0A562-225F-80C6-4E6E-27B56FF0F71E}"/>
              </a:ext>
            </a:extLst>
          </p:cNvPr>
          <p:cNvPicPr>
            <a:picLocks noChangeAspect="1"/>
          </p:cNvPicPr>
          <p:nvPr/>
        </p:nvPicPr>
        <p:blipFill>
          <a:blip r:embed="rId4"/>
          <a:stretch>
            <a:fillRect/>
          </a:stretch>
        </p:blipFill>
        <p:spPr>
          <a:xfrm>
            <a:off x="1866510" y="5144615"/>
            <a:ext cx="854731" cy="439879"/>
          </a:xfrm>
          <a:prstGeom prst="rect">
            <a:avLst/>
          </a:prstGeom>
        </p:spPr>
      </p:pic>
      <p:pic>
        <p:nvPicPr>
          <p:cNvPr id="28" name="図 27">
            <a:extLst>
              <a:ext uri="{FF2B5EF4-FFF2-40B4-BE49-F238E27FC236}">
                <a16:creationId xmlns:a16="http://schemas.microsoft.com/office/drawing/2014/main" id="{C3B1CCB6-9E38-276B-F169-3432DD7BE1B4}"/>
              </a:ext>
            </a:extLst>
          </p:cNvPr>
          <p:cNvPicPr>
            <a:picLocks noChangeAspect="1"/>
          </p:cNvPicPr>
          <p:nvPr/>
        </p:nvPicPr>
        <p:blipFill>
          <a:blip r:embed="rId4"/>
          <a:stretch>
            <a:fillRect/>
          </a:stretch>
        </p:blipFill>
        <p:spPr>
          <a:xfrm>
            <a:off x="4499293" y="5179187"/>
            <a:ext cx="854731" cy="439879"/>
          </a:xfrm>
          <a:prstGeom prst="rect">
            <a:avLst/>
          </a:prstGeom>
        </p:spPr>
      </p:pic>
      <p:pic>
        <p:nvPicPr>
          <p:cNvPr id="29" name="図 28">
            <a:extLst>
              <a:ext uri="{FF2B5EF4-FFF2-40B4-BE49-F238E27FC236}">
                <a16:creationId xmlns:a16="http://schemas.microsoft.com/office/drawing/2014/main" id="{994780AF-4856-CDAF-4270-C3D023E5B19A}"/>
              </a:ext>
            </a:extLst>
          </p:cNvPr>
          <p:cNvPicPr>
            <a:picLocks noChangeAspect="1"/>
          </p:cNvPicPr>
          <p:nvPr/>
        </p:nvPicPr>
        <p:blipFill>
          <a:blip r:embed="rId5"/>
          <a:stretch>
            <a:fillRect/>
          </a:stretch>
        </p:blipFill>
        <p:spPr>
          <a:xfrm>
            <a:off x="7178935" y="1423400"/>
            <a:ext cx="846474" cy="460163"/>
          </a:xfrm>
          <a:prstGeom prst="rect">
            <a:avLst/>
          </a:prstGeom>
        </p:spPr>
      </p:pic>
      <p:pic>
        <p:nvPicPr>
          <p:cNvPr id="30" name="図 29">
            <a:extLst>
              <a:ext uri="{FF2B5EF4-FFF2-40B4-BE49-F238E27FC236}">
                <a16:creationId xmlns:a16="http://schemas.microsoft.com/office/drawing/2014/main" id="{26F18F8C-A6EA-223D-185D-0DAF0F946F37}"/>
              </a:ext>
            </a:extLst>
          </p:cNvPr>
          <p:cNvPicPr>
            <a:picLocks noChangeAspect="1"/>
          </p:cNvPicPr>
          <p:nvPr/>
        </p:nvPicPr>
        <p:blipFill>
          <a:blip r:embed="rId6"/>
          <a:stretch>
            <a:fillRect/>
          </a:stretch>
        </p:blipFill>
        <p:spPr>
          <a:xfrm>
            <a:off x="7178936" y="1745205"/>
            <a:ext cx="846474" cy="465844"/>
          </a:xfrm>
          <a:prstGeom prst="rect">
            <a:avLst/>
          </a:prstGeom>
        </p:spPr>
      </p:pic>
      <p:sp>
        <p:nvSpPr>
          <p:cNvPr id="4" name="AutoShape 3">
            <a:extLst>
              <a:ext uri="{FF2B5EF4-FFF2-40B4-BE49-F238E27FC236}">
                <a16:creationId xmlns:a16="http://schemas.microsoft.com/office/drawing/2014/main" id="{994E3881-DE59-2A21-4BC1-D099C3421825}"/>
              </a:ext>
            </a:extLst>
          </p:cNvPr>
          <p:cNvSpPr>
            <a:spLocks noChangeArrowheads="1"/>
          </p:cNvSpPr>
          <p:nvPr/>
        </p:nvSpPr>
        <p:spPr bwMode="auto">
          <a:xfrm>
            <a:off x="5846798" y="4578051"/>
            <a:ext cx="1974573" cy="729604"/>
          </a:xfrm>
          <a:prstGeom prst="wedgeRectCallout">
            <a:avLst>
              <a:gd name="adj1" fmla="val -32873"/>
              <a:gd name="adj2" fmla="val -49307"/>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ついよそ見をした？（詳細不明）</a:t>
            </a:r>
          </a:p>
        </p:txBody>
      </p:sp>
      <p:pic>
        <p:nvPicPr>
          <p:cNvPr id="10" name="図 9">
            <a:extLst>
              <a:ext uri="{FF2B5EF4-FFF2-40B4-BE49-F238E27FC236}">
                <a16:creationId xmlns:a16="http://schemas.microsoft.com/office/drawing/2014/main" id="{9B4FCDA1-B578-8965-7170-82D3A87226E8}"/>
              </a:ext>
            </a:extLst>
          </p:cNvPr>
          <p:cNvPicPr>
            <a:picLocks noChangeAspect="1"/>
          </p:cNvPicPr>
          <p:nvPr/>
        </p:nvPicPr>
        <p:blipFill>
          <a:blip r:embed="rId7"/>
          <a:stretch>
            <a:fillRect/>
          </a:stretch>
        </p:blipFill>
        <p:spPr>
          <a:xfrm>
            <a:off x="7001425" y="5195841"/>
            <a:ext cx="552130" cy="406569"/>
          </a:xfrm>
          <a:prstGeom prst="rect">
            <a:avLst/>
          </a:prstGeom>
        </p:spPr>
      </p:pic>
      <p:sp>
        <p:nvSpPr>
          <p:cNvPr id="12" name="正方形/長方形 11">
            <a:extLst>
              <a:ext uri="{FF2B5EF4-FFF2-40B4-BE49-F238E27FC236}">
                <a16:creationId xmlns:a16="http://schemas.microsoft.com/office/drawing/2014/main" id="{0FC1FB47-F4D5-E832-09B4-BEF33222B7CA}"/>
              </a:ext>
            </a:extLst>
          </p:cNvPr>
          <p:cNvSpPr/>
          <p:nvPr/>
        </p:nvSpPr>
        <p:spPr>
          <a:xfrm>
            <a:off x="61480" y="197165"/>
            <a:ext cx="1554385"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２．耕うん・整地</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23240B4F-2B04-5FEE-F5AB-B9C62DB20928}"/>
              </a:ext>
            </a:extLst>
          </p:cNvPr>
          <p:cNvSpPr txBox="1"/>
          <p:nvPr/>
        </p:nvSpPr>
        <p:spPr>
          <a:xfrm>
            <a:off x="5846798" y="79555"/>
            <a:ext cx="22870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2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水田の事故例ですが内容は他作物にも共通するので紹介</a:t>
            </a:r>
            <a:endParaRPr kumimoji="1" lang="ja-JP" altLang="en-US" sz="12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Tree>
    <p:extLst>
      <p:ext uri="{BB962C8B-B14F-4D97-AF65-F5344CB8AC3E}">
        <p14:creationId xmlns:p14="http://schemas.microsoft.com/office/powerpoint/2010/main" val="173955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9348CCFE-468D-49F5-B777-BB4E254352F9}"/>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4991101" y="2004377"/>
            <a:ext cx="3718560" cy="3066733"/>
          </a:xfrm>
          <a:prstGeom prst="rect">
            <a:avLst/>
          </a:prstGeom>
          <a:noFill/>
          <a:ln>
            <a:noFill/>
          </a:ln>
          <a:effectLst/>
          <a:extLst>
            <a:ext uri="{53640926-AAD7-44D8-BBD7-CCE9431645EC}">
              <a14:shadowObscured xmlns:a14="http://schemas.microsoft.com/office/drawing/2010/main"/>
            </a:ext>
          </a:extLst>
        </p:spPr>
      </p:pic>
      <p:sp>
        <p:nvSpPr>
          <p:cNvPr id="27" name="調査例">
            <a:extLst>
              <a:ext uri="{FF2B5EF4-FFF2-40B4-BE49-F238E27FC236}">
                <a16:creationId xmlns:a16="http://schemas.microsoft.com/office/drawing/2014/main" id="{D96A2408-D578-408A-ABA8-CBFCF1BC22B1}"/>
              </a:ext>
            </a:extLst>
          </p:cNvPr>
          <p:cNvSpPr txBox="1"/>
          <p:nvPr/>
        </p:nvSpPr>
        <p:spPr>
          <a:xfrm>
            <a:off x="-1" y="708405"/>
            <a:ext cx="9144001"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歩行型トラクターで耕うん作業をはじめようと、後退しながらほ場端で畝への位置合わせを行っていたところ、</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後退しすぎて</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隣の果樹園の樹木と機体に</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胸部を挟まれ</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、翌日に家族が発見　⇒</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胸部圧迫等で死亡</a:t>
            </a:r>
            <a:endPar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71" name="グループ化 70">
            <a:extLst>
              <a:ext uri="{FF2B5EF4-FFF2-40B4-BE49-F238E27FC236}">
                <a16:creationId xmlns:a16="http://schemas.microsoft.com/office/drawing/2014/main" id="{1D937424-7149-4F20-BE1F-62DA36AA370D}"/>
              </a:ext>
            </a:extLst>
          </p:cNvPr>
          <p:cNvGrpSpPr/>
          <p:nvPr/>
        </p:nvGrpSpPr>
        <p:grpSpPr>
          <a:xfrm>
            <a:off x="1490144" y="3748040"/>
            <a:ext cx="1999817" cy="964930"/>
            <a:chOff x="3303703" y="2326910"/>
            <a:chExt cx="1999817" cy="964930"/>
          </a:xfrm>
        </p:grpSpPr>
        <p:sp>
          <p:nvSpPr>
            <p:cNvPr id="72" name="四角形吹き出し 26">
              <a:extLst>
                <a:ext uri="{FF2B5EF4-FFF2-40B4-BE49-F238E27FC236}">
                  <a16:creationId xmlns:a16="http://schemas.microsoft.com/office/drawing/2014/main" id="{4E7A8A2F-A7A6-4989-86AE-C5C44C0E2D3E}"/>
                </a:ext>
              </a:extLst>
            </p:cNvPr>
            <p:cNvSpPr/>
            <p:nvPr/>
          </p:nvSpPr>
          <p:spPr bwMode="auto">
            <a:xfrm>
              <a:off x="3372923" y="2657772"/>
              <a:ext cx="1930597" cy="634068"/>
            </a:xfrm>
            <a:prstGeom prst="wedgeRectCallout">
              <a:avLst>
                <a:gd name="adj1" fmla="val -72485"/>
                <a:gd name="adj2" fmla="val -49258"/>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後方や走行部が見にくい</a:t>
              </a:r>
            </a:p>
          </p:txBody>
        </p:sp>
        <p:sp>
          <p:nvSpPr>
            <p:cNvPr id="73" name="角丸四角形 32">
              <a:extLst>
                <a:ext uri="{FF2B5EF4-FFF2-40B4-BE49-F238E27FC236}">
                  <a16:creationId xmlns:a16="http://schemas.microsoft.com/office/drawing/2014/main" id="{BD57194F-BD40-4E53-B13A-B0302BDA62A2}"/>
                </a:ext>
              </a:extLst>
            </p:cNvPr>
            <p:cNvSpPr/>
            <p:nvPr/>
          </p:nvSpPr>
          <p:spPr>
            <a:xfrm>
              <a:off x="3303703" y="2326910"/>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機械</a:t>
              </a:r>
            </a:p>
          </p:txBody>
        </p:sp>
      </p:grpSp>
      <p:grpSp>
        <p:nvGrpSpPr>
          <p:cNvPr id="3" name="グループ化 2">
            <a:extLst>
              <a:ext uri="{FF2B5EF4-FFF2-40B4-BE49-F238E27FC236}">
                <a16:creationId xmlns:a16="http://schemas.microsoft.com/office/drawing/2014/main" id="{8647252B-FDB3-4772-ABF1-B6FB7180BEBF}"/>
              </a:ext>
            </a:extLst>
          </p:cNvPr>
          <p:cNvGrpSpPr/>
          <p:nvPr/>
        </p:nvGrpSpPr>
        <p:grpSpPr>
          <a:xfrm>
            <a:off x="609600" y="2023110"/>
            <a:ext cx="4274821" cy="3040380"/>
            <a:chOff x="2209799" y="2994660"/>
            <a:chExt cx="4274821" cy="3040380"/>
          </a:xfrm>
        </p:grpSpPr>
        <p:pic>
          <p:nvPicPr>
            <p:cNvPr id="25" name="Picture 3">
              <a:extLst>
                <a:ext uri="{FF2B5EF4-FFF2-40B4-BE49-F238E27FC236}">
                  <a16:creationId xmlns:a16="http://schemas.microsoft.com/office/drawing/2014/main" id="{11CB35E9-C0F9-4243-9DCF-450FEFA5BDF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09799" y="2994660"/>
              <a:ext cx="4274821" cy="3040380"/>
            </a:xfrm>
            <a:prstGeom prst="rect">
              <a:avLst/>
            </a:prstGeom>
            <a:noFill/>
            <a:ln w="9525">
              <a:noFill/>
              <a:miter lim="800000"/>
              <a:headEnd/>
              <a:tailEnd/>
            </a:ln>
            <a:effectLst/>
          </p:spPr>
        </p:pic>
        <p:sp>
          <p:nvSpPr>
            <p:cNvPr id="24" name="フリーフォーム 29">
              <a:extLst>
                <a:ext uri="{FF2B5EF4-FFF2-40B4-BE49-F238E27FC236}">
                  <a16:creationId xmlns:a16="http://schemas.microsoft.com/office/drawing/2014/main" id="{B5AA61EC-6C08-41A3-A879-309C7BD834AC}"/>
                </a:ext>
              </a:extLst>
            </p:cNvPr>
            <p:cNvSpPr/>
            <p:nvPr/>
          </p:nvSpPr>
          <p:spPr>
            <a:xfrm>
              <a:off x="3214058" y="4837143"/>
              <a:ext cx="1953825" cy="496211"/>
            </a:xfrm>
            <a:custGeom>
              <a:avLst/>
              <a:gdLst>
                <a:gd name="connsiteX0" fmla="*/ 0 w 976313"/>
                <a:gd name="connsiteY0" fmla="*/ 100012 h 233362"/>
                <a:gd name="connsiteX1" fmla="*/ 461963 w 976313"/>
                <a:gd name="connsiteY1" fmla="*/ 47625 h 233362"/>
                <a:gd name="connsiteX2" fmla="*/ 766763 w 976313"/>
                <a:gd name="connsiteY2" fmla="*/ 0 h 233362"/>
                <a:gd name="connsiteX3" fmla="*/ 976313 w 976313"/>
                <a:gd name="connsiteY3" fmla="*/ 66675 h 233362"/>
                <a:gd name="connsiteX4" fmla="*/ 52388 w 976313"/>
                <a:gd name="connsiteY4" fmla="*/ 233362 h 233362"/>
                <a:gd name="connsiteX5" fmla="*/ 0 w 976313"/>
                <a:gd name="connsiteY5" fmla="*/ 100012 h 233362"/>
                <a:gd name="connsiteX0" fmla="*/ 0 w 976313"/>
                <a:gd name="connsiteY0" fmla="*/ 100012 h 247650"/>
                <a:gd name="connsiteX1" fmla="*/ 461963 w 976313"/>
                <a:gd name="connsiteY1" fmla="*/ 47625 h 247650"/>
                <a:gd name="connsiteX2" fmla="*/ 766763 w 976313"/>
                <a:gd name="connsiteY2" fmla="*/ 0 h 247650"/>
                <a:gd name="connsiteX3" fmla="*/ 976313 w 976313"/>
                <a:gd name="connsiteY3" fmla="*/ 66675 h 247650"/>
                <a:gd name="connsiteX4" fmla="*/ 19051 w 976313"/>
                <a:gd name="connsiteY4" fmla="*/ 247650 h 247650"/>
                <a:gd name="connsiteX5" fmla="*/ 0 w 976313"/>
                <a:gd name="connsiteY5" fmla="*/ 100012 h 247650"/>
                <a:gd name="connsiteX0" fmla="*/ 0 w 1014413"/>
                <a:gd name="connsiteY0" fmla="*/ 114299 h 247650"/>
                <a:gd name="connsiteX1" fmla="*/ 500063 w 1014413"/>
                <a:gd name="connsiteY1" fmla="*/ 47625 h 247650"/>
                <a:gd name="connsiteX2" fmla="*/ 804863 w 1014413"/>
                <a:gd name="connsiteY2" fmla="*/ 0 h 247650"/>
                <a:gd name="connsiteX3" fmla="*/ 1014413 w 1014413"/>
                <a:gd name="connsiteY3" fmla="*/ 66675 h 247650"/>
                <a:gd name="connsiteX4" fmla="*/ 57151 w 1014413"/>
                <a:gd name="connsiteY4" fmla="*/ 247650 h 247650"/>
                <a:gd name="connsiteX5" fmla="*/ 0 w 1014413"/>
                <a:gd name="connsiteY5" fmla="*/ 114299 h 247650"/>
                <a:gd name="connsiteX0" fmla="*/ 0 w 1014413"/>
                <a:gd name="connsiteY0" fmla="*/ 114299 h 247650"/>
                <a:gd name="connsiteX1" fmla="*/ 804863 w 1014413"/>
                <a:gd name="connsiteY1" fmla="*/ 0 h 247650"/>
                <a:gd name="connsiteX2" fmla="*/ 1014413 w 1014413"/>
                <a:gd name="connsiteY2" fmla="*/ 66675 h 247650"/>
                <a:gd name="connsiteX3" fmla="*/ 57151 w 1014413"/>
                <a:gd name="connsiteY3" fmla="*/ 247650 h 247650"/>
                <a:gd name="connsiteX4" fmla="*/ 0 w 1014413"/>
                <a:gd name="connsiteY4" fmla="*/ 114299 h 247650"/>
                <a:gd name="connsiteX0" fmla="*/ 0 w 1014413"/>
                <a:gd name="connsiteY0" fmla="*/ 138112 h 271463"/>
                <a:gd name="connsiteX1" fmla="*/ 828675 w 1014413"/>
                <a:gd name="connsiteY1" fmla="*/ 0 h 271463"/>
                <a:gd name="connsiteX2" fmla="*/ 1014413 w 1014413"/>
                <a:gd name="connsiteY2" fmla="*/ 90488 h 271463"/>
                <a:gd name="connsiteX3" fmla="*/ 57151 w 1014413"/>
                <a:gd name="connsiteY3" fmla="*/ 271463 h 271463"/>
                <a:gd name="connsiteX4" fmla="*/ 0 w 1014413"/>
                <a:gd name="connsiteY4" fmla="*/ 138112 h 271463"/>
                <a:gd name="connsiteX0" fmla="*/ 0 w 1014413"/>
                <a:gd name="connsiteY0" fmla="*/ 100012 h 233363"/>
                <a:gd name="connsiteX1" fmla="*/ 795337 w 1014413"/>
                <a:gd name="connsiteY1" fmla="*/ 0 h 233363"/>
                <a:gd name="connsiteX2" fmla="*/ 1014413 w 1014413"/>
                <a:gd name="connsiteY2" fmla="*/ 52388 h 233363"/>
                <a:gd name="connsiteX3" fmla="*/ 57151 w 1014413"/>
                <a:gd name="connsiteY3" fmla="*/ 233363 h 233363"/>
                <a:gd name="connsiteX4" fmla="*/ 0 w 1014413"/>
                <a:gd name="connsiteY4" fmla="*/ 100012 h 233363"/>
                <a:gd name="connsiteX0" fmla="*/ 0 w 928688"/>
                <a:gd name="connsiteY0" fmla="*/ 100012 h 233363"/>
                <a:gd name="connsiteX1" fmla="*/ 795337 w 928688"/>
                <a:gd name="connsiteY1" fmla="*/ 0 h 233363"/>
                <a:gd name="connsiteX2" fmla="*/ 928688 w 928688"/>
                <a:gd name="connsiteY2" fmla="*/ 76200 h 233363"/>
                <a:gd name="connsiteX3" fmla="*/ 57151 w 928688"/>
                <a:gd name="connsiteY3" fmla="*/ 233363 h 233363"/>
                <a:gd name="connsiteX4" fmla="*/ 0 w 928688"/>
                <a:gd name="connsiteY4" fmla="*/ 100012 h 233363"/>
                <a:gd name="connsiteX0" fmla="*/ 0 w 985838"/>
                <a:gd name="connsiteY0" fmla="*/ 100012 h 233363"/>
                <a:gd name="connsiteX1" fmla="*/ 795337 w 985838"/>
                <a:gd name="connsiteY1" fmla="*/ 0 h 233363"/>
                <a:gd name="connsiteX2" fmla="*/ 985838 w 985838"/>
                <a:gd name="connsiteY2" fmla="*/ 61912 h 233363"/>
                <a:gd name="connsiteX3" fmla="*/ 57151 w 985838"/>
                <a:gd name="connsiteY3" fmla="*/ 233363 h 233363"/>
                <a:gd name="connsiteX4" fmla="*/ 0 w 985838"/>
                <a:gd name="connsiteY4" fmla="*/ 100012 h 233363"/>
                <a:gd name="connsiteX0" fmla="*/ 0 w 947738"/>
                <a:gd name="connsiteY0" fmla="*/ 100012 h 233363"/>
                <a:gd name="connsiteX1" fmla="*/ 795337 w 947738"/>
                <a:gd name="connsiteY1" fmla="*/ 0 h 233363"/>
                <a:gd name="connsiteX2" fmla="*/ 947738 w 947738"/>
                <a:gd name="connsiteY2" fmla="*/ 76199 h 233363"/>
                <a:gd name="connsiteX3" fmla="*/ 57151 w 947738"/>
                <a:gd name="connsiteY3" fmla="*/ 233363 h 233363"/>
                <a:gd name="connsiteX4" fmla="*/ 0 w 947738"/>
                <a:gd name="connsiteY4" fmla="*/ 100012 h 233363"/>
                <a:gd name="connsiteX0" fmla="*/ 0 w 947738"/>
                <a:gd name="connsiteY0" fmla="*/ 95250 h 228601"/>
                <a:gd name="connsiteX1" fmla="*/ 762000 w 947738"/>
                <a:gd name="connsiteY1" fmla="*/ 0 h 228601"/>
                <a:gd name="connsiteX2" fmla="*/ 947738 w 947738"/>
                <a:gd name="connsiteY2" fmla="*/ 71437 h 228601"/>
                <a:gd name="connsiteX3" fmla="*/ 57151 w 947738"/>
                <a:gd name="connsiteY3" fmla="*/ 228601 h 228601"/>
                <a:gd name="connsiteX4" fmla="*/ 0 w 947738"/>
                <a:gd name="connsiteY4" fmla="*/ 95250 h 228601"/>
                <a:gd name="connsiteX0" fmla="*/ 0 w 947738"/>
                <a:gd name="connsiteY0" fmla="*/ 95250 h 228601"/>
                <a:gd name="connsiteX1" fmla="*/ 714375 w 947738"/>
                <a:gd name="connsiteY1" fmla="*/ 0 h 228601"/>
                <a:gd name="connsiteX2" fmla="*/ 947738 w 947738"/>
                <a:gd name="connsiteY2" fmla="*/ 71437 h 228601"/>
                <a:gd name="connsiteX3" fmla="*/ 57151 w 947738"/>
                <a:gd name="connsiteY3" fmla="*/ 228601 h 228601"/>
                <a:gd name="connsiteX4" fmla="*/ 0 w 947738"/>
                <a:gd name="connsiteY4" fmla="*/ 95250 h 228601"/>
                <a:gd name="connsiteX0" fmla="*/ 0 w 900113"/>
                <a:gd name="connsiteY0" fmla="*/ 95250 h 228601"/>
                <a:gd name="connsiteX1" fmla="*/ 714375 w 900113"/>
                <a:gd name="connsiteY1" fmla="*/ 0 h 228601"/>
                <a:gd name="connsiteX2" fmla="*/ 900113 w 900113"/>
                <a:gd name="connsiteY2" fmla="*/ 61912 h 228601"/>
                <a:gd name="connsiteX3" fmla="*/ 57151 w 900113"/>
                <a:gd name="connsiteY3" fmla="*/ 228601 h 228601"/>
                <a:gd name="connsiteX4" fmla="*/ 0 w 900113"/>
                <a:gd name="connsiteY4" fmla="*/ 95250 h 22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3" h="228601">
                  <a:moveTo>
                    <a:pt x="0" y="95250"/>
                  </a:moveTo>
                  <a:lnTo>
                    <a:pt x="714375" y="0"/>
                  </a:lnTo>
                  <a:lnTo>
                    <a:pt x="900113" y="61912"/>
                  </a:lnTo>
                  <a:lnTo>
                    <a:pt x="57151" y="228601"/>
                  </a:lnTo>
                  <a:lnTo>
                    <a:pt x="0" y="95250"/>
                  </a:ln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200969" y="5504040"/>
            <a:ext cx="8508692" cy="1116316"/>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安全装置</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を備えた機械を導入する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作業環境と機械の組合せ</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を見直す</a:t>
            </a:r>
            <a:endParaRPr kumimoji="0"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予定を</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家族・仲間で</a:t>
            </a:r>
            <a:r>
              <a:rPr kumimoji="0" lang="ja-JP" altLang="en-US" sz="22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共有</a:t>
            </a: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、危険な作業は定期的に安否確認する</a:t>
            </a:r>
          </a:p>
        </p:txBody>
      </p:sp>
      <p:sp>
        <p:nvSpPr>
          <p:cNvPr id="29" name="転落地点">
            <a:extLst>
              <a:ext uri="{FF2B5EF4-FFF2-40B4-BE49-F238E27FC236}">
                <a16:creationId xmlns:a16="http://schemas.microsoft.com/office/drawing/2014/main" id="{DBD0CC25-0754-4745-97BD-FA76BF40BC22}"/>
              </a:ext>
            </a:extLst>
          </p:cNvPr>
          <p:cNvSpPr txBox="1"/>
          <p:nvPr/>
        </p:nvSpPr>
        <p:spPr>
          <a:xfrm>
            <a:off x="3299461" y="2485809"/>
            <a:ext cx="1438259" cy="313350"/>
          </a:xfrm>
          <a:prstGeom prst="rect">
            <a:avLst/>
          </a:prstGeom>
          <a:solidFill>
            <a:schemeClr val="bg1"/>
          </a:solidFill>
        </p:spPr>
        <p:txBody>
          <a:bodyPr wrap="square" lIns="0" tIns="18000" rIns="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挟まれた樹木</a:t>
            </a:r>
          </a:p>
        </p:txBody>
      </p:sp>
      <p:sp>
        <p:nvSpPr>
          <p:cNvPr id="30" name="転落地点">
            <a:extLst>
              <a:ext uri="{FF2B5EF4-FFF2-40B4-BE49-F238E27FC236}">
                <a16:creationId xmlns:a16="http://schemas.microsoft.com/office/drawing/2014/main" id="{380C151C-B043-40B6-BEE0-36FD95EE6F76}"/>
              </a:ext>
            </a:extLst>
          </p:cNvPr>
          <p:cNvSpPr txBox="1"/>
          <p:nvPr/>
        </p:nvSpPr>
        <p:spPr>
          <a:xfrm>
            <a:off x="1065125" y="4490469"/>
            <a:ext cx="2165755" cy="313350"/>
          </a:xfrm>
          <a:prstGeom prst="rect">
            <a:avLst/>
          </a:prstGeom>
          <a:solidFill>
            <a:schemeClr val="bg1"/>
          </a:solidFill>
        </p:spPr>
        <p:txBody>
          <a:bodyPr wrap="square" lIns="0" tIns="18000" rIns="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作業予定だったほ場</a:t>
            </a:r>
          </a:p>
        </p:txBody>
      </p:sp>
      <p:sp>
        <p:nvSpPr>
          <p:cNvPr id="10" name="スライド番号プレースホルダー 9">
            <a:extLst>
              <a:ext uri="{FF2B5EF4-FFF2-40B4-BE49-F238E27FC236}">
                <a16:creationId xmlns:a16="http://schemas.microsoft.com/office/drawing/2014/main" id="{CAE12492-DAC6-4DFE-889D-70D1FDC2E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0BD3FD35-5BAA-72B8-F41B-D52A483C2607}"/>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cxnSp>
        <p:nvCxnSpPr>
          <p:cNvPr id="16" name="直線コネクタ 15">
            <a:extLst>
              <a:ext uri="{FF2B5EF4-FFF2-40B4-BE49-F238E27FC236}">
                <a16:creationId xmlns:a16="http://schemas.microsoft.com/office/drawing/2014/main" id="{CE9B68D8-D2BD-4276-F24E-98BDC2C48C4A}"/>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85DBD60-4EDF-BEFF-4961-A1C61ED624F4}"/>
              </a:ext>
            </a:extLst>
          </p:cNvPr>
          <p:cNvSpPr txBox="1"/>
          <p:nvPr/>
        </p:nvSpPr>
        <p:spPr>
          <a:xfrm>
            <a:off x="2437791" y="123345"/>
            <a:ext cx="44125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歩行型トラクター事故事例</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9" name="正方形/長方形 18">
            <a:extLst>
              <a:ext uri="{FF2B5EF4-FFF2-40B4-BE49-F238E27FC236}">
                <a16:creationId xmlns:a16="http://schemas.microsoft.com/office/drawing/2014/main" id="{536D7230-CAA6-B910-EF4A-67CD4901BFAA}"/>
              </a:ext>
            </a:extLst>
          </p:cNvPr>
          <p:cNvSpPr/>
          <p:nvPr/>
        </p:nvSpPr>
        <p:spPr>
          <a:xfrm>
            <a:off x="116246" y="234780"/>
            <a:ext cx="1810795"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２．耕うん・整地</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sp>
        <p:nvSpPr>
          <p:cNvPr id="20" name="AutoShape 3">
            <a:extLst>
              <a:ext uri="{FF2B5EF4-FFF2-40B4-BE49-F238E27FC236}">
                <a16:creationId xmlns:a16="http://schemas.microsoft.com/office/drawing/2014/main" id="{8B0835F5-AA5F-C28A-51C5-656ABE44B64E}"/>
              </a:ext>
            </a:extLst>
          </p:cNvPr>
          <p:cNvSpPr>
            <a:spLocks noChangeArrowheads="1"/>
          </p:cNvSpPr>
          <p:nvPr/>
        </p:nvSpPr>
        <p:spPr bwMode="auto">
          <a:xfrm>
            <a:off x="902867" y="2277682"/>
            <a:ext cx="1651797" cy="729604"/>
          </a:xfrm>
          <a:prstGeom prst="wedgeRectCallout">
            <a:avLst>
              <a:gd name="adj1" fmla="val 65869"/>
              <a:gd name="adj2" fmla="val 120559"/>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ほ場に対して機械が大きい</a:t>
            </a:r>
          </a:p>
        </p:txBody>
      </p:sp>
      <p:pic>
        <p:nvPicPr>
          <p:cNvPr id="21" name="図 20">
            <a:extLst>
              <a:ext uri="{FF2B5EF4-FFF2-40B4-BE49-F238E27FC236}">
                <a16:creationId xmlns:a16="http://schemas.microsoft.com/office/drawing/2014/main" id="{1AB2AA81-3635-41B6-EBE8-AD86DFDA8043}"/>
              </a:ext>
            </a:extLst>
          </p:cNvPr>
          <p:cNvPicPr>
            <a:picLocks noChangeAspect="1"/>
          </p:cNvPicPr>
          <p:nvPr/>
        </p:nvPicPr>
        <p:blipFill>
          <a:blip r:embed="rId5"/>
          <a:stretch>
            <a:fillRect/>
          </a:stretch>
        </p:blipFill>
        <p:spPr>
          <a:xfrm>
            <a:off x="902867" y="1933936"/>
            <a:ext cx="854731" cy="439879"/>
          </a:xfrm>
          <a:prstGeom prst="rect">
            <a:avLst/>
          </a:prstGeom>
        </p:spPr>
      </p:pic>
      <p:pic>
        <p:nvPicPr>
          <p:cNvPr id="22" name="図 21">
            <a:extLst>
              <a:ext uri="{FF2B5EF4-FFF2-40B4-BE49-F238E27FC236}">
                <a16:creationId xmlns:a16="http://schemas.microsoft.com/office/drawing/2014/main" id="{171F0FD7-9B84-A33D-3838-FFEB32B399AE}"/>
              </a:ext>
            </a:extLst>
          </p:cNvPr>
          <p:cNvPicPr>
            <a:picLocks noChangeAspect="1"/>
          </p:cNvPicPr>
          <p:nvPr/>
        </p:nvPicPr>
        <p:blipFill>
          <a:blip r:embed="rId6"/>
          <a:stretch>
            <a:fillRect/>
          </a:stretch>
        </p:blipFill>
        <p:spPr>
          <a:xfrm>
            <a:off x="1729915" y="1934150"/>
            <a:ext cx="846474" cy="460163"/>
          </a:xfrm>
          <a:prstGeom prst="rect">
            <a:avLst/>
          </a:prstGeom>
        </p:spPr>
      </p:pic>
      <p:sp>
        <p:nvSpPr>
          <p:cNvPr id="23" name="AutoShape 3">
            <a:extLst>
              <a:ext uri="{FF2B5EF4-FFF2-40B4-BE49-F238E27FC236}">
                <a16:creationId xmlns:a16="http://schemas.microsoft.com/office/drawing/2014/main" id="{65A2368A-95DD-A48D-E135-509B756F0E64}"/>
              </a:ext>
            </a:extLst>
          </p:cNvPr>
          <p:cNvSpPr>
            <a:spLocks noChangeArrowheads="1"/>
          </p:cNvSpPr>
          <p:nvPr/>
        </p:nvSpPr>
        <p:spPr bwMode="auto">
          <a:xfrm>
            <a:off x="5052934" y="2220842"/>
            <a:ext cx="1309064" cy="729604"/>
          </a:xfrm>
          <a:prstGeom prst="wedgeRectCallout">
            <a:avLst>
              <a:gd name="adj1" fmla="val 44366"/>
              <a:gd name="adj2" fmla="val 154739"/>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挟圧防止装置なし</a:t>
            </a:r>
          </a:p>
        </p:txBody>
      </p:sp>
      <p:pic>
        <p:nvPicPr>
          <p:cNvPr id="26" name="図 25">
            <a:extLst>
              <a:ext uri="{FF2B5EF4-FFF2-40B4-BE49-F238E27FC236}">
                <a16:creationId xmlns:a16="http://schemas.microsoft.com/office/drawing/2014/main" id="{54410790-B6F8-A6FC-6602-72183621950C}"/>
              </a:ext>
            </a:extLst>
          </p:cNvPr>
          <p:cNvPicPr>
            <a:picLocks noChangeAspect="1"/>
          </p:cNvPicPr>
          <p:nvPr/>
        </p:nvPicPr>
        <p:blipFill>
          <a:blip r:embed="rId6"/>
          <a:stretch>
            <a:fillRect/>
          </a:stretch>
        </p:blipFill>
        <p:spPr>
          <a:xfrm>
            <a:off x="5211778" y="1882528"/>
            <a:ext cx="846474" cy="460163"/>
          </a:xfrm>
          <a:prstGeom prst="rect">
            <a:avLst/>
          </a:prstGeom>
        </p:spPr>
      </p:pic>
      <p:sp>
        <p:nvSpPr>
          <p:cNvPr id="31" name="AutoShape 3">
            <a:extLst>
              <a:ext uri="{FF2B5EF4-FFF2-40B4-BE49-F238E27FC236}">
                <a16:creationId xmlns:a16="http://schemas.microsoft.com/office/drawing/2014/main" id="{F481D0BC-ECFF-7BA5-5023-54E5D1CBA8A4}"/>
              </a:ext>
            </a:extLst>
          </p:cNvPr>
          <p:cNvSpPr>
            <a:spLocks noChangeArrowheads="1"/>
          </p:cNvSpPr>
          <p:nvPr/>
        </p:nvSpPr>
        <p:spPr bwMode="auto">
          <a:xfrm>
            <a:off x="6850381" y="1933937"/>
            <a:ext cx="1965960" cy="729604"/>
          </a:xfrm>
          <a:prstGeom prst="wedgeRectCallout">
            <a:avLst>
              <a:gd name="adj1" fmla="val -24825"/>
              <a:gd name="adj2" fmla="val 113665"/>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当日帰宅時間等を告げていない</a:t>
            </a:r>
          </a:p>
        </p:txBody>
      </p:sp>
      <p:pic>
        <p:nvPicPr>
          <p:cNvPr id="33" name="図 32">
            <a:extLst>
              <a:ext uri="{FF2B5EF4-FFF2-40B4-BE49-F238E27FC236}">
                <a16:creationId xmlns:a16="http://schemas.microsoft.com/office/drawing/2014/main" id="{3BB97DBA-B8F9-7181-0B7A-384C08DE9A3C}"/>
              </a:ext>
            </a:extLst>
          </p:cNvPr>
          <p:cNvPicPr>
            <a:picLocks noChangeAspect="1"/>
          </p:cNvPicPr>
          <p:nvPr/>
        </p:nvPicPr>
        <p:blipFill>
          <a:blip r:embed="rId7"/>
          <a:stretch>
            <a:fillRect/>
          </a:stretch>
        </p:blipFill>
        <p:spPr>
          <a:xfrm>
            <a:off x="6986887" y="1577645"/>
            <a:ext cx="846474" cy="465844"/>
          </a:xfrm>
          <a:prstGeom prst="rect">
            <a:avLst/>
          </a:prstGeom>
        </p:spPr>
      </p:pic>
    </p:spTree>
    <p:extLst>
      <p:ext uri="{BB962C8B-B14F-4D97-AF65-F5344CB8AC3E}">
        <p14:creationId xmlns:p14="http://schemas.microsoft.com/office/powerpoint/2010/main" val="424819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調査例">
            <a:extLst>
              <a:ext uri="{FF2B5EF4-FFF2-40B4-BE49-F238E27FC236}">
                <a16:creationId xmlns:a16="http://schemas.microsoft.com/office/drawing/2014/main" id="{D96A2408-D578-408A-ABA8-CBFCF1BC22B1}"/>
              </a:ext>
            </a:extLst>
          </p:cNvPr>
          <p:cNvSpPr txBox="1"/>
          <p:nvPr/>
        </p:nvSpPr>
        <p:spPr>
          <a:xfrm>
            <a:off x="220795" y="671564"/>
            <a:ext cx="8591342" cy="1323439"/>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事故の概要</a:t>
            </a:r>
            <a:r>
              <a:rPr kumimoji="0" lang="en-US" altLang="ja-JP"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みかん園で</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SS</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による防除作業中、摘果取り残しに気づき運行したまま右足を出し身を乗り出して摘果をしようとした。その右足が前輪に巻き込まれ、中輪、後輪と順番に引かれ、左足も巻き込まれた。</a:t>
            </a:r>
            <a:endPar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右足骨折、股関節脱臼その他</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、入院</a:t>
            </a:r>
            <a:r>
              <a:rPr kumimoji="0" lang="en-US" altLang="ja-JP"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5</a:t>
            </a:r>
            <a:r>
              <a:rPr kumimoji="0" lang="ja-JP" altLang="en-US" sz="2000" b="1"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カ月半</a:t>
            </a: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439319" y="5794272"/>
            <a:ext cx="8155719" cy="761215"/>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・経験十分でも</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、無理な作業はしない</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別作業は降車して、</a:t>
            </a:r>
            <a:r>
              <a:rPr kumimoji="0" lang="ja-JP" altLang="en-US" sz="20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慣れが油断を</a:t>
            </a:r>
            <a:r>
              <a:rPr kumimoji="0"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p>
          <a:p>
            <a:pPr lvl="0">
              <a:defRPr/>
            </a:pPr>
            <a:r>
              <a:rPr kumimoji="0"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lang="ja-JP" altLang="en-US" sz="2000" b="1" dirty="0">
                <a:solidFill>
                  <a:prstClr val="black"/>
                </a:solidFill>
                <a:latin typeface="UD デジタル 教科書体 NK-R" panose="02020400000000000000" pitchFamily="18" charset="-128"/>
                <a:ea typeface="UD デジタル 教科書体 NK-R" panose="02020400000000000000" pitchFamily="18" charset="-128"/>
                <a:cs typeface="Arial" pitchFamily="34" charset="0"/>
              </a:rPr>
              <a:t>作業にはゆとりをもって（なるべく急な作業とならないよう）</a:t>
            </a:r>
            <a:endParaRPr lang="en-US" altLang="ja-JP" sz="2000" b="1" dirty="0">
              <a:solidFill>
                <a:srgbClr val="C00000"/>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4" name="スライド番号プレースホルダー 3">
            <a:extLst>
              <a:ext uri="{FF2B5EF4-FFF2-40B4-BE49-F238E27FC236}">
                <a16:creationId xmlns:a16="http://schemas.microsoft.com/office/drawing/2014/main" id="{D3F48BF5-D9F9-49A1-81D1-729637FCD12B}"/>
              </a:ext>
            </a:extLst>
          </p:cNvPr>
          <p:cNvSpPr>
            <a:spLocks noGrp="1"/>
          </p:cNvSpPr>
          <p:nvPr>
            <p:ph type="sldNum" sz="quarter" idx="12"/>
          </p:nvPr>
        </p:nvSpPr>
        <p:spPr>
          <a:xfrm>
            <a:off x="6833255" y="6372925"/>
            <a:ext cx="2090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schemeClr val="bg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0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02EA4C22-F7DF-9A5F-B61F-0AE4CAC5E351}"/>
              </a:ext>
            </a:extLst>
          </p:cNvPr>
          <p:cNvPicPr>
            <a:picLocks noChangeAspect="1"/>
          </p:cNvPicPr>
          <p:nvPr/>
        </p:nvPicPr>
        <p:blipFill>
          <a:blip r:embed="rId2"/>
          <a:stretch>
            <a:fillRect/>
          </a:stretch>
        </p:blipFill>
        <p:spPr>
          <a:xfrm>
            <a:off x="4884586" y="2496457"/>
            <a:ext cx="3667019" cy="2796360"/>
          </a:xfrm>
          <a:prstGeom prst="rect">
            <a:avLst/>
          </a:prstGeom>
        </p:spPr>
      </p:pic>
      <p:pic>
        <p:nvPicPr>
          <p:cNvPr id="7" name="図 6">
            <a:extLst>
              <a:ext uri="{FF2B5EF4-FFF2-40B4-BE49-F238E27FC236}">
                <a16:creationId xmlns:a16="http://schemas.microsoft.com/office/drawing/2014/main" id="{291A9B13-7EF0-5B60-52E9-63EB2677B1B7}"/>
              </a:ext>
            </a:extLst>
          </p:cNvPr>
          <p:cNvPicPr>
            <a:picLocks noChangeAspect="1"/>
          </p:cNvPicPr>
          <p:nvPr/>
        </p:nvPicPr>
        <p:blipFill>
          <a:blip r:embed="rId3"/>
          <a:stretch>
            <a:fillRect/>
          </a:stretch>
        </p:blipFill>
        <p:spPr>
          <a:xfrm>
            <a:off x="439319" y="2459432"/>
            <a:ext cx="3820097" cy="2870410"/>
          </a:xfrm>
          <a:prstGeom prst="rect">
            <a:avLst/>
          </a:prstGeom>
        </p:spPr>
      </p:pic>
      <p:sp>
        <p:nvSpPr>
          <p:cNvPr id="2" name="正方形/長方形 1">
            <a:extLst>
              <a:ext uri="{FF2B5EF4-FFF2-40B4-BE49-F238E27FC236}">
                <a16:creationId xmlns:a16="http://schemas.microsoft.com/office/drawing/2014/main" id="{A6CA11C6-6E2D-54E7-C7B7-FCB8F3E610B8}"/>
              </a:ext>
            </a:extLst>
          </p:cNvPr>
          <p:cNvSpPr/>
          <p:nvPr/>
        </p:nvSpPr>
        <p:spPr>
          <a:xfrm>
            <a:off x="116247" y="234780"/>
            <a:ext cx="1750264" cy="338554"/>
          </a:xfrm>
          <a:prstGeom prst="rect">
            <a:avLst/>
          </a:prstGeom>
        </p:spPr>
        <p:txBody>
          <a:bodyPr wrap="square">
            <a:spAutoFit/>
          </a:bodyPr>
          <a:lstStyle/>
          <a:p>
            <a:pPr lvl="0" algn="ctr">
              <a:spcBef>
                <a:spcPts val="4200"/>
              </a:spcBef>
            </a:pPr>
            <a:r>
              <a:rPr lang="ja-JP" altLang="en-US" sz="1600" dirty="0">
                <a:latin typeface="HGP創英角ｺﾞｼｯｸUB" panose="020B0900000000000000" pitchFamily="50" charset="-128"/>
                <a:ea typeface="HGP創英角ｺﾞｼｯｸUB" panose="020B0900000000000000" pitchFamily="50" charset="-128"/>
              </a:rPr>
              <a:t>３．除草・防除</a:t>
            </a:r>
            <a:endParaRPr lang="en-US" altLang="ja-JP" sz="1600" dirty="0">
              <a:effectLst/>
              <a:latin typeface="HGP創英角ｺﾞｼｯｸUB" panose="020B0900000000000000" pitchFamily="50" charset="-128"/>
              <a:ea typeface="HGP創英角ｺﾞｼｯｸUB" panose="020B0900000000000000" pitchFamily="50" charset="-128"/>
            </a:endParaRPr>
          </a:p>
        </p:txBody>
      </p:sp>
      <p:cxnSp>
        <p:nvCxnSpPr>
          <p:cNvPr id="3" name="直線コネクタ 2">
            <a:extLst>
              <a:ext uri="{FF2B5EF4-FFF2-40B4-BE49-F238E27FC236}">
                <a16:creationId xmlns:a16="http://schemas.microsoft.com/office/drawing/2014/main" id="{B08E42C1-3B2E-9CE8-7C9A-A6F060C5E780}"/>
              </a:ext>
            </a:extLst>
          </p:cNvPr>
          <p:cNvCxnSpPr/>
          <p:nvPr/>
        </p:nvCxnSpPr>
        <p:spPr>
          <a:xfrm>
            <a:off x="339815" y="587847"/>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B37F4C7-DD43-4016-369C-40E571451A68}"/>
              </a:ext>
            </a:extLst>
          </p:cNvPr>
          <p:cNvSpPr txBox="1"/>
          <p:nvPr/>
        </p:nvSpPr>
        <p:spPr>
          <a:xfrm>
            <a:off x="2437791" y="123345"/>
            <a:ext cx="49907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スピードスプレーヤ事故事例</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endPar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8" name="テキスト ボックス 7">
            <a:extLst>
              <a:ext uri="{FF2B5EF4-FFF2-40B4-BE49-F238E27FC236}">
                <a16:creationId xmlns:a16="http://schemas.microsoft.com/office/drawing/2014/main" id="{657CF15C-3812-5425-AA5A-B8BC6109B1B5}"/>
              </a:ext>
            </a:extLst>
          </p:cNvPr>
          <p:cNvSpPr txBox="1"/>
          <p:nvPr/>
        </p:nvSpPr>
        <p:spPr>
          <a:xfrm>
            <a:off x="7661001" y="126182"/>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重傷例</a:t>
            </a:r>
          </a:p>
        </p:txBody>
      </p:sp>
      <p:sp>
        <p:nvSpPr>
          <p:cNvPr id="12" name="AutoShape 3">
            <a:extLst>
              <a:ext uri="{FF2B5EF4-FFF2-40B4-BE49-F238E27FC236}">
                <a16:creationId xmlns:a16="http://schemas.microsoft.com/office/drawing/2014/main" id="{98721655-97BA-AA83-721B-7E029B231C96}"/>
              </a:ext>
            </a:extLst>
          </p:cNvPr>
          <p:cNvSpPr>
            <a:spLocks noChangeArrowheads="1"/>
          </p:cNvSpPr>
          <p:nvPr/>
        </p:nvSpPr>
        <p:spPr bwMode="auto">
          <a:xfrm>
            <a:off x="991379" y="5398624"/>
            <a:ext cx="6248018" cy="365303"/>
          </a:xfrm>
          <a:prstGeom prst="wedgeRectCallout">
            <a:avLst>
              <a:gd name="adj1" fmla="val 45732"/>
              <a:gd name="adj2" fmla="val -3733"/>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当日は、外部団体との連絡等で多忙であり、焦っていた</a:t>
            </a:r>
          </a:p>
        </p:txBody>
      </p:sp>
      <p:pic>
        <p:nvPicPr>
          <p:cNvPr id="13" name="図 12">
            <a:extLst>
              <a:ext uri="{FF2B5EF4-FFF2-40B4-BE49-F238E27FC236}">
                <a16:creationId xmlns:a16="http://schemas.microsoft.com/office/drawing/2014/main" id="{C1D51EFA-056E-8FA4-1884-0EA2A425E6E9}"/>
              </a:ext>
            </a:extLst>
          </p:cNvPr>
          <p:cNvPicPr>
            <a:picLocks noChangeAspect="1"/>
          </p:cNvPicPr>
          <p:nvPr/>
        </p:nvPicPr>
        <p:blipFill>
          <a:blip r:embed="rId4"/>
          <a:stretch>
            <a:fillRect/>
          </a:stretch>
        </p:blipFill>
        <p:spPr>
          <a:xfrm>
            <a:off x="7032004" y="5378787"/>
            <a:ext cx="846474" cy="465844"/>
          </a:xfrm>
          <a:prstGeom prst="rect">
            <a:avLst/>
          </a:prstGeom>
        </p:spPr>
      </p:pic>
      <p:sp>
        <p:nvSpPr>
          <p:cNvPr id="14" name="AutoShape 3">
            <a:extLst>
              <a:ext uri="{FF2B5EF4-FFF2-40B4-BE49-F238E27FC236}">
                <a16:creationId xmlns:a16="http://schemas.microsoft.com/office/drawing/2014/main" id="{2DA135F1-779C-E70B-4BC2-DA77BB32A913}"/>
              </a:ext>
            </a:extLst>
          </p:cNvPr>
          <p:cNvSpPr>
            <a:spLocks noChangeArrowheads="1"/>
          </p:cNvSpPr>
          <p:nvPr/>
        </p:nvSpPr>
        <p:spPr bwMode="auto">
          <a:xfrm>
            <a:off x="991379" y="2008159"/>
            <a:ext cx="5294806" cy="365303"/>
          </a:xfrm>
          <a:prstGeom prst="wedgeRectCallout">
            <a:avLst>
              <a:gd name="adj1" fmla="val -20309"/>
              <a:gd name="adj2" fmla="val 182451"/>
            </a:avLst>
          </a:prstGeom>
          <a:solidFill>
            <a:schemeClr val="accent4">
              <a:lumMod val="20000"/>
              <a:lumOff val="80000"/>
            </a:schemeClr>
          </a:solidFill>
          <a:ln w="19050">
            <a:solidFill>
              <a:srgbClr val="000000"/>
            </a:solidFill>
            <a:miter lim="800000"/>
            <a:headEnd/>
            <a:tailEnd/>
          </a:ln>
          <a:effectLst/>
        </p:spPr>
        <p:txBody>
          <a:bodyPr/>
          <a:lstStyle/>
          <a:p>
            <a:pPr eaLnBrk="1" hangingPunct="1"/>
            <a:r>
              <a:rPr lang="ja-JP" altLang="en-US" sz="2000" dirty="0">
                <a:solidFill>
                  <a:srgbClr val="000000"/>
                </a:solidFill>
                <a:effectLst/>
                <a:latin typeface="Arial" pitchFamily="34" charset="0"/>
                <a:ea typeface="HGP創英角ｺﾞｼｯｸUB" panose="020B0900000000000000" pitchFamily="50" charset="-128"/>
              </a:rPr>
              <a:t>乗ったまま摘果という、無理な作業をしようとした</a:t>
            </a:r>
          </a:p>
        </p:txBody>
      </p:sp>
      <p:pic>
        <p:nvPicPr>
          <p:cNvPr id="16" name="図 15">
            <a:extLst>
              <a:ext uri="{FF2B5EF4-FFF2-40B4-BE49-F238E27FC236}">
                <a16:creationId xmlns:a16="http://schemas.microsoft.com/office/drawing/2014/main" id="{8303888F-F0B1-23A4-8F71-C8840FBC4CF7}"/>
              </a:ext>
            </a:extLst>
          </p:cNvPr>
          <p:cNvPicPr>
            <a:picLocks noChangeAspect="1"/>
          </p:cNvPicPr>
          <p:nvPr/>
        </p:nvPicPr>
        <p:blipFill>
          <a:blip r:embed="rId4"/>
          <a:stretch>
            <a:fillRect/>
          </a:stretch>
        </p:blipFill>
        <p:spPr>
          <a:xfrm>
            <a:off x="6255857" y="1987628"/>
            <a:ext cx="846474" cy="465844"/>
          </a:xfrm>
          <a:prstGeom prst="rect">
            <a:avLst/>
          </a:prstGeom>
        </p:spPr>
      </p:pic>
    </p:spTree>
    <p:extLst>
      <p:ext uri="{BB962C8B-B14F-4D97-AF65-F5344CB8AC3E}">
        <p14:creationId xmlns:p14="http://schemas.microsoft.com/office/powerpoint/2010/main" val="18369077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11411</TotalTime>
  <Words>3242</Words>
  <Application>Microsoft Office PowerPoint</Application>
  <PresentationFormat>画面に合わせる (4:3)</PresentationFormat>
  <Paragraphs>327</Paragraphs>
  <Slides>17</Slides>
  <Notes>5</Notes>
  <HiddenSlides>0</HiddenSlides>
  <MMClips>0</MMClips>
  <ScaleCrop>false</ScaleCrop>
  <HeadingPairs>
    <vt:vector size="6" baseType="variant">
      <vt:variant>
        <vt:lpstr>使用されているフォント</vt:lpstr>
      </vt:variant>
      <vt:variant>
        <vt:i4>16</vt:i4>
      </vt:variant>
      <vt:variant>
        <vt:lpstr>テーマ</vt:lpstr>
      </vt:variant>
      <vt:variant>
        <vt:i4>8</vt:i4>
      </vt:variant>
      <vt:variant>
        <vt:lpstr>スライド タイトル</vt:lpstr>
      </vt:variant>
      <vt:variant>
        <vt:i4>17</vt:i4>
      </vt:variant>
    </vt:vector>
  </HeadingPairs>
  <TitlesOfParts>
    <vt:vector size="41" baseType="lpstr">
      <vt:lpstr>HGPｺﾞｼｯｸE</vt:lpstr>
      <vt:lpstr>HGP創英角ｺﾞｼｯｸUB</vt:lpstr>
      <vt:lpstr>HGS創英角ｺﾞｼｯｸUB</vt:lpstr>
      <vt:lpstr>HG丸ｺﾞｼｯｸM-PRO</vt:lpstr>
      <vt:lpstr>HG創英角ﾎﾟｯﾌﾟ体</vt:lpstr>
      <vt:lpstr>ＭＳ Ｐゴシック</vt:lpstr>
      <vt:lpstr>UD デジタル 教科書体 NK-B</vt:lpstr>
      <vt:lpstr>UD デジタル 教科書体 NK-R</vt:lpstr>
      <vt:lpstr>UD デジタル 教科書体 NP-B</vt:lpstr>
      <vt:lpstr>游ゴシック</vt:lpstr>
      <vt:lpstr>游ゴシック Light</vt:lpstr>
      <vt:lpstr>Arial</vt:lpstr>
      <vt:lpstr>Calibri</vt:lpstr>
      <vt:lpstr>Calibri Light</vt:lpstr>
      <vt:lpstr>Century</vt:lpstr>
      <vt:lpstr>Wingdings</vt:lpstr>
      <vt:lpstr>Office テーマ</vt:lpstr>
      <vt:lpstr>5_デザインの設定</vt:lpstr>
      <vt:lpstr>1_Office テーマ</vt:lpstr>
      <vt:lpstr>2_デザインの設定</vt:lpstr>
      <vt:lpstr>3_デザインの設定</vt:lpstr>
      <vt:lpstr>4_デザインの設定</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協会</dc:creator>
  <cp:lastModifiedBy>清秀 東城</cp:lastModifiedBy>
  <cp:revision>222</cp:revision>
  <cp:lastPrinted>2021-11-11T01:30:26Z</cp:lastPrinted>
  <dcterms:created xsi:type="dcterms:W3CDTF">2021-08-24T06:45:42Z</dcterms:created>
  <dcterms:modified xsi:type="dcterms:W3CDTF">2025-08-01T05:54:36Z</dcterms:modified>
</cp:coreProperties>
</file>