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754" r:id="rId2"/>
    <p:sldMasterId id="2147483739" r:id="rId3"/>
    <p:sldMasterId id="2147483700" r:id="rId4"/>
    <p:sldMasterId id="2147483714" r:id="rId5"/>
    <p:sldMasterId id="2147483727" r:id="rId6"/>
    <p:sldMasterId id="2147483686" r:id="rId7"/>
    <p:sldMasterId id="2147483673" r:id="rId8"/>
  </p:sldMasterIdLst>
  <p:notesMasterIdLst>
    <p:notesMasterId r:id="rId26"/>
  </p:notesMasterIdLst>
  <p:sldIdLst>
    <p:sldId id="1645" r:id="rId9"/>
    <p:sldId id="1473" r:id="rId10"/>
    <p:sldId id="1627" r:id="rId11"/>
    <p:sldId id="1628" r:id="rId12"/>
    <p:sldId id="385" r:id="rId13"/>
    <p:sldId id="1614" r:id="rId14"/>
    <p:sldId id="1588" r:id="rId15"/>
    <p:sldId id="1647" r:id="rId16"/>
    <p:sldId id="1649" r:id="rId17"/>
    <p:sldId id="1546" r:id="rId18"/>
    <p:sldId id="1644" r:id="rId19"/>
    <p:sldId id="1650" r:id="rId20"/>
    <p:sldId id="1655" r:id="rId21"/>
    <p:sldId id="1656" r:id="rId22"/>
    <p:sldId id="1659" r:id="rId23"/>
    <p:sldId id="1657" r:id="rId24"/>
    <p:sldId id="1658" r:id="rId2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協会 機械化" initials="協機" lastIdx="1" clrIdx="1">
    <p:extLst>
      <p:ext uri="{19B8F6BF-5375-455C-9EA6-DF929625EA0E}">
        <p15:presenceInfo xmlns:p15="http://schemas.microsoft.com/office/powerpoint/2012/main" userId="c354f082555e2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FF01"/>
    <a:srgbClr val="CDFFFF"/>
    <a:srgbClr val="000066"/>
    <a:srgbClr val="DBFFB8"/>
    <a:srgbClr val="E9FFD4"/>
    <a:srgbClr val="423C32"/>
    <a:srgbClr val="8A0000"/>
    <a:srgbClr val="FF3300"/>
    <a:srgbClr val="0000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27" autoAdjust="0"/>
    <p:restoredTop sz="94660"/>
  </p:normalViewPr>
  <p:slideViewPr>
    <p:cSldViewPr snapToGrid="0">
      <p:cViewPr varScale="1">
        <p:scale>
          <a:sx n="96" d="100"/>
          <a:sy n="96" d="100"/>
        </p:scale>
        <p:origin x="84"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544EE85-D18F-42D1-9307-FAE2180F9987}" type="datetimeFigureOut">
              <a:rPr kumimoji="1" lang="ja-JP" altLang="en-US" smtClean="0"/>
              <a:t>2025/8/1</a:t>
            </a:fld>
            <a:endParaRPr kumimoji="1" lang="ja-JP" altLang="en-US"/>
          </a:p>
        </p:txBody>
      </p:sp>
      <p:sp>
        <p:nvSpPr>
          <p:cNvPr id="4" name="スライド イメージ プレースホルダー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A4E37F7-8DC7-47D8-A3A2-0E2D3C293678}" type="slidenum">
              <a:rPr kumimoji="1" lang="ja-JP" altLang="en-US" smtClean="0"/>
              <a:t>‹#›</a:t>
            </a:fld>
            <a:endParaRPr kumimoji="1" lang="ja-JP" altLang="en-US"/>
          </a:p>
        </p:txBody>
      </p:sp>
    </p:spTree>
    <p:extLst>
      <p:ext uri="{BB962C8B-B14F-4D97-AF65-F5344CB8AC3E}">
        <p14:creationId xmlns:p14="http://schemas.microsoft.com/office/powerpoint/2010/main" val="33962498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74EBE-82D7-EE31-A505-96EBD62F2370}"/>
            </a:ext>
          </a:extLst>
        </p:cNvPr>
        <p:cNvGrpSpPr/>
        <p:nvPr/>
      </p:nvGrpSpPr>
      <p:grpSpPr>
        <a:xfrm>
          <a:off x="0" y="0"/>
          <a:ext cx="0" cy="0"/>
          <a:chOff x="0" y="0"/>
          <a:chExt cx="0" cy="0"/>
        </a:xfrm>
      </p:grpSpPr>
      <p:sp>
        <p:nvSpPr>
          <p:cNvPr id="2" name="スライド イメージ プレースホルダ 1">
            <a:extLst>
              <a:ext uri="{FF2B5EF4-FFF2-40B4-BE49-F238E27FC236}">
                <a16:creationId xmlns:a16="http://schemas.microsoft.com/office/drawing/2014/main" id="{3EECE038-D40B-CB5F-00E1-B2140A651C8B}"/>
              </a:ext>
            </a:extLst>
          </p:cNvPr>
          <p:cNvSpPr>
            <a:spLocks noGrp="1" noRot="1" noChangeAspect="1"/>
          </p:cNvSpPr>
          <p:nvPr>
            <p:ph type="sldImg"/>
          </p:nvPr>
        </p:nvSpPr>
        <p:spPr>
          <a:xfrm>
            <a:off x="681038" y="220663"/>
            <a:ext cx="5564187" cy="4175125"/>
          </a:xfrm>
        </p:spPr>
      </p:sp>
      <p:sp>
        <p:nvSpPr>
          <p:cNvPr id="3" name="ノート プレースホルダ 2">
            <a:extLst>
              <a:ext uri="{FF2B5EF4-FFF2-40B4-BE49-F238E27FC236}">
                <a16:creationId xmlns:a16="http://schemas.microsoft.com/office/drawing/2014/main" id="{8F7302C5-1E8A-76C0-0EC6-1B46CAEBA7CF}"/>
              </a:ext>
            </a:extLst>
          </p:cNvPr>
          <p:cNvSpPr>
            <a:spLocks noGrp="1"/>
          </p:cNvSpPr>
          <p:nvPr>
            <p:ph type="body" idx="1"/>
          </p:nvPr>
        </p:nvSpPr>
        <p:spPr/>
        <p:txBody>
          <a:bodyPr>
            <a:normAutofit lnSpcReduction="10000"/>
          </a:bodyPr>
          <a:lstStyle/>
          <a:p>
            <a:r>
              <a:rPr kumimoji="1" lang="ja-JP" altLang="en-US" dirty="0">
                <a:latin typeface="HGP創英角ｺﾞｼｯｸUB" panose="020B0900000000000000" pitchFamily="50" charset="-128"/>
                <a:ea typeface="HGP創英角ｺﾞｼｯｸUB" panose="020B0900000000000000" pitchFamily="50" charset="-128"/>
              </a:rPr>
              <a:t>農業者の安全意識はすごく低い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前ページで述べた理由から本スライドの記述のようなことが起こるとも言える。即ち</a:t>
            </a:r>
            <a:endParaRPr kumimoji="1" lang="en-US" altLang="ja-JP" dirty="0"/>
          </a:p>
          <a:p>
            <a:r>
              <a:rPr kumimoji="1" lang="ja-JP" altLang="en-US" dirty="0"/>
              <a:t>○義務的な安全研修が行われない</a:t>
            </a:r>
            <a:endParaRPr kumimoji="1" lang="en-US" altLang="ja-JP" dirty="0"/>
          </a:p>
          <a:p>
            <a:r>
              <a:rPr kumimoji="1" lang="ja-JP" altLang="en-US" dirty="0"/>
              <a:t>○安全管理責任者などの配置もない</a:t>
            </a:r>
            <a:endParaRPr kumimoji="1" lang="en-US" altLang="ja-JP" dirty="0"/>
          </a:p>
          <a:p>
            <a:r>
              <a:rPr kumimoji="1" lang="ja-JP" altLang="en-US" dirty="0"/>
              <a:t>○労働基準監督署のような、安全を仕事とする組織・要員がない</a:t>
            </a:r>
            <a:endParaRPr kumimoji="1" lang="en-US" altLang="ja-JP" dirty="0"/>
          </a:p>
          <a:p>
            <a:endParaRPr kumimoji="1" lang="en-US" altLang="ja-JP" dirty="0"/>
          </a:p>
          <a:p>
            <a:r>
              <a:rPr kumimoji="1" lang="ja-JP" altLang="en-US" dirty="0"/>
              <a:t>　このため、当の農業者の安全意識も、残念ながらかなり低いものとなっている。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 3">
            <a:extLst>
              <a:ext uri="{FF2B5EF4-FFF2-40B4-BE49-F238E27FC236}">
                <a16:creationId xmlns:a16="http://schemas.microsoft.com/office/drawing/2014/main" id="{B1D4C126-F809-F325-28D4-8325F07CD77D}"/>
              </a:ext>
            </a:extLst>
          </p:cNvPr>
          <p:cNvSpPr>
            <a:spLocks noGrp="1"/>
          </p:cNvSpPr>
          <p:nvPr>
            <p:ph type="sldNum" sz="quarter" idx="10"/>
          </p:nvPr>
        </p:nvSpPr>
        <p:spPr/>
        <p:txBody>
          <a:bodyPr/>
          <a:lstStyle/>
          <a:p>
            <a:fld id="{64A00FAB-13F0-4DDF-97DB-FB10CE91380F}" type="slidenum">
              <a:rPr lang="en-US" altLang="ja-JP" smtClean="0"/>
              <a:pPr/>
              <a:t>0</a:t>
            </a:fld>
            <a:endParaRPr lang="en-US" altLang="ja-JP"/>
          </a:p>
        </p:txBody>
      </p:sp>
    </p:spTree>
    <p:extLst>
      <p:ext uri="{BB962C8B-B14F-4D97-AF65-F5344CB8AC3E}">
        <p14:creationId xmlns:p14="http://schemas.microsoft.com/office/powerpoint/2010/main" val="11066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81038" y="220663"/>
            <a:ext cx="5564187" cy="4175125"/>
          </a:xfrm>
        </p:spPr>
      </p:sp>
      <p:sp>
        <p:nvSpPr>
          <p:cNvPr id="3" name="ノート プレースホルダ 2"/>
          <p:cNvSpPr>
            <a:spLocks noGrp="1"/>
          </p:cNvSpPr>
          <p:nvPr>
            <p:ph type="body" idx="1"/>
          </p:nvPr>
        </p:nvSpPr>
        <p:spPr/>
        <p:txBody>
          <a:bodyPr>
            <a:normAutofit lnSpcReduction="10000"/>
          </a:bodyPr>
          <a:lstStyle/>
          <a:p>
            <a:r>
              <a:rPr kumimoji="1" lang="ja-JP" altLang="en-US" dirty="0">
                <a:latin typeface="HGP創英角ｺﾞｼｯｸUB" panose="020B0900000000000000" pitchFamily="50" charset="-128"/>
                <a:ea typeface="HGP創英角ｺﾞｼｯｸUB" panose="020B0900000000000000" pitchFamily="50" charset="-128"/>
              </a:rPr>
              <a:t>農業者の安全意識はすごく低い</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前ページで述べた理由から本スライドの記述のようなことが起こるとも言える。即ち</a:t>
            </a:r>
            <a:endParaRPr kumimoji="1" lang="en-US" altLang="ja-JP" dirty="0"/>
          </a:p>
          <a:p>
            <a:r>
              <a:rPr kumimoji="1" lang="ja-JP" altLang="en-US" dirty="0"/>
              <a:t>○義務的な安全研修が行われない</a:t>
            </a:r>
            <a:endParaRPr kumimoji="1" lang="en-US" altLang="ja-JP" dirty="0"/>
          </a:p>
          <a:p>
            <a:r>
              <a:rPr kumimoji="1" lang="ja-JP" altLang="en-US" dirty="0"/>
              <a:t>○安全管理責任者などの配置もない</a:t>
            </a:r>
            <a:endParaRPr kumimoji="1" lang="en-US" altLang="ja-JP" dirty="0"/>
          </a:p>
          <a:p>
            <a:r>
              <a:rPr kumimoji="1" lang="ja-JP" altLang="en-US" dirty="0"/>
              <a:t>○労働基準監督署のような、安全を仕事とする組織・要員がない</a:t>
            </a:r>
            <a:endParaRPr kumimoji="1" lang="en-US" altLang="ja-JP" dirty="0"/>
          </a:p>
          <a:p>
            <a:endParaRPr kumimoji="1" lang="en-US" altLang="ja-JP" dirty="0"/>
          </a:p>
          <a:p>
            <a:r>
              <a:rPr kumimoji="1" lang="ja-JP" altLang="en-US" dirty="0"/>
              <a:t>　このため、当の農業者の安全意識も、残念ながらかなり低いものとなっている。</a:t>
            </a:r>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 3"/>
          <p:cNvSpPr>
            <a:spLocks noGrp="1"/>
          </p:cNvSpPr>
          <p:nvPr>
            <p:ph type="sldNum" sz="quarter" idx="10"/>
          </p:nvPr>
        </p:nvSpPr>
        <p:spPr/>
        <p:txBody>
          <a:bodyPr/>
          <a:lstStyle/>
          <a:p>
            <a:fld id="{64A00FAB-13F0-4DDF-97DB-FB10CE91380F}" type="slidenum">
              <a:rPr lang="en-US" altLang="ja-JP" smtClean="0"/>
              <a:pPr/>
              <a:t>1</a:t>
            </a:fld>
            <a:endParaRPr lang="en-US" altLang="ja-JP"/>
          </a:p>
        </p:txBody>
      </p:sp>
    </p:spTree>
    <p:extLst>
      <p:ext uri="{BB962C8B-B14F-4D97-AF65-F5344CB8AC3E}">
        <p14:creationId xmlns:p14="http://schemas.microsoft.com/office/powerpoint/2010/main" val="38920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人はミスをすることを前提に対策を講じるべき</a:t>
            </a:r>
            <a:endParaRPr kumimoji="1" lang="en-US" altLang="ja-JP" dirty="0">
              <a:latin typeface="HGP創英角ｺﾞｼｯｸUB" panose="020B0900000000000000" pitchFamily="50" charset="-128"/>
              <a:ea typeface="HGP創英角ｺﾞｼｯｸUB" panose="020B0900000000000000" pitchFamily="50" charset="-128"/>
            </a:endParaRPr>
          </a:p>
          <a:p>
            <a:endParaRPr kumimoji="1" lang="en-US" altLang="ja-JP" dirty="0"/>
          </a:p>
          <a:p>
            <a:r>
              <a:rPr kumimoji="1" lang="ja-JP" altLang="en-US" dirty="0"/>
              <a:t>　事故に対して「○○に気をつければよかった」→「気をつけなかったから悪かった」との分析がされてしまいがちだが、そうではない。（だからといって、気をつけなくてもいいという訳ではないが。）</a:t>
            </a:r>
            <a:endParaRPr kumimoji="1" lang="en-US" altLang="ja-JP" dirty="0"/>
          </a:p>
          <a:p>
            <a:endParaRPr kumimoji="1" lang="en-US" altLang="ja-JP" dirty="0"/>
          </a:p>
          <a:p>
            <a:r>
              <a:rPr kumimoji="1" lang="ja-JP" altLang="en-US" dirty="0"/>
              <a:t>　人がミスをすることを前提にして、予め講ずることのできる対策がある。</a:t>
            </a:r>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2</a:t>
            </a:fld>
            <a:endParaRPr kumimoji="1" lang="ja-JP" altLang="en-US"/>
          </a:p>
        </p:txBody>
      </p:sp>
    </p:spTree>
    <p:extLst>
      <p:ext uri="{BB962C8B-B14F-4D97-AF65-F5344CB8AC3E}">
        <p14:creationId xmlns:p14="http://schemas.microsoft.com/office/powerpoint/2010/main" val="1454760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1038" y="220663"/>
            <a:ext cx="5564187" cy="4175125"/>
          </a:xfrm>
        </p:spPr>
      </p:sp>
      <p:sp>
        <p:nvSpPr>
          <p:cNvPr id="3" name="ノート プレースホルダー 2"/>
          <p:cNvSpPr>
            <a:spLocks noGrp="1"/>
          </p:cNvSpPr>
          <p:nvPr>
            <p:ph type="body" idx="1"/>
          </p:nvPr>
        </p:nvSpPr>
        <p:spPr/>
        <p:txBody>
          <a:bodyPr/>
          <a:lstStyle/>
          <a:p>
            <a:r>
              <a:rPr kumimoji="1" lang="ja-JP" altLang="en-US" dirty="0">
                <a:latin typeface="HGP創英角ｺﾞｼｯｸUB" panose="020B0900000000000000" pitchFamily="50" charset="-128"/>
                <a:ea typeface="HGP創英角ｺﾞｼｯｸUB" panose="020B0900000000000000" pitchFamily="50" charset="-128"/>
              </a:rPr>
              <a:t>事故は人のミス以外にも</a:t>
            </a:r>
            <a:r>
              <a:rPr kumimoji="1" lang="en-US" altLang="ja-JP" dirty="0">
                <a:latin typeface="HGP創英角ｺﾞｼｯｸUB" panose="020B0900000000000000" pitchFamily="50" charset="-128"/>
                <a:ea typeface="HGP創英角ｺﾞｼｯｸUB" panose="020B0900000000000000" pitchFamily="50" charset="-128"/>
              </a:rPr>
              <a:t>3</a:t>
            </a:r>
            <a:r>
              <a:rPr kumimoji="1" lang="ja-JP" altLang="en-US" dirty="0">
                <a:latin typeface="HGP創英角ｺﾞｼｯｸUB" panose="020B0900000000000000" pitchFamily="50" charset="-128"/>
                <a:ea typeface="HGP創英角ｺﾞｼｯｸUB" panose="020B0900000000000000" pitchFamily="50" charset="-128"/>
              </a:rPr>
              <a:t>つの要因あり</a:t>
            </a:r>
            <a:endParaRPr kumimoji="1" lang="en-US" altLang="ja-JP" dirty="0">
              <a:latin typeface="HGP創英角ｺﾞｼｯｸUB" panose="020B0900000000000000" pitchFamily="50" charset="-128"/>
              <a:ea typeface="HGP創英角ｺﾞｼｯｸUB" panose="020B0900000000000000" pitchFamily="50" charset="-128"/>
            </a:endParaRPr>
          </a:p>
          <a:p>
            <a:endParaRPr lang="en-US" altLang="ja-JP" dirty="0"/>
          </a:p>
          <a:p>
            <a:r>
              <a:rPr kumimoji="1" lang="ja-JP" altLang="en-US" dirty="0"/>
              <a:t>　事故の主要因を</a:t>
            </a:r>
            <a:r>
              <a:rPr kumimoji="1" lang="en-US" altLang="ja-JP" dirty="0"/>
              <a:t>4</a:t>
            </a:r>
            <a:r>
              <a:rPr kumimoji="1" lang="ja-JP" altLang="en-US" dirty="0"/>
              <a:t>つに大別すると、赤字で示した</a:t>
            </a:r>
            <a:r>
              <a:rPr kumimoji="1" lang="en-US" altLang="ja-JP" dirty="0"/>
              <a:t>3</a:t>
            </a:r>
            <a:r>
              <a:rPr kumimoji="1" lang="ja-JP" altLang="en-US" dirty="0"/>
              <a:t>つまでは「ついうっかり」してしまうことではなく、事前に対策ができる要因である。</a:t>
            </a:r>
            <a:endParaRPr kumimoji="1" lang="en-US" altLang="ja-JP" dirty="0"/>
          </a:p>
          <a:p>
            <a:endParaRPr kumimoji="1" lang="en-US" altLang="ja-JP" dirty="0"/>
          </a:p>
          <a:p>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機械や器具に関わること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r>
              <a:rPr kumimoji="1" lang="ja-JP" altLang="en-US" dirty="0"/>
              <a:t>　左上のフレームの装備されていないトラクターを用いている図のようなこと（悪い例）</a:t>
            </a:r>
            <a:endParaRPr kumimoji="1" lang="en-US" altLang="ja-JP" dirty="0"/>
          </a:p>
          <a:p>
            <a:r>
              <a:rPr kumimoji="1" lang="ja-JP" altLang="en-US" dirty="0"/>
              <a:t>　農業機械自体の安全性に問題があるかどうかとの観点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事故現場の環境に関わること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左下の急傾斜で段差のある進入路の図のようなこと（悪い例）</a:t>
            </a:r>
            <a:endParaRPr kumimoji="1" lang="en-US" altLang="ja-JP" dirty="0"/>
          </a:p>
          <a:p>
            <a:pPr defTabSz="914326">
              <a:defRPr/>
            </a:pPr>
            <a:r>
              <a:rPr kumimoji="1" lang="ja-JP" altLang="en-US" dirty="0"/>
              <a:t>　このほか、例えば農道が雑草繁茂により見通しが悪い、刈払い作業をするところのゴミを除去していないなど機械作業をする周囲の状態に関する観点</a:t>
            </a: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lang="ja-JP" altLang="en-US" dirty="0">
                <a:latin typeface="HGP創英角ｺﾞｼｯｸUB" panose="020B0900000000000000" pitchFamily="50" charset="-128"/>
                <a:ea typeface="HGP創英角ｺﾞｼｯｸUB" panose="020B0900000000000000" pitchFamily="50" charset="-128"/>
              </a:rPr>
              <a:t>作業・管理に関わること</a:t>
            </a:r>
            <a:r>
              <a:rPr kumimoji="1" lang="en-US" altLang="ja-JP" dirty="0">
                <a:latin typeface="HGP創英角ｺﾞｼｯｸUB" panose="020B0900000000000000" pitchFamily="50" charset="-128"/>
                <a:ea typeface="HGP創英角ｺﾞｼｯｸUB" panose="020B0900000000000000" pitchFamily="50" charset="-128"/>
              </a:rPr>
              <a:t>】</a:t>
            </a:r>
          </a:p>
          <a:p>
            <a:pPr defTabSz="914326">
              <a:defRPr/>
            </a:pPr>
            <a:r>
              <a:rPr kumimoji="1" lang="ja-JP" altLang="en-US" dirty="0"/>
              <a:t>　右側の不安全な服装をしている図のようなこと（悪い例）</a:t>
            </a:r>
            <a:endParaRPr kumimoji="1" lang="en-US" altLang="ja-JP" dirty="0"/>
          </a:p>
          <a:p>
            <a:pPr defTabSz="914326">
              <a:defRPr/>
            </a:pPr>
            <a:r>
              <a:rPr lang="ja-JP" altLang="en-US" dirty="0"/>
              <a:t>　このほか、例えば作業計画が詰め込み過ぎで無理がある、行き場所を誰にも告げずに一人で機械作業をするなど作業そのものの実施方法に関する観点</a:t>
            </a:r>
            <a:endParaRPr kumimoji="1" lang="en-US" altLang="ja-JP" dirty="0"/>
          </a:p>
          <a:p>
            <a:pPr defTabSz="914326">
              <a:defRPr/>
            </a:pPr>
            <a:endParaRPr lang="en-US" altLang="ja-JP" dirty="0"/>
          </a:p>
          <a:p>
            <a:pPr defTabSz="914326">
              <a:defRPr/>
            </a:pPr>
            <a:endParaRPr kumimoji="1" lang="en-US" altLang="ja-JP" dirty="0"/>
          </a:p>
          <a:p>
            <a:pPr defTabSz="914326">
              <a:defRPr/>
            </a:pP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３０</a:t>
            </a:r>
            <a:r>
              <a:rPr kumimoji="1" lang="en-US" altLang="ja-JP" dirty="0">
                <a:latin typeface="HGP創英角ｺﾞｼｯｸUB" panose="020B0900000000000000" pitchFamily="50" charset="-128"/>
                <a:ea typeface="HGP創英角ｺﾞｼｯｸUB" panose="020B0900000000000000" pitchFamily="50" charset="-128"/>
              </a:rPr>
              <a:t>】【</a:t>
            </a:r>
            <a:r>
              <a:rPr kumimoji="1" lang="ja-JP" altLang="en-US" dirty="0">
                <a:latin typeface="HGP創英角ｺﾞｼｯｸUB" panose="020B0900000000000000" pitchFamily="50" charset="-128"/>
                <a:ea typeface="HGP創英角ｺﾞｼｯｸUB" panose="020B0900000000000000" pitchFamily="50" charset="-128"/>
              </a:rPr>
              <a:t>１５</a:t>
            </a:r>
            <a:r>
              <a:rPr kumimoji="1" lang="en-US" altLang="ja-JP" dirty="0">
                <a:latin typeface="HGP創英角ｺﾞｼｯｸUB" panose="020B0900000000000000" pitchFamily="50" charset="-128"/>
                <a:ea typeface="HGP創英角ｺﾞｼｯｸUB" panose="020B0900000000000000" pitchFamily="50" charset="-128"/>
              </a:rPr>
              <a:t>】</a:t>
            </a:r>
            <a:endParaRPr kumimoji="1" lang="ja-JP" altLang="en-US" dirty="0"/>
          </a:p>
        </p:txBody>
      </p:sp>
      <p:sp>
        <p:nvSpPr>
          <p:cNvPr id="4" name="スライド番号プレースホルダー 3"/>
          <p:cNvSpPr>
            <a:spLocks noGrp="1"/>
          </p:cNvSpPr>
          <p:nvPr>
            <p:ph type="sldNum" sz="quarter" idx="5"/>
          </p:nvPr>
        </p:nvSpPr>
        <p:spPr/>
        <p:txBody>
          <a:bodyPr/>
          <a:lstStyle/>
          <a:p>
            <a:fld id="{2A4E37F7-8DC7-47D8-A3A2-0E2D3C293678}" type="slidenum">
              <a:rPr kumimoji="1" lang="ja-JP" altLang="en-US" smtClean="0"/>
              <a:t>3</a:t>
            </a:fld>
            <a:endParaRPr kumimoji="1" lang="ja-JP" altLang="en-US"/>
          </a:p>
        </p:txBody>
      </p:sp>
    </p:spTree>
    <p:extLst>
      <p:ext uri="{BB962C8B-B14F-4D97-AF65-F5344CB8AC3E}">
        <p14:creationId xmlns:p14="http://schemas.microsoft.com/office/powerpoint/2010/main" val="1240441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87375" y="276225"/>
            <a:ext cx="5708650" cy="4281488"/>
          </a:xfrm>
        </p:spPr>
      </p:sp>
      <p:sp>
        <p:nvSpPr>
          <p:cNvPr id="4" name="スライド番号プレースホルダー 3"/>
          <p:cNvSpPr>
            <a:spLocks noGrp="1"/>
          </p:cNvSpPr>
          <p:nvPr>
            <p:ph type="sldNum" sz="quarter" idx="5"/>
          </p:nvPr>
        </p:nvSpPr>
        <p:spPr>
          <a:xfrm>
            <a:off x="3851275" y="9429750"/>
            <a:ext cx="2946400" cy="496888"/>
          </a:xfrm>
        </p:spPr>
        <p:txBody>
          <a:bodyPr/>
          <a:lstStyle/>
          <a:p>
            <a:fld id="{8963B8AB-5C3A-4141-AB18-2DC31382922C}" type="slidenum">
              <a:rPr kumimoji="1" lang="ja-JP" altLang="en-US" smtClean="0"/>
              <a:t>12</a:t>
            </a:fld>
            <a:endParaRPr kumimoji="1" lang="ja-JP" altLang="en-US" dirty="0"/>
          </a:p>
        </p:txBody>
      </p:sp>
      <p:sp>
        <p:nvSpPr>
          <p:cNvPr id="6" name="ノート プレースホルダー 5">
            <a:extLst>
              <a:ext uri="{FF2B5EF4-FFF2-40B4-BE49-F238E27FC236}">
                <a16:creationId xmlns:a16="http://schemas.microsoft.com/office/drawing/2014/main" id="{BD902145-9E53-4128-BD53-9AA82DCAA27E}"/>
              </a:ext>
            </a:extLst>
          </p:cNvPr>
          <p:cNvSpPr>
            <a:spLocks noGrp="1"/>
          </p:cNvSpPr>
          <p:nvPr>
            <p:ph type="body" sz="quarter" idx="3"/>
          </p:nvPr>
        </p:nvSpPr>
        <p:spPr>
          <a:xfrm>
            <a:off x="679451" y="4598504"/>
            <a:ext cx="5566879" cy="5198639"/>
          </a:xfrm>
        </p:spPr>
        <p:txBody>
          <a:bodyPr/>
          <a:lstStyle/>
          <a:p>
            <a:endParaRPr lang="ja-JP" altLang="en-US" dirty="0"/>
          </a:p>
        </p:txBody>
      </p:sp>
    </p:spTree>
    <p:extLst>
      <p:ext uri="{BB962C8B-B14F-4D97-AF65-F5344CB8AC3E}">
        <p14:creationId xmlns:p14="http://schemas.microsoft.com/office/powerpoint/2010/main" val="2373375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86021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0BC8704-A42D-48FC-B847-672105903385}" type="datetime1">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43788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55350B-4DAC-4F27-91ED-1837A493CF23}" type="datetime1">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726453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EC5EA6-2ED0-4E5A-8E03-CA0C0EFDB777}"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629487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A76A993-E37D-4F8D-B8E8-12BB7CA97CA5}"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7719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7" name="スライド番号プレースホルダー 5">
            <a:extLst>
              <a:ext uri="{FF2B5EF4-FFF2-40B4-BE49-F238E27FC236}">
                <a16:creationId xmlns:a16="http://schemas.microsoft.com/office/drawing/2014/main" id="{3B3C810A-4C6F-42BC-A11B-21AF470B5C38}"/>
              </a:ext>
            </a:extLst>
          </p:cNvPr>
          <p:cNvSpPr txBox="1">
            <a:spLocks/>
          </p:cNvSpPr>
          <p:nvPr userDrawn="1"/>
        </p:nvSpPr>
        <p:spPr>
          <a:xfrm>
            <a:off x="6050281" y="6382225"/>
            <a:ext cx="3001898" cy="365125"/>
          </a:xfrm>
          <a:prstGeom prst="rect">
            <a:avLst/>
          </a:prstGeom>
          <a:ln>
            <a:no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72C53D3-970A-42D4-AB58-FB9ECE84B224}" type="slidenum">
              <a:rPr kumimoji="1" lang="ja-JP" altLang="en-US" sz="2000" smtClean="0">
                <a:solidFill>
                  <a:schemeClr val="tx1"/>
                </a:solidFill>
              </a:rPr>
              <a:pPr/>
              <a:t>‹#›</a:t>
            </a:fld>
            <a:endParaRPr kumimoji="1" lang="ja-JP" altLang="en-US" sz="2000" dirty="0">
              <a:solidFill>
                <a:schemeClr val="tx1"/>
              </a:solidFill>
            </a:endParaRPr>
          </a:p>
        </p:txBody>
      </p:sp>
    </p:spTree>
    <p:extLst>
      <p:ext uri="{BB962C8B-B14F-4D97-AF65-F5344CB8AC3E}">
        <p14:creationId xmlns:p14="http://schemas.microsoft.com/office/powerpoint/2010/main" val="1114889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1905000" cy="457200"/>
          </a:xfrm>
          <a:prstGeom prst="rect">
            <a:avLst/>
          </a:prstGeom>
        </p:spPr>
        <p:txBody>
          <a:bodyPr/>
          <a:lstStyle>
            <a:lvl1pPr>
              <a:defRPr/>
            </a:lvl1pPr>
          </a:lstStyle>
          <a:p>
            <a:fld id="{42DBECB8-1608-4BF2-9DD7-7A4B251968FC}" type="slidenum">
              <a:rPr lang="en-US" altLang="ja-JP"/>
              <a:pPr/>
              <a:t>‹#›</a:t>
            </a:fld>
            <a:endParaRPr lang="en-US" altLang="ja-JP"/>
          </a:p>
        </p:txBody>
      </p:sp>
    </p:spTree>
    <p:extLst>
      <p:ext uri="{BB962C8B-B14F-4D97-AF65-F5344CB8AC3E}">
        <p14:creationId xmlns:p14="http://schemas.microsoft.com/office/powerpoint/2010/main" val="3301782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86FFE6A1-A89E-4BA1-A804-E511B7EDED09}" type="slidenum">
              <a:rPr lang="en-US" altLang="ja-JP"/>
              <a:pPr/>
              <a:t>‹#›</a:t>
            </a:fld>
            <a:endParaRPr lang="en-US" altLang="ja-JP"/>
          </a:p>
        </p:txBody>
      </p:sp>
    </p:spTree>
    <p:extLst>
      <p:ext uri="{BB962C8B-B14F-4D97-AF65-F5344CB8AC3E}">
        <p14:creationId xmlns:p14="http://schemas.microsoft.com/office/powerpoint/2010/main" val="2856894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24A2F6-4DF1-1436-54A4-BA056CAEBCC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1CD7816-119A-061B-8D70-1EB33D0C498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A8EF11E-0BB5-3198-A9B6-F7E4D67809FE}"/>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34995E8-BDCE-997D-2442-CAB2F6E12F4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65C43D-CDF1-73B9-F1B6-00271D2CE3A2}"/>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760125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38D66-084A-767D-32D8-65F8EA8A202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B323A2E-0142-9483-C0E2-81889D483A6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4728789-1B06-3E91-394C-9BC2B2543219}"/>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06B2AE2-1ED9-1007-42E8-2182A56DEF9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B6BB9E0-0486-D276-C139-E7A025A85AE7}"/>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541492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916E13-18D3-FAF1-F09C-C889395319D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FB15FF-66B9-15B8-DF05-551146BC3F7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E3AD0A9-2DA1-2130-C373-25DC30336CDA}"/>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7F66CD90-528E-810A-05C0-CF8001918E2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4F60314-C375-D721-D59A-DC209173D3F3}"/>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02131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C56C3D52-7237-4FA4-9E04-AD0279208B0D}"/>
              </a:ext>
            </a:extLst>
          </p:cNvPr>
          <p:cNvSpPr/>
          <p:nvPr userDrawn="1"/>
        </p:nvSpPr>
        <p:spPr>
          <a:xfrm flipH="1" flipV="1">
            <a:off x="8515350" y="6405998"/>
            <a:ext cx="394636" cy="2658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Date Placeholder 3"/>
          <p:cNvSpPr>
            <a:spLocks noGrp="1"/>
          </p:cNvSpPr>
          <p:nvPr>
            <p:ph type="dt" sz="half" idx="10"/>
          </p:nvPr>
        </p:nvSpPr>
        <p:spPr/>
        <p:txBody>
          <a:bodyPr/>
          <a:lstStyle/>
          <a:p>
            <a:fld id="{FA713C30-A9F9-4AE5-85C8-12EEDE7C5885}"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852585" y="6351924"/>
            <a:ext cx="2090447" cy="365125"/>
          </a:xfrm>
        </p:spPr>
        <p:txBody>
          <a:bodyPr/>
          <a:lstStyle>
            <a:lvl1pPr>
              <a:defRPr sz="2000">
                <a:solidFill>
                  <a:schemeClr val="bg1">
                    <a:lumMod val="95000"/>
                  </a:schemeClr>
                </a:solidFill>
              </a:defRPr>
            </a:lvl1pPr>
          </a:lstStyle>
          <a:p>
            <a:fld id="{7CDA0E17-1C9E-4849-95CE-BCC8B3B85E09}" type="slidenum">
              <a:rPr kumimoji="1" lang="ja-JP" altLang="en-US" smtClean="0"/>
              <a:pPr/>
              <a:t>‹#›</a:t>
            </a:fld>
            <a:endParaRPr kumimoji="1" lang="ja-JP" altLang="en-US" dirty="0"/>
          </a:p>
        </p:txBody>
      </p:sp>
    </p:spTree>
    <p:extLst>
      <p:ext uri="{BB962C8B-B14F-4D97-AF65-F5344CB8AC3E}">
        <p14:creationId xmlns:p14="http://schemas.microsoft.com/office/powerpoint/2010/main" val="2720897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FC058E-D4EF-D681-6C75-50F6C7DFAD8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075AAF9-1EC9-2583-EB30-84C27580AF0B}"/>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6FEE10C-F59B-FE01-43C1-887F870DC602}"/>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4FB19ED-9852-9D38-8132-6457204DD557}"/>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EB9955E6-58C7-0FB8-E192-E318807C7F2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0F638B-86BD-6993-6945-6160DA01A36C}"/>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748232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4B95EC-F37B-A872-A84C-EF399E576CA9}"/>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DA9903-FC52-567B-4659-F1733D4D905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5F01A1B-F36C-9304-88E8-6DFB7AE55A46}"/>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DE5C5F0-5205-EDA7-FB59-787CCE45096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01211DB-D53C-4E40-66FB-8694C941044E}"/>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155ACCE-B324-E7CE-FABF-8AA2437F08F9}"/>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04565215-1C88-71C2-51D4-75DF2C9DD4E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9EA969E-A8FB-817A-25CD-F93745EF1EBD}"/>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915876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4796B-341E-1B01-3C9F-5C01725B4D0C}"/>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B546B7D-B79E-3A71-5E2F-20CA0BBC1C64}"/>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FB099288-AA5C-C4DF-572F-34023244145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BA9A15F-FDE3-F07F-F9FD-B3E76A43878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2325447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E69DE45-B333-138D-5ED8-8A8D7BFFBDF9}"/>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F51505B3-A66B-5CBE-F838-9B06727F32C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7B9F1BE-D73F-B6BC-AFCD-893F6BACABC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457975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B42ED1-5CA7-3D41-B9CC-268738B79F4B}"/>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C476C3F-BF9A-B9FA-4455-4AC818A158D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065FAA7D-2F3E-CE50-C4D5-76F13DA0B63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694D86-DDF4-EADA-D224-40160B81C2A4}"/>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B3797476-CAEE-5F28-11D9-4869D164E46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412283-7DF4-C03A-79AD-3E287E388A7C}"/>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97851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8AD614-2D96-B308-2A28-5796DFFBAC2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0CE8C2D-2FB4-1D9D-18A8-0B9AF6D2E47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D3BF3BB-C9BE-5E59-2503-CEF929EECD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7D685C-9DDE-7979-7D1F-B8F9DEAE5CC3}"/>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B34718B3-A268-C442-9627-1BDCEC8548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FB6073-BB56-F1DB-AAE2-0E844A94C736}"/>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243252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7C7848-EC54-8866-4411-872D67B17ED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A1A4C13-8D5D-5AFB-91A5-EC6C81A542D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CA0FB52-CD26-56FA-BD05-12B4E8114AB2}"/>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CAE34C9-2491-39B5-5942-4A07FF6716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B6CEF0-EEC9-DF7E-79F0-0499443E09AA}"/>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4029338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D4DA5B2-EBBD-1E30-9286-A5ADF5E507B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F1481BC-FC3A-6C45-D6A3-C6237BD7397C}"/>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E81945D-06FA-1D14-1180-AEBBCF95410F}"/>
              </a:ext>
            </a:extLst>
          </p:cNvPr>
          <p:cNvSpPr>
            <a:spLocks noGrp="1"/>
          </p:cNvSpPr>
          <p:nvPr>
            <p:ph type="dt" sz="half" idx="10"/>
          </p:nvPr>
        </p:nvSpPr>
        <p:spPr/>
        <p:txBody>
          <a:body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299A433-3A84-794C-9EB7-388AF1475F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EF874B-7AA1-7456-73A7-369BADFB80AB}"/>
              </a:ext>
            </a:extLst>
          </p:cNvPr>
          <p:cNvSpPr>
            <a:spLocks noGrp="1"/>
          </p:cNvSpPr>
          <p:nvPr>
            <p:ph type="sldNum" sz="quarter" idx="12"/>
          </p:nvPr>
        </p:nvSpPr>
        <p:spPr/>
        <p:txBody>
          <a:body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3655068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823746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4383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17D055-0C82-28B3-0035-750879954E3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F8D045B-3C14-8D33-CE09-BAF4B77A536B}"/>
              </a:ext>
            </a:extLst>
          </p:cNvPr>
          <p:cNvSpPr>
            <a:spLocks noGrp="1"/>
          </p:cNvSpPr>
          <p:nvPr>
            <p:ph type="dt" sz="half" idx="10"/>
          </p:nvPr>
        </p:nvSpPr>
        <p:spPr/>
        <p:txBody>
          <a:bodyPr/>
          <a:lstStyle/>
          <a:p>
            <a:fld id="{E2462A0B-85DB-4772-841F-863FC5897A72}" type="datetime1">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512AFC34-117D-4DB7-5FFA-84710B56BC2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D630907-AF79-15BA-BC12-099DFA821411}"/>
              </a:ext>
            </a:extLst>
          </p:cNvPr>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91709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04817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381755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72213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757045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15233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08087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776147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232638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1333859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7961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F0474D-C265-4208-AAC2-26185B6A4CF1}"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11721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8400"/>
            <a:ext cx="1905000" cy="457200"/>
          </a:xfrm>
          <a:prstGeom prst="rect">
            <a:avLst/>
          </a:prstGeom>
        </p:spPr>
        <p:txBody>
          <a:bodyPr/>
          <a:lstStyle>
            <a:lvl1pPr>
              <a:defRPr/>
            </a:lvl1pPr>
          </a:lstStyle>
          <a:p>
            <a:fld id="{42DBECB8-1608-4BF2-9DD7-7A4B251968FC}" type="slidenum">
              <a:rPr lang="en-US" altLang="ja-JP"/>
              <a:pPr/>
              <a:t>‹#›</a:t>
            </a:fld>
            <a:endParaRPr lang="en-US" altLang="ja-JP"/>
          </a:p>
        </p:txBody>
      </p:sp>
    </p:spTree>
    <p:extLst>
      <p:ext uri="{BB962C8B-B14F-4D97-AF65-F5344CB8AC3E}">
        <p14:creationId xmlns:p14="http://schemas.microsoft.com/office/powerpoint/2010/main" val="808145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p:spPr>
        <p:txBody>
          <a:bodyPr/>
          <a:lstStyle>
            <a:lvl1pPr>
              <a:defRPr/>
            </a:lvl1pPr>
          </a:lstStyle>
          <a:p>
            <a:endParaRPr lang="en-US" altLang="ja-JP"/>
          </a:p>
        </p:txBody>
      </p:sp>
      <p:sp>
        <p:nvSpPr>
          <p:cNvPr id="4" name="フッター プレースホルダ 3"/>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a:xfrm>
            <a:off x="6553200" y="6248400"/>
            <a:ext cx="1905000" cy="457200"/>
          </a:xfrm>
        </p:spPr>
        <p:txBody>
          <a:bodyPr/>
          <a:lstStyle>
            <a:lvl1pPr>
              <a:defRPr/>
            </a:lvl1pPr>
          </a:lstStyle>
          <a:p>
            <a:fld id="{86FFE6A1-A89E-4BA1-A804-E511B7EDED09}" type="slidenum">
              <a:rPr lang="en-US" altLang="ja-JP"/>
              <a:pPr/>
              <a:t>‹#›</a:t>
            </a:fld>
            <a:endParaRPr lang="en-US" altLang="ja-JP"/>
          </a:p>
        </p:txBody>
      </p:sp>
    </p:spTree>
    <p:extLst>
      <p:ext uri="{BB962C8B-B14F-4D97-AF65-F5344CB8AC3E}">
        <p14:creationId xmlns:p14="http://schemas.microsoft.com/office/powerpoint/2010/main" val="1687155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43C59B-D095-5931-E2E6-0ADBBD3EEAA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8326C474-F443-B3A9-0957-D1A6D9E788E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B139757-44BC-0357-783F-C2B4B7828495}"/>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79D9F151-17A0-7274-1044-04442D042CF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A4EEB38-DA9B-8ABF-8AD9-F602BBACDF28}"/>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1730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F0646-4FA0-A375-044C-F736B60317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787A8C-DDD6-7082-8C2C-A2D3D30E1552}"/>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A9C918-FED5-C11A-FB39-07D592DC6CE7}"/>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BB209A9A-88DE-798D-3191-7A8BCB03F58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81135D-8AE0-32E9-C651-D0EB8E87C44E}"/>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810845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77592-D56C-F0C0-A39C-DBC554A5844D}"/>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F952E7-9D59-FEAA-1DDD-EFB0D273BF5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D9408CC-2FE3-896D-ABCC-266449EF9FFD}"/>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9D3E603D-69BF-49D0-767A-926E3796F0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4C3CAC-C34E-D334-BFB3-4129E097CD6F}"/>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3646937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87B50B-374A-D32D-E789-0307A3EF2B1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1C4CDFB-6457-B513-4994-05698DB1A5BA}"/>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AD615B7-7313-A28B-97B7-3D0E335D847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7FB942E-1549-3BA7-119C-39AA2444466E}"/>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02A6F4A4-8ECE-540B-A532-B233BAD285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0CB9EEA-A0CF-A908-8981-529C7DD2B84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52028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EB4815-CA4A-EEAE-10BA-DA84083FFBD4}"/>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616B5-14EC-F0C5-F8BC-F3E10905AC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7767BC7-B535-4DB2-C5E3-8247120F016A}"/>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4181C4B-4766-1066-8E64-DB07D700C5A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F6F635F-7885-C76A-0DDD-D75D8E3A3ADD}"/>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CE884BF5-8532-553C-7D93-453082B124F2}"/>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7B973E7B-1A8F-0FC4-32E5-98B42DDBFBB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43523E0-4FA4-0207-9A01-8360158222F4}"/>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4666880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48CFF5-A8E3-767D-0F3F-8C18DB9B582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F6BC5E0-5AD6-21A4-E9E5-C7EF9333DAE3}"/>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57C773B0-89E9-CCF2-7CD0-CA9A2CBAD7F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0547A3D-78ED-0FCE-3958-A9042D692DAB}"/>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439946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078D366-077E-9977-BD78-6F536601ACEA}"/>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FA9F311F-D3C4-B815-B92A-819EB876E4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218129-6401-5FA6-22CA-9595D88E5886}"/>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809551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51AB6-D20F-6AAE-21CF-BABA28E88FC6}"/>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72180B6-7E65-CE0E-8CC1-35A584FE3F4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1D6D82B-0190-FC98-3966-2634805374F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80F2D09-AD7A-0FAB-DD21-79239AAB3F46}"/>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496F896A-5533-CBE8-D443-2D84A45A68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F15150-1175-16F8-C83D-8BF546893C4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818733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36FBB22-EAC5-4037-AF18-6E90426FD5E2}" type="datetime1">
              <a:rPr kumimoji="1" lang="ja-JP" altLang="en-US" smtClean="0"/>
              <a:t>2025/8/1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8044296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B8B7B5-B374-BC84-750A-AA3C65C5122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D5AA16F-302F-EE97-926C-6DB16DE289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0FCA337-8A9E-BF6D-E458-5EE78A87D75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64AE0A3-0733-B81C-7AAD-84561D666147}"/>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9394764D-080A-2DB9-0FAF-BF855828D9B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4A28437-050D-02F6-5251-147231E032B0}"/>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106775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AE8AA5-4513-3357-B452-A4C7209F1F0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711D970-2252-97AE-A8F9-2A29183013B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90D016B-BDA8-CA50-1860-87CEC6839D9C}"/>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733406F6-FF1B-EECB-9936-333CF166C8C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D840AA-499A-52B3-59A3-368D3C51B77C}"/>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937891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D3ACC0D-3875-AD7C-8E55-92D2084383CD}"/>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6BD2EA8-A231-4291-CE9D-B50718AF4F80}"/>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5E6F618-4C63-0D81-15D9-6B6F2585763E}"/>
              </a:ext>
            </a:extLst>
          </p:cNvPr>
          <p:cNvSpPr>
            <a:spLocks noGrp="1"/>
          </p:cNvSpPr>
          <p:nvPr>
            <p:ph type="dt" sz="half" idx="10"/>
          </p:nvPr>
        </p:nvSpPr>
        <p:spPr/>
        <p:txBody>
          <a:body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5D71A3A8-6360-B365-214E-E602E098D6D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767D7F-FEB0-13BD-1B71-C822DD4727A2}"/>
              </a:ext>
            </a:extLst>
          </p:cNvPr>
          <p:cNvSpPr>
            <a:spLocks noGrp="1"/>
          </p:cNvSpPr>
          <p:nvPr>
            <p:ph type="sldNum" sz="quarter" idx="12"/>
          </p:nvPr>
        </p:nvSpPr>
        <p:spPr/>
        <p:txBody>
          <a:body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2364930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090EEE-B34E-1E88-F707-DB4BF582ED5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BB9382C-8E2E-4556-86F3-84EB46B1D9D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72003CF-7F89-2849-4567-D82C573F43D0}"/>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060AD0B-8C4D-A52E-56CF-2701D93F0C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E829C7-5794-F45C-29B8-30C73C73FA42}"/>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821239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08987A-28F6-3076-3A34-C0EB6971FAF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8541F3E-2440-4A85-83FC-61987E2A90F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0E9D785-038F-67AA-C533-B44E96E97CBD}"/>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15B2723E-C2EC-C300-384A-820FABCBCA5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C1FD84-806B-CD76-67E3-397C99B3B448}"/>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4101493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07E9C-11BF-3C5E-218C-40F2B031307B}"/>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C36ACD1-93C8-632D-41AE-E46FE821108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5D08B53-EA8E-5A4E-FA00-6F4489322635}"/>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15F676E9-1B2C-9531-DCFB-403B6FE8435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95B51C-6C02-70EB-1A46-2ABE39C1950D}"/>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23655189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30D635-2B77-8015-0899-ADE5C6E01BD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387227B-2499-3BB7-01D0-329E0863923E}"/>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23D45B7-1AA4-672E-160F-3093399FCA25}"/>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D75F766-349D-5A58-89F1-0EE650BA014F}"/>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21851237-C59E-D55A-6BCE-0D87820EB4C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17D435F-17A4-4C6E-09CC-06713F745E66}"/>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4493891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4C07-1D8C-EB15-6625-F776049907B3}"/>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398D68B-7110-DCD7-7DD1-67A108CFD40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48D77A9-8672-38F2-5AE8-A8188C4C7FCF}"/>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F5D0F02-3000-51E4-8EF4-0B05026E109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008B203-8F3D-E8E2-EEF0-ABD751F25BB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8DEED1A-83CC-3902-C34D-29C83B967A30}"/>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C9328A84-D581-AC6E-55D4-71B5268BB5F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CFCA64F-2863-2012-AB80-446A69F3E963}"/>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1082185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A44016-1885-63C9-023C-E12B0C4256D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A4CECC6-2E26-7A0B-F806-B8BECF286CB7}"/>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9237700A-3C06-FB3C-4716-AB27FCBFEE7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B85B245-3B53-183E-C826-53C0143FD300}"/>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2445799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458882B-FA9B-862D-6C96-B4F19A2CD4CD}"/>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DFFB021C-420B-F70D-F31F-138C581A404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88BFB58-859F-53AE-78ED-CFB367F39356}"/>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7859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038335-FFEF-4BD6-9B4F-285F4805E2D6}" type="datetime1">
              <a:rPr kumimoji="1" lang="ja-JP" altLang="en-US" smtClean="0"/>
              <a:t>2025/8/1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398897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883AF3-2A36-C2E6-2E8C-9BBF65B659BC}"/>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EF1F0B-DE3F-4EBB-4A7A-725BD42C4D4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589E470-24A9-0D90-F0B0-76DDD54D0F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04E1D88-BAF1-09A3-B3F8-0272863AA973}"/>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82FFF30F-AF4B-3709-ADFA-7610407CB1E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AD03DA-AC26-2BA2-750C-E640B7F54890}"/>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40931589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230E89-8339-5535-EF8E-28FC5F9BCFF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F3838A9-78DD-3EA3-EDE7-4DC224186D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C0AEB68-53E3-B4F6-B138-7F7D273E8FD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E36D12-C547-C45B-7A74-CAF1FD99BA07}"/>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9B5E9F99-4CF9-BFB6-E636-C628BA35A7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6942F25-1CCC-78D6-3AA5-6D99C85E7627}"/>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1654892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9D4B3-BBF5-4EA5-14D9-171F2DA2C9E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6BE6FD6-9F7D-0B95-8DE9-8EE1D457BF4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6D6CC6-F5A3-1AE8-7560-751361366BCF}"/>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D8AC0B5B-8E46-CF64-08C3-30F18C1087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5E69560-B750-BCBE-6E9A-90ECB0E3035C}"/>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49037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79656B7-FF55-2B1B-CF31-2ADA93D0E06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C189D94-4DEF-204A-CC24-90D64E07A969}"/>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BCF494-F26C-8BE2-5CD5-8A6185F2605A}"/>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E401A48E-4A55-F6C2-9BEB-EC3D27B3F31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016363C-B96B-7F34-4967-3A483D95F6B2}"/>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8546135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CEEF2-10DE-1B7F-40FA-0A029B378BD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532AD7F-BE5E-22A0-0D53-DB14143888B9}"/>
              </a:ext>
            </a:extLst>
          </p:cNvPr>
          <p:cNvSpPr>
            <a:spLocks noGrp="1"/>
          </p:cNvSpPr>
          <p:nvPr>
            <p:ph type="dt" sz="half" idx="10"/>
          </p:nvPr>
        </p:nvSpPr>
        <p:spPr/>
        <p:txBody>
          <a:bodyPr/>
          <a:lstStyle/>
          <a:p>
            <a:fld id="{6C37AF1F-629E-48F6-9841-DB472E50208D}"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B2FBA3DC-06A0-2548-5E43-AFC55813846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DA8D689-9AC0-D17A-AF5D-A5080D1FDD81}"/>
              </a:ext>
            </a:extLst>
          </p:cNvPr>
          <p:cNvSpPr>
            <a:spLocks noGrp="1"/>
          </p:cNvSpPr>
          <p:nvPr>
            <p:ph type="sldNum" sz="quarter" idx="12"/>
          </p:nvPr>
        </p:nvSpPr>
        <p:spPr/>
        <p:txBody>
          <a:body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92677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BDEDB3-D13C-46B8-73C5-EA6FC88103C8}"/>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6AB034D-C333-D9ED-E8B7-724C620F3FA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8181AEE-0B09-43EB-372E-BC173E1C659E}"/>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EA6DFF07-E6A1-9574-D92B-EAE29CBCA5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659FE57-FD2A-77B7-3E70-2292DC352438}"/>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0443960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9FDEBF-6C79-A04D-63D8-66770FB690F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B69AEE6-80D0-D4C0-5AE9-284ED9053B5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D47641-8A7D-361D-7BAC-7644974029EA}"/>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89E2EDCA-21AE-3BBF-C37D-311D860C92B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B321C95-7207-488A-EA2D-5B2C2316F4CC}"/>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4221115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A58997-BBC1-8265-834D-7380607FDD7F}"/>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818344-194C-688B-13E5-0D2C2BE9DF7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7641AF3-545A-73E4-9F0B-AABD74B5349A}"/>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0CFCA7A-42C5-FEED-01AB-AA02733BFF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913AA38-78E8-FC5A-20BB-CFB37BC67503}"/>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4526021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51C3E-FACD-9A56-2527-7A254A68320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6357C45-ABEB-0A93-08BA-F49C38371AD7}"/>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FA1D759-8AC9-35C1-EA01-47C17D5A0626}"/>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78FD042-3103-3830-044E-3330D0AFCED3}"/>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4B65EEFD-4F28-8D0F-63EF-60D961E4F91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4A1FA7-334E-5149-34D6-F7F37E0ABE9A}"/>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683446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D07EFA-F84E-9EEC-42A8-3F16B8AF8320}"/>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232831-5577-F148-E39A-2D9FB3B4BE7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070D519C-A4BD-AE51-F47D-10D5BF5037D5}"/>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811F174-C927-4C99-E7C3-CEFCC3EE53D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0E139C4-4BCF-A477-2707-DF3A4B0FF973}"/>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D38895D-73A8-E580-3EB2-0D854EC29465}"/>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CA4EDC6B-6460-F89C-12AE-D7841868EE47}"/>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2931105-170D-6FC0-2B1D-A906B03D3B31}"/>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70919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ABFAA64-D0E5-4824-ADEE-B48DAB2C016E}" type="datetime1">
              <a:rPr kumimoji="1" lang="ja-JP" altLang="en-US" smtClean="0"/>
              <a:t>2025/8/1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27765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619A6-4767-EFA0-B34C-E8F20E0096A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B6EFAC6-EBC1-A500-F8C2-4139BA0365BF}"/>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3C95417A-36E0-1A30-87A2-9A3DCE3CCB7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B178B38-7BB7-C190-0E0E-C51B48D97278}"/>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2778855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03028C4-C989-4790-280C-6F7EBB20B748}"/>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9B08B2FA-DBB2-AA64-BAAD-A8844206C02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60E3389-AD9A-C390-7FE1-62ED0D57A8A6}"/>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7817608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2B0EEC-09BB-09CC-BAA6-10D8D944D1A7}"/>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7BB7BD-D51A-39A1-9B73-76DB7D953D2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0540BCE-6D93-A3F4-7470-75BC8BEA6F77}"/>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564340-BEF2-500E-DC89-107C55A692FD}"/>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47CF9F9D-EC5D-E880-12A9-B9DAF582A58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A2836AC-3AC8-7C67-5A83-D87A3293B27E}"/>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2776998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78683-598E-F639-F30A-37211C324DCD}"/>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F74EBFD9-CF98-7F2D-F9CE-44B7DEFFF39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95B193C6-F130-473B-1653-A1288BFAC24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2282F7-D3F4-879D-509C-7A80FD7B00A6}"/>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2AC82EE2-8727-7823-8884-38078BC5AE7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D275589-5069-F8ED-ADA5-24034E6F80D0}"/>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0300784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243085-FFFC-76D6-6B34-C7074DF12EB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C2D9627-B416-DC61-C700-1D0B31A5C97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EFCD97-4DC7-CB55-4EAF-D03DA5BB50AC}"/>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0A712B2-2634-09BD-B0CC-3DEFE7645C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8055F44-6CAA-EE17-FCEB-C7A1E00F3294}"/>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3372928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DFF430A-E206-9CBA-ED7A-1D40BAF1446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984FEB8-0560-E831-6676-014F8275C2F6}"/>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EE97EF-7674-5E2D-4296-B460335D2334}"/>
              </a:ext>
            </a:extLst>
          </p:cNvPr>
          <p:cNvSpPr>
            <a:spLocks noGrp="1"/>
          </p:cNvSpPr>
          <p:nvPr>
            <p:ph type="dt" sz="half" idx="10"/>
          </p:nvPr>
        </p:nvSpPr>
        <p:spPr/>
        <p:txBody>
          <a:body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FEF90D3D-5699-97AB-E450-DA75750690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CA10F0-9262-5850-53CA-9DBA6D76E30E}"/>
              </a:ext>
            </a:extLst>
          </p:cNvPr>
          <p:cNvSpPr>
            <a:spLocks noGrp="1"/>
          </p:cNvSpPr>
          <p:nvPr>
            <p:ph type="sldNum" sz="quarter" idx="12"/>
          </p:nvPr>
        </p:nvSpPr>
        <p:spPr/>
        <p:txBody>
          <a:body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245202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8B41F3-8372-A146-E835-6A60E35CD472}"/>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E9CA9151-FFC7-0098-8F4F-0B56ECC3546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F495C92-58D0-98B3-61B6-2EA47BB4447B}"/>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DAB4FC6-9C68-C218-E43F-9FD4F091075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DC10B1-40EE-245D-87D6-EF02A5013C36}"/>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5104509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F8819D-F687-0341-394E-8066B6A9A6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579ABF-9D97-2426-AF50-672FD4F611C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1090AB-423D-90EE-4B25-5EDCDCF64553}"/>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5865C097-DF69-39EF-D0A2-16788FE4F20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47E297-6224-1DA3-46B8-58D2E99257EB}"/>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2028480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A488E8-BECD-491F-AAF1-0E1D0B3A4AA8}"/>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200F8C8-DACE-2755-AA8A-F62E2A3F988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0BDA229-D6CB-030F-B050-78FB119AD6A5}"/>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82A50D32-AAC2-A72B-6F36-202EEB01C9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72685FD-8B3B-BFB9-610B-E6F34C21CFCE}"/>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06940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211734-98D9-B428-7463-E0F39B84ADC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C5A0FA7-698B-4487-6B9E-73A643668DB6}"/>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8E7B92B-BD3B-19B0-5A4D-937BD5C2A333}"/>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3EA785-3AA5-51B7-E69F-202A2B8FCADE}"/>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60E3B57F-FD98-D067-7BD8-1CFFD8BAE4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0D40BA-E34B-3C29-50A2-FCE50AD7C510}"/>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45421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1835964-20F2-4C85-8A4D-BF230D3579C2}" type="datetime1">
              <a:rPr kumimoji="1" lang="ja-JP" altLang="en-US" smtClean="0"/>
              <a:t>2025/8/1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1096697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E15822-A287-A6E3-B409-19B005B19691}"/>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C6109C-029D-FCF0-1749-69CC88026D8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7F60769-920D-CB90-E876-156E20538A88}"/>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09DBEB0-C0BD-7A94-EAD7-56CD77D7C1B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435953E-3759-A1C3-226D-4961860DA785}"/>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B89D3FA-4F1A-8709-A78F-3BEFF30A1FB9}"/>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32901D57-56D5-5D1A-4816-78EE73E74D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47834F5-48C2-A007-144D-B9F3B5EC1997}"/>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22618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9B045-73D4-5338-352E-44ED33DD8C9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DB38FF6-E3F0-6125-2E44-4BC106EDB8D0}"/>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3CD5E127-167F-B7DD-9CDE-AE7DC5215AD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67BE145-FA24-E55F-A34D-932699B70689}"/>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2466534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B4CE4EE-BFCE-2162-BFB5-A69BE85E022B}"/>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5DC6EA02-0A87-A52E-4B80-88B1D10C19C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77E1FBE-1F79-D4BD-9FE6-8DB0CEA3F40A}"/>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271286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B06D09-B909-3CDC-5D4B-0B92C07DB62F}"/>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271F46-D545-BEF7-84C2-8CA4103A6EF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B6032F2-9486-9479-8F7C-9353C02AE6A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0A36C5-7E17-B680-4D35-903B63B9EF3C}"/>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5F0B5220-5AD6-F715-58F0-0AE1A428F3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65C0C-FBD9-20CB-FE8B-E11E04E2896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948314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D2B0B6-C980-C178-4DCA-72E2BA0C2C10}"/>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7CE2700-28AF-4A9E-D596-474E70ADD5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198A804-9734-869B-1A8B-8DF2FAA6629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CC9D2F-00CD-39FB-B167-F3FB4D394DE8}"/>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95590FD7-D890-38D5-FE12-D3AFDCA39EE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A25B3B-B5A0-7401-1756-13A886E32E64}"/>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40032900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91A17F-6D77-29AA-F43F-A665014A287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8295A32-BA72-1E04-E066-24A358AD608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CE24929-7E9E-C797-41A6-883EE84F8B1D}"/>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AFD8496B-5A28-BD74-BF35-C01B2D5AAC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0EBEED-B026-319C-3C32-962BBAE101E8}"/>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9354684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7B3D29-4644-EB06-90B3-48703D490748}"/>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C205063-2C33-37F1-9359-35E40A4367DE}"/>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75E33D-D52A-EDB1-9796-89F3C8FC8D3F}"/>
              </a:ext>
            </a:extLst>
          </p:cNvPr>
          <p:cNvSpPr>
            <a:spLocks noGrp="1"/>
          </p:cNvSpPr>
          <p:nvPr>
            <p:ph type="dt" sz="half" idx="10"/>
          </p:nvPr>
        </p:nvSpPr>
        <p:spPr/>
        <p:txBody>
          <a:body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D932DD4F-D5B6-E4FF-132D-1B67632269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3038163-F3BD-AC9F-2486-A3C0F361B8CD}"/>
              </a:ext>
            </a:extLst>
          </p:cNvPr>
          <p:cNvSpPr>
            <a:spLocks noGrp="1"/>
          </p:cNvSpPr>
          <p:nvPr>
            <p:ph type="sldNum" sz="quarter" idx="12"/>
          </p:nvPr>
        </p:nvSpPr>
        <p:spPr/>
        <p:txBody>
          <a:body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35397867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6BEC5C-16CF-3C6F-1FD3-1DBB41A533A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1E82ED-B649-8DF1-CB5B-B2037DC829B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67C5390-E7DB-0C61-3E52-B0143A3EE0AA}"/>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96236D6B-02E1-0642-7CC3-5980E63850D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9E0DC1-530A-6B59-BB4C-71543EBF1DCC}"/>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91918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8DAE0C-0E67-011A-288D-A079215A0A8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2BCBD03-A28F-F244-FBDB-C74B3AC6E20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BE8769-EBF6-4622-E1CC-245857E1DC0B}"/>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06DB6843-9FD1-C6C1-5080-944C20DE5C8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EDF2687-1B9B-6233-5E8C-70B3E0E7ADD9}"/>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7610181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4E0390-381D-D135-1ACD-C1D0FA88C49C}"/>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FB72D3-177F-A8E6-A55C-E14E4CF65B1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03F752C-83EB-6888-5FD2-B5613D46553D}"/>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5A90015A-5E50-2B9D-9601-F8BE5323935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B6C785D-D27F-7EAB-0B21-CB89AECB95F2}"/>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58820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98676D-9F70-4950-A3AE-E40A09175627}" type="datetime1">
              <a:rPr kumimoji="1" lang="ja-JP" altLang="en-US" smtClean="0"/>
              <a:t>2025/8/1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3347429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D2C396-0DBE-8C80-36A6-CFF12AD2EAF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6A9472-A50B-719E-A606-E822CB2E92F4}"/>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5390132-2377-EBC3-7C76-44F36C65E847}"/>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17E8D8C-8DB7-4EDE-E23E-79EA60922A67}"/>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B86483C6-66FD-E9AA-7B3F-FA50EA16FC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63ACA55-BA8B-DFEA-300B-5AC57898EEC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3428690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963CA2-DC68-A91B-FAE2-772F247C123D}"/>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41E2BA1-563E-820C-043A-86C16D663BB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D3DC98A-73EC-7062-8F58-DD94C06CABC4}"/>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81CBB5E-FBC1-0473-7353-F18285E3762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436103B-F1A0-A944-6CF2-B07A11914E61}"/>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D4CEF1B-0C5A-8243-7D8E-55DB0F23357B}"/>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8" name="フッター プレースホルダー 7">
            <a:extLst>
              <a:ext uri="{FF2B5EF4-FFF2-40B4-BE49-F238E27FC236}">
                <a16:creationId xmlns:a16="http://schemas.microsoft.com/office/drawing/2014/main" id="{CFB52788-CB24-6207-8D57-7A68B15FE81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BA8989B-89DB-2BE4-308D-06B06FBA112F}"/>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47141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A72E9E-CB77-D7AC-ED30-F8693EE2691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9F6A2E5-D419-90CE-B6BC-1E2BC9E60561}"/>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4" name="フッター プレースホルダー 3">
            <a:extLst>
              <a:ext uri="{FF2B5EF4-FFF2-40B4-BE49-F238E27FC236}">
                <a16:creationId xmlns:a16="http://schemas.microsoft.com/office/drawing/2014/main" id="{A6645951-561D-9240-D8E5-06F21CEC594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E7899BE-08A8-7945-5B98-D11FFA5930E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0616400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BDB396-5F5D-0B43-A099-73E2EDCA04C5}"/>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3" name="フッター プレースホルダー 2">
            <a:extLst>
              <a:ext uri="{FF2B5EF4-FFF2-40B4-BE49-F238E27FC236}">
                <a16:creationId xmlns:a16="http://schemas.microsoft.com/office/drawing/2014/main" id="{42591673-FC28-ECBA-580D-85458C55A83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6C3081-730E-DFF7-7810-840CA44E1C05}"/>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9702861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15C05C-4848-2DB3-543E-353FCDFB778E}"/>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F8D2A8-D4B9-7DED-D3E2-A13094EC220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13DBBE1-8276-78D8-0966-0E993FE341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2DBB78-09A5-B15E-C577-13CBF5C9BD4D}"/>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D90A6921-B0B8-AD27-F2D5-A2200EB1914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5C195BA-A1CF-13BE-F215-525499F80968}"/>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11980258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74FDB-77F6-25B0-30F2-F28CFD8CF125}"/>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A346731C-AAF8-48A5-E1CF-FE6C50D0D3C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03053D6-C08E-7401-4629-1AAAA828E1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1FB173E-47B4-5313-1E66-5811C3F961A8}"/>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6" name="フッター プレースホルダー 5">
            <a:extLst>
              <a:ext uri="{FF2B5EF4-FFF2-40B4-BE49-F238E27FC236}">
                <a16:creationId xmlns:a16="http://schemas.microsoft.com/office/drawing/2014/main" id="{A5E39296-FC4D-985A-3B9E-6BA609E28B4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752485-95DD-6305-37C3-4452AB0C47BB}"/>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3199237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E8DB-A071-06DF-6016-D1721079D5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0F99A3-1ED5-72A9-5533-C19DF3D0B922}"/>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302E4CA-4E05-E206-E02D-9D20545E8778}"/>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1243BDD-7EB5-8048-ADA7-5D37069E87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C60BB50-0750-5C43-CBE2-F529C8671084}"/>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5698984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50E6AD-4A60-F87C-3F5F-BF46523F1D0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959F430-17B8-DE96-808B-370806907613}"/>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C120D7-8D1D-157A-4B57-2F38B53A8787}"/>
              </a:ext>
            </a:extLst>
          </p:cNvPr>
          <p:cNvSpPr>
            <a:spLocks noGrp="1"/>
          </p:cNvSpPr>
          <p:nvPr>
            <p:ph type="dt" sz="half" idx="10"/>
          </p:nvPr>
        </p:nvSpPr>
        <p:spPr/>
        <p:txBody>
          <a:body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87ACF3A-5DEC-EB45-6A6A-84AD0E285B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D597BE-0B40-74FB-B414-EF76A2B18A70}"/>
              </a:ext>
            </a:extLst>
          </p:cNvPr>
          <p:cNvSpPr>
            <a:spLocks noGrp="1"/>
          </p:cNvSpPr>
          <p:nvPr>
            <p:ph type="sldNum" sz="quarter" idx="12"/>
          </p:nvPr>
        </p:nvSpPr>
        <p:spPr/>
        <p:txBody>
          <a:body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415940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62A0B-85DB-4772-841F-863FC5897A72}" type="datetime1">
              <a:rPr kumimoji="1" lang="ja-JP" altLang="en-US" smtClean="0"/>
              <a:t>2025/8/1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A0E17-1C9E-4849-95CE-BCC8B3B85E09}" type="slidenum">
              <a:rPr kumimoji="1" lang="ja-JP" altLang="en-US" smtClean="0"/>
              <a:t>‹#›</a:t>
            </a:fld>
            <a:endParaRPr kumimoji="1" lang="ja-JP" altLang="en-US"/>
          </a:p>
        </p:txBody>
      </p:sp>
    </p:spTree>
    <p:extLst>
      <p:ext uri="{BB962C8B-B14F-4D97-AF65-F5344CB8AC3E}">
        <p14:creationId xmlns:p14="http://schemas.microsoft.com/office/powerpoint/2010/main" val="2218724606"/>
      </p:ext>
    </p:extLst>
  </p:cSld>
  <p:clrMap bg1="lt1" tx1="dk1" bg2="lt2" tx2="dk2" accent1="accent1" accent2="accent2" accent3="accent3" accent4="accent4" accent5="accent5" accent6="accent6" hlink="hlink" folHlink="folHlink"/>
  <p:sldLayoutIdLst>
    <p:sldLayoutId id="2147483661" r:id="rId1"/>
    <p:sldLayoutId id="2147483699" r:id="rId2"/>
    <p:sldLayoutId id="2147483685"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712" r:id="rId15"/>
    <p:sldLayoutId id="2147483713" r:id="rId1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5265A89-3823-CBEB-EF73-58CD68FD7A9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83B135-3942-BBF6-4444-AFC98F872C3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2A51F85-9479-33A5-BCBA-DD8B2C676A3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04C9D-55D0-456C-8B15-9A279F81C5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EB434B8-34D0-4726-C424-EAC3E7F225B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A35B804-16F7-FC80-7AE6-7C58AD03D74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38442-A70D-42F5-9813-690206B274B6}" type="slidenum">
              <a:rPr kumimoji="1" lang="ja-JP" altLang="en-US" smtClean="0"/>
              <a:t>‹#›</a:t>
            </a:fld>
            <a:endParaRPr kumimoji="1" lang="ja-JP" altLang="en-US"/>
          </a:p>
        </p:txBody>
      </p:sp>
    </p:spTree>
    <p:extLst>
      <p:ext uri="{BB962C8B-B14F-4D97-AF65-F5344CB8AC3E}">
        <p14:creationId xmlns:p14="http://schemas.microsoft.com/office/powerpoint/2010/main" val="1560062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274EC4-38EF-455F-ACCF-DD2ACB7044C7}" type="datetimeFigureOut">
              <a:rPr kumimoji="1" lang="ja-JP" altLang="en-US" smtClean="0"/>
              <a:t>2025/8/1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A15A6-C255-4595-998F-006EBA388226}" type="slidenum">
              <a:rPr kumimoji="1" lang="ja-JP" altLang="en-US" smtClean="0"/>
              <a:t>‹#›</a:t>
            </a:fld>
            <a:endParaRPr kumimoji="1" lang="ja-JP" altLang="en-US"/>
          </a:p>
        </p:txBody>
      </p:sp>
    </p:spTree>
    <p:extLst>
      <p:ext uri="{BB962C8B-B14F-4D97-AF65-F5344CB8AC3E}">
        <p14:creationId xmlns:p14="http://schemas.microsoft.com/office/powerpoint/2010/main" val="393113179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C9FFD9D-E3CC-5CE5-0DA9-AF62B42B3FA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C10D16-691E-8299-9339-A380FBE2A5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FC0C528-CFB1-6806-EEDB-CE033FADCDF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37EC0-C047-4237-B67D-2D6093EE9ED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926E896C-A068-AE58-ECEE-586E15E3FE5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3A460D5-3675-9F52-67D0-642FC43B13C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C009B-9A58-4C86-897A-81B3968BFFA7}" type="slidenum">
              <a:rPr kumimoji="1" lang="ja-JP" altLang="en-US" smtClean="0"/>
              <a:t>‹#›</a:t>
            </a:fld>
            <a:endParaRPr kumimoji="1" lang="ja-JP" altLang="en-US"/>
          </a:p>
        </p:txBody>
      </p:sp>
    </p:spTree>
    <p:extLst>
      <p:ext uri="{BB962C8B-B14F-4D97-AF65-F5344CB8AC3E}">
        <p14:creationId xmlns:p14="http://schemas.microsoft.com/office/powerpoint/2010/main" val="13593723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68DD282-ED26-8587-1F12-3401CA63C9D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8073F8-11A2-009F-C5C8-3954CEA535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68E7211-F166-93A9-54A1-5B77F56C59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7AF1F-629E-48F6-9841-DB472E50208D}"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2BD9013E-2924-72F9-BEB9-7BB913DB50A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40B4C96-5AA5-C21C-B516-559188479D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B1A98-9654-4FEF-9AEB-D45AFED3BA27}" type="slidenum">
              <a:rPr kumimoji="1" lang="ja-JP" altLang="en-US" smtClean="0"/>
              <a:t>‹#›</a:t>
            </a:fld>
            <a:endParaRPr kumimoji="1" lang="ja-JP" altLang="en-US"/>
          </a:p>
        </p:txBody>
      </p:sp>
    </p:spTree>
    <p:extLst>
      <p:ext uri="{BB962C8B-B14F-4D97-AF65-F5344CB8AC3E}">
        <p14:creationId xmlns:p14="http://schemas.microsoft.com/office/powerpoint/2010/main" val="30577572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42D51F88-1D43-FACE-D48A-0CEE05435FB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BE6EF7-3F62-E0B6-1EF5-06EB1FAF5C6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CECBA2-9069-6DED-0D21-4F41801A2D1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8046-E52E-4C4E-9EA9-7EA878845841}"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62AC993B-FB12-08E8-68AE-69D0F70A191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E29D1E6-5A26-8882-084C-48918692B4A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8946F5-ED84-4744-B32B-FDE95358974F}" type="slidenum">
              <a:rPr kumimoji="1" lang="ja-JP" altLang="en-US" smtClean="0"/>
              <a:t>‹#›</a:t>
            </a:fld>
            <a:endParaRPr kumimoji="1" lang="ja-JP" altLang="en-US"/>
          </a:p>
        </p:txBody>
      </p:sp>
    </p:spTree>
    <p:extLst>
      <p:ext uri="{BB962C8B-B14F-4D97-AF65-F5344CB8AC3E}">
        <p14:creationId xmlns:p14="http://schemas.microsoft.com/office/powerpoint/2010/main" val="187295100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DC26B08-1A44-9066-9366-8D87A5EC987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5D54CA1-1662-B0BC-7EF9-D0407F418B5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9378CB0-C188-2732-50E0-365AE2B600D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2D3F90-69AB-4277-BD99-66F9758B92C8}"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3207F8FB-CF41-655D-C484-71E82BFACC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80EB813-B982-6EED-9DC6-E97B08B734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F65DF-62E6-460F-89B7-95C09044912A}" type="slidenum">
              <a:rPr kumimoji="1" lang="ja-JP" altLang="en-US" smtClean="0"/>
              <a:t>‹#›</a:t>
            </a:fld>
            <a:endParaRPr kumimoji="1" lang="ja-JP" altLang="en-US"/>
          </a:p>
        </p:txBody>
      </p:sp>
    </p:spTree>
    <p:extLst>
      <p:ext uri="{BB962C8B-B14F-4D97-AF65-F5344CB8AC3E}">
        <p14:creationId xmlns:p14="http://schemas.microsoft.com/office/powerpoint/2010/main" val="15348110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1FE397-F4E8-827D-DB54-E7D29BB4FB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8344D3F-67DE-FD05-5690-C9505DED6C0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A8B21A-5DB6-3970-5BBA-204CD706E46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1AFF5-93D0-4A78-8B2B-9B6E9AB8AD8F}" type="datetimeFigureOut">
              <a:rPr kumimoji="1" lang="ja-JP" altLang="en-US" smtClean="0"/>
              <a:t>2025/8/1</a:t>
            </a:fld>
            <a:endParaRPr kumimoji="1" lang="ja-JP" altLang="en-US"/>
          </a:p>
        </p:txBody>
      </p:sp>
      <p:sp>
        <p:nvSpPr>
          <p:cNvPr id="5" name="フッター プレースホルダー 4">
            <a:extLst>
              <a:ext uri="{FF2B5EF4-FFF2-40B4-BE49-F238E27FC236}">
                <a16:creationId xmlns:a16="http://schemas.microsoft.com/office/drawing/2014/main" id="{F65CA214-8EC8-A764-5E0E-445F48D1CC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7847219-8B4A-0735-06F9-4F98F0565F7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53EC4-04AD-4350-B521-F18C3FD8DA68}" type="slidenum">
              <a:rPr kumimoji="1" lang="ja-JP" altLang="en-US" smtClean="0"/>
              <a:t>‹#›</a:t>
            </a:fld>
            <a:endParaRPr kumimoji="1" lang="ja-JP" altLang="en-US"/>
          </a:p>
        </p:txBody>
      </p:sp>
    </p:spTree>
    <p:extLst>
      <p:ext uri="{BB962C8B-B14F-4D97-AF65-F5344CB8AC3E}">
        <p14:creationId xmlns:p14="http://schemas.microsoft.com/office/powerpoint/2010/main" val="22071991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svg"/><Relationship Id="rId10" Type="http://schemas.openxmlformats.org/officeDocument/2006/relationships/image" Target="../media/image7.png"/><Relationship Id="rId4" Type="http://schemas.openxmlformats.org/officeDocument/2006/relationships/image" Target="../media/image29.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6.jpg"/><Relationship Id="rId7"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BDA2-0CB1-0CF4-604B-8712A1BDE05F}"/>
            </a:ext>
          </a:extLst>
        </p:cNvPr>
        <p:cNvGrpSpPr/>
        <p:nvPr/>
      </p:nvGrpSpPr>
      <p:grpSpPr>
        <a:xfrm>
          <a:off x="0" y="0"/>
          <a:ext cx="0" cy="0"/>
          <a:chOff x="0" y="0"/>
          <a:chExt cx="0" cy="0"/>
        </a:xfrm>
      </p:grpSpPr>
      <p:sp>
        <p:nvSpPr>
          <p:cNvPr id="23" name="Rectangle 7">
            <a:extLst>
              <a:ext uri="{FF2B5EF4-FFF2-40B4-BE49-F238E27FC236}">
                <a16:creationId xmlns:a16="http://schemas.microsoft.com/office/drawing/2014/main" id="{0D9AC733-0084-5504-BAAD-F695ECE5A2C4}"/>
              </a:ext>
            </a:extLst>
          </p:cNvPr>
          <p:cNvSpPr>
            <a:spLocks noChangeArrowheads="1"/>
          </p:cNvSpPr>
          <p:nvPr/>
        </p:nvSpPr>
        <p:spPr bwMode="auto">
          <a:xfrm>
            <a:off x="826260" y="86279"/>
            <a:ext cx="7431023" cy="565146"/>
          </a:xfrm>
          <a:prstGeom prst="rect">
            <a:avLst/>
          </a:prstGeom>
          <a:noFill/>
          <a:ln w="12700">
            <a:noFill/>
            <a:miter lim="800000"/>
            <a:headEnd type="none" w="sm" len="sm"/>
            <a:tailEnd type="none" w="sm" len="sm"/>
          </a:ln>
          <a:effectLst/>
        </p:spPr>
        <p:txBody>
          <a:bodyPr wrap="square" tIns="36000" bIns="36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稲作・畑作（土地利用型）安全資料の構成</a:t>
            </a:r>
          </a:p>
        </p:txBody>
      </p:sp>
      <p:sp>
        <p:nvSpPr>
          <p:cNvPr id="24" name="正方形/長方形 23">
            <a:extLst>
              <a:ext uri="{FF2B5EF4-FFF2-40B4-BE49-F238E27FC236}">
                <a16:creationId xmlns:a16="http://schemas.microsoft.com/office/drawing/2014/main" id="{047E144E-7FC0-DAFD-DFC6-CF548DADC764}"/>
              </a:ext>
            </a:extLst>
          </p:cNvPr>
          <p:cNvSpPr/>
          <p:nvPr/>
        </p:nvSpPr>
        <p:spPr>
          <a:xfrm>
            <a:off x="467443" y="781493"/>
            <a:ext cx="8234078" cy="830997"/>
          </a:xfrm>
          <a:prstGeom prst="rect">
            <a:avLst/>
          </a:prstGeom>
        </p:spPr>
        <p:txBody>
          <a:bodyPr wrap="square">
            <a:spAutoFit/>
          </a:bodyPr>
          <a:lstStyle/>
          <a:p>
            <a:pPr lvl="0">
              <a:spcBef>
                <a:spcPts val="4200"/>
              </a:spcBef>
            </a:pPr>
            <a:r>
              <a:rPr lang="ja-JP" altLang="en-US" sz="2400" dirty="0">
                <a:latin typeface="HGP創英角ｺﾞｼｯｸUB" panose="020B0900000000000000" pitchFamily="50" charset="-128"/>
                <a:ea typeface="HGP創英角ｺﾞｼｯｸUB" panose="020B0900000000000000" pitchFamily="50" charset="-128"/>
              </a:rPr>
              <a:t>本資料は、稲作農業を主体に、次のような構成で機械の事故事例等を取り上げています。</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cxnSp>
        <p:nvCxnSpPr>
          <p:cNvPr id="2" name="直線コネクタ 1">
            <a:extLst>
              <a:ext uri="{FF2B5EF4-FFF2-40B4-BE49-F238E27FC236}">
                <a16:creationId xmlns:a16="http://schemas.microsoft.com/office/drawing/2014/main" id="{8C8BBD4A-450B-C416-3F27-75A301748058}"/>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7A97BC34-F9D9-977F-AA9A-E5C5E5204114}"/>
              </a:ext>
            </a:extLst>
          </p:cNvPr>
          <p:cNvSpPr/>
          <p:nvPr/>
        </p:nvSpPr>
        <p:spPr>
          <a:xfrm>
            <a:off x="424732" y="1945034"/>
            <a:ext cx="8234078" cy="3808735"/>
          </a:xfrm>
          <a:prstGeom prst="rect">
            <a:avLst/>
          </a:prstGeom>
        </p:spPr>
        <p:txBody>
          <a:bodyPr wrap="square">
            <a:spAutoFit/>
          </a:bodyPr>
          <a:lstStyle/>
          <a:p>
            <a:pPr marL="457200" lvl="0" indent="-457200">
              <a:lnSpc>
                <a:spcPts val="500"/>
              </a:lnSpc>
              <a:spcBef>
                <a:spcPts val="4200"/>
              </a:spcBef>
              <a:buFont typeface="+mj-lt"/>
              <a:buAutoNum type="arabicPeriod"/>
            </a:pPr>
            <a:r>
              <a:rPr lang="ja-JP" altLang="en-US" sz="2400" dirty="0">
                <a:latin typeface="HGP創英角ｺﾞｼｯｸUB" panose="020B0900000000000000" pitchFamily="50" charset="-128"/>
                <a:ea typeface="HGP創英角ｺﾞｼｯｸUB" panose="020B0900000000000000" pitchFamily="50" charset="-128"/>
              </a:rPr>
              <a:t>事故防止の基本</a:t>
            </a:r>
            <a:endParaRPr lang="en-US" altLang="ja-JP" sz="2400" dirty="0">
              <a:latin typeface="HGP創英角ｺﾞｼｯｸUB" panose="020B0900000000000000" pitchFamily="50" charset="-128"/>
              <a:ea typeface="HGP創英角ｺﾞｼｯｸUB" panose="020B0900000000000000" pitchFamily="50" charset="-128"/>
            </a:endParaRP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耕うん・整地・代かき</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トラクター</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田植え・播種</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田植機、ドリルシーダー</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除草・防除</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刈払機、ブームスプレーヤ</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収穫</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自脱型コンバイン</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運搬</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トラック</a:t>
            </a:r>
            <a:r>
              <a:rPr lang="en-US" altLang="ja-JP" sz="2400" dirty="0">
                <a:effectLst/>
                <a:latin typeface="HGP創英角ｺﾞｼｯｸUB" panose="020B0900000000000000" pitchFamily="50" charset="-128"/>
                <a:ea typeface="HGP創英角ｺﾞｼｯｸUB" panose="020B0900000000000000" pitchFamily="50" charset="-128"/>
              </a:rPr>
              <a:t>】</a:t>
            </a:r>
          </a:p>
          <a:p>
            <a:pPr marL="457200" lvl="0" indent="-457200">
              <a:lnSpc>
                <a:spcPts val="500"/>
              </a:lnSpc>
              <a:spcBef>
                <a:spcPts val="4200"/>
              </a:spcBef>
              <a:buFont typeface="+mj-lt"/>
              <a:buAutoNum type="arabicPeriod"/>
            </a:pPr>
            <a:r>
              <a:rPr lang="ja-JP" altLang="en-US" sz="2400" dirty="0">
                <a:effectLst/>
                <a:latin typeface="HGP創英角ｺﾞｼｯｸUB" panose="020B0900000000000000" pitchFamily="50" charset="-128"/>
                <a:ea typeface="HGP創英角ｺﾞｼｯｸUB" panose="020B0900000000000000" pitchFamily="50" charset="-128"/>
              </a:rPr>
              <a:t>乾燥調製</a:t>
            </a:r>
            <a:r>
              <a:rPr lang="en-US" altLang="ja-JP" sz="2400" dirty="0">
                <a:effectLst/>
                <a:latin typeface="HGP創英角ｺﾞｼｯｸUB" panose="020B0900000000000000" pitchFamily="50" charset="-128"/>
                <a:ea typeface="HGP創英角ｺﾞｼｯｸUB" panose="020B0900000000000000" pitchFamily="50" charset="-128"/>
              </a:rPr>
              <a:t>【</a:t>
            </a:r>
            <a:r>
              <a:rPr lang="ja-JP" altLang="en-US" sz="2400" dirty="0">
                <a:effectLst/>
                <a:latin typeface="HGP創英角ｺﾞｼｯｸUB" panose="020B0900000000000000" pitchFamily="50" charset="-128"/>
                <a:ea typeface="HGP創英角ｺﾞｼｯｸUB" panose="020B0900000000000000" pitchFamily="50" charset="-128"/>
              </a:rPr>
              <a:t>乾燥機</a:t>
            </a:r>
            <a:r>
              <a:rPr lang="en-US" altLang="ja-JP" sz="2400" dirty="0">
                <a:effectLst/>
                <a:latin typeface="HGP創英角ｺﾞｼｯｸUB" panose="020B0900000000000000" pitchFamily="50" charset="-128"/>
                <a:ea typeface="HGP創英角ｺﾞｼｯｸUB" panose="020B0900000000000000" pitchFamily="50" charset="-128"/>
              </a:rPr>
              <a:t>】</a:t>
            </a:r>
          </a:p>
        </p:txBody>
      </p:sp>
      <p:sp>
        <p:nvSpPr>
          <p:cNvPr id="3" name="テキスト ボックス 2">
            <a:extLst>
              <a:ext uri="{FF2B5EF4-FFF2-40B4-BE49-F238E27FC236}">
                <a16:creationId xmlns:a16="http://schemas.microsoft.com/office/drawing/2014/main" id="{9850ECB5-19A4-EEBA-FD9B-18F35FE06FBE}"/>
              </a:ext>
            </a:extLst>
          </p:cNvPr>
          <p:cNvSpPr txBox="1"/>
          <p:nvPr/>
        </p:nvSpPr>
        <p:spPr>
          <a:xfrm>
            <a:off x="1943897" y="5753769"/>
            <a:ext cx="328556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事故事例は全て実例です</a:t>
            </a:r>
          </a:p>
        </p:txBody>
      </p:sp>
    </p:spTree>
    <p:extLst>
      <p:ext uri="{BB962C8B-B14F-4D97-AF65-F5344CB8AC3E}">
        <p14:creationId xmlns:p14="http://schemas.microsoft.com/office/powerpoint/2010/main" val="1895039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図 48">
            <a:extLst>
              <a:ext uri="{FF2B5EF4-FFF2-40B4-BE49-F238E27FC236}">
                <a16:creationId xmlns:a16="http://schemas.microsoft.com/office/drawing/2014/main" id="{31AE79D0-C346-444A-A742-956E24454F7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094974" y="1884782"/>
            <a:ext cx="4350859" cy="3291734"/>
          </a:xfrm>
          <a:prstGeom prst="rect">
            <a:avLst/>
          </a:prstGeom>
          <a:noFill/>
          <a:ln>
            <a:noFill/>
          </a:ln>
        </p:spPr>
      </p:pic>
      <p:sp>
        <p:nvSpPr>
          <p:cNvPr id="27" name="調査例">
            <a:extLst>
              <a:ext uri="{FF2B5EF4-FFF2-40B4-BE49-F238E27FC236}">
                <a16:creationId xmlns:a16="http://schemas.microsoft.com/office/drawing/2014/main" id="{D96A2408-D578-408A-ABA8-CBFCF1BC22B1}"/>
              </a:ext>
            </a:extLst>
          </p:cNvPr>
          <p:cNvSpPr txBox="1"/>
          <p:nvPr/>
        </p:nvSpPr>
        <p:spPr>
          <a:xfrm>
            <a:off x="306762" y="667389"/>
            <a:ext cx="873848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背負式刈払機で水田畦畔を草刈作業中、ほ場進入口付近を刈っていたところ、脇にあった</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盛り土に刈刃があたり、キックバック</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を起こして左足に接触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小指関節粉砕骨折･切創</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463061" y="5234229"/>
            <a:ext cx="8219764" cy="1117695"/>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・現場に</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適した機械</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背負･肩掛、刃の種類等</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）と</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保護具</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・障害物を</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事前確認</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し、撤去できないものには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目印</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正しい</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作業方法の習得と徹底</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刈刃左前方</a:t>
            </a:r>
            <a:r>
              <a:rPr kumimoji="0" lang="en-US" altLang="ja-JP"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1/3</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で刈払</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等）をする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54" name="吹き出し: 四角形 53">
            <a:extLst>
              <a:ext uri="{FF2B5EF4-FFF2-40B4-BE49-F238E27FC236}">
                <a16:creationId xmlns:a16="http://schemas.microsoft.com/office/drawing/2014/main" id="{F3FF890D-8A00-43FA-9B8F-1146D4272B46}"/>
              </a:ext>
            </a:extLst>
          </p:cNvPr>
          <p:cNvSpPr/>
          <p:nvPr/>
        </p:nvSpPr>
        <p:spPr>
          <a:xfrm>
            <a:off x="2188663" y="2115673"/>
            <a:ext cx="1363139" cy="572406"/>
          </a:xfrm>
          <a:prstGeom prst="wedgeRectCallout">
            <a:avLst>
              <a:gd name="adj1" fmla="val 44884"/>
              <a:gd name="adj2" fmla="val 92384"/>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フレキシブルシャフト</a:t>
            </a:r>
          </a:p>
        </p:txBody>
      </p:sp>
      <p:sp>
        <p:nvSpPr>
          <p:cNvPr id="55" name="吹き出し: 四角形 54">
            <a:extLst>
              <a:ext uri="{FF2B5EF4-FFF2-40B4-BE49-F238E27FC236}">
                <a16:creationId xmlns:a16="http://schemas.microsoft.com/office/drawing/2014/main" id="{53D23315-7614-4F81-AE6F-50A090731A6C}"/>
              </a:ext>
            </a:extLst>
          </p:cNvPr>
          <p:cNvSpPr/>
          <p:nvPr/>
        </p:nvSpPr>
        <p:spPr>
          <a:xfrm>
            <a:off x="2456954" y="3055571"/>
            <a:ext cx="1030830" cy="341907"/>
          </a:xfrm>
          <a:prstGeom prst="wedgeRectCallout">
            <a:avLst>
              <a:gd name="adj1" fmla="val 71881"/>
              <a:gd name="adj2" fmla="val -10090"/>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エンジン</a:t>
            </a:r>
          </a:p>
        </p:txBody>
      </p:sp>
      <p:sp>
        <p:nvSpPr>
          <p:cNvPr id="56" name="吹き出し: 四角形 55">
            <a:extLst>
              <a:ext uri="{FF2B5EF4-FFF2-40B4-BE49-F238E27FC236}">
                <a16:creationId xmlns:a16="http://schemas.microsoft.com/office/drawing/2014/main" id="{E13CDB9C-8A63-4886-96A6-7C09DCF5EF94}"/>
              </a:ext>
            </a:extLst>
          </p:cNvPr>
          <p:cNvSpPr/>
          <p:nvPr/>
        </p:nvSpPr>
        <p:spPr>
          <a:xfrm>
            <a:off x="5368457" y="3565780"/>
            <a:ext cx="722244" cy="341907"/>
          </a:xfrm>
          <a:prstGeom prst="wedgeRectCallout">
            <a:avLst>
              <a:gd name="adj1" fmla="val -103165"/>
              <a:gd name="adj2" fmla="val 59677"/>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主桿</a:t>
            </a:r>
          </a:p>
        </p:txBody>
      </p:sp>
      <p:sp>
        <p:nvSpPr>
          <p:cNvPr id="4" name="スライド番号プレースホルダー 3">
            <a:extLst>
              <a:ext uri="{FF2B5EF4-FFF2-40B4-BE49-F238E27FC236}">
                <a16:creationId xmlns:a16="http://schemas.microsoft.com/office/drawing/2014/main" id="{26F3B18A-09E2-49E7-B3BF-A4492F9788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1EF64A1B-8D85-EF42-99FD-C50315DF3C2C}"/>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14" name="直線コネクタ 13">
            <a:extLst>
              <a:ext uri="{FF2B5EF4-FFF2-40B4-BE49-F238E27FC236}">
                <a16:creationId xmlns:a16="http://schemas.microsoft.com/office/drawing/2014/main" id="{F36267BD-0EF9-B45E-C845-BECA40730405}"/>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355B1368-45E0-5BAA-EC8B-9E8BB1C5D9A5}"/>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４．除草・防除</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03B88E54-9E7F-B2FC-8DAF-5B3A42DC8370}"/>
              </a:ext>
            </a:extLst>
          </p:cNvPr>
          <p:cNvSpPr txBox="1"/>
          <p:nvPr/>
        </p:nvSpPr>
        <p:spPr>
          <a:xfrm>
            <a:off x="3037364" y="111669"/>
            <a:ext cx="2923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20" name="AutoShape 3">
            <a:extLst>
              <a:ext uri="{FF2B5EF4-FFF2-40B4-BE49-F238E27FC236}">
                <a16:creationId xmlns:a16="http://schemas.microsoft.com/office/drawing/2014/main" id="{F4FF2071-0B03-5A99-9D04-B77B3B36D520}"/>
              </a:ext>
            </a:extLst>
          </p:cNvPr>
          <p:cNvSpPr>
            <a:spLocks noChangeArrowheads="1"/>
          </p:cNvSpPr>
          <p:nvPr/>
        </p:nvSpPr>
        <p:spPr bwMode="auto">
          <a:xfrm>
            <a:off x="5729579" y="1681484"/>
            <a:ext cx="3035047" cy="729604"/>
          </a:xfrm>
          <a:prstGeom prst="wedgeRectCallout">
            <a:avLst>
              <a:gd name="adj1" fmla="val -78455"/>
              <a:gd name="adj2" fmla="val 23114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背負式で主桿の自由度が高くキックバックのリスク大</a:t>
            </a:r>
          </a:p>
        </p:txBody>
      </p:sp>
      <p:pic>
        <p:nvPicPr>
          <p:cNvPr id="29" name="図 28">
            <a:extLst>
              <a:ext uri="{FF2B5EF4-FFF2-40B4-BE49-F238E27FC236}">
                <a16:creationId xmlns:a16="http://schemas.microsoft.com/office/drawing/2014/main" id="{3C3FE0C9-0FCF-B05B-EA83-91C7CC295850}"/>
              </a:ext>
            </a:extLst>
          </p:cNvPr>
          <p:cNvPicPr>
            <a:picLocks noChangeAspect="1"/>
          </p:cNvPicPr>
          <p:nvPr/>
        </p:nvPicPr>
        <p:blipFill>
          <a:blip r:embed="rId3"/>
          <a:stretch>
            <a:fillRect/>
          </a:stretch>
        </p:blipFill>
        <p:spPr>
          <a:xfrm>
            <a:off x="8159094" y="2278841"/>
            <a:ext cx="846474" cy="460163"/>
          </a:xfrm>
          <a:prstGeom prst="rect">
            <a:avLst/>
          </a:prstGeom>
        </p:spPr>
      </p:pic>
      <p:sp>
        <p:nvSpPr>
          <p:cNvPr id="31" name="AutoShape 3">
            <a:extLst>
              <a:ext uri="{FF2B5EF4-FFF2-40B4-BE49-F238E27FC236}">
                <a16:creationId xmlns:a16="http://schemas.microsoft.com/office/drawing/2014/main" id="{36F12BA7-31A4-9FE4-773D-5102D488374F}"/>
              </a:ext>
            </a:extLst>
          </p:cNvPr>
          <p:cNvSpPr>
            <a:spLocks noChangeArrowheads="1"/>
          </p:cNvSpPr>
          <p:nvPr/>
        </p:nvSpPr>
        <p:spPr bwMode="auto">
          <a:xfrm>
            <a:off x="390055" y="3836236"/>
            <a:ext cx="2124481" cy="380480"/>
          </a:xfrm>
          <a:prstGeom prst="wedgeRectCallout">
            <a:avLst>
              <a:gd name="adj1" fmla="val 113130"/>
              <a:gd name="adj2" fmla="val -794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強風と寒さで疲労</a:t>
            </a:r>
          </a:p>
        </p:txBody>
      </p:sp>
      <p:pic>
        <p:nvPicPr>
          <p:cNvPr id="30" name="図 29">
            <a:extLst>
              <a:ext uri="{FF2B5EF4-FFF2-40B4-BE49-F238E27FC236}">
                <a16:creationId xmlns:a16="http://schemas.microsoft.com/office/drawing/2014/main" id="{AAD388D8-AF97-BC28-17C7-BA430B9419EB}"/>
              </a:ext>
            </a:extLst>
          </p:cNvPr>
          <p:cNvPicPr>
            <a:picLocks noChangeAspect="1"/>
          </p:cNvPicPr>
          <p:nvPr/>
        </p:nvPicPr>
        <p:blipFill>
          <a:blip r:embed="rId4"/>
          <a:stretch>
            <a:fillRect/>
          </a:stretch>
        </p:blipFill>
        <p:spPr>
          <a:xfrm>
            <a:off x="410269" y="4143367"/>
            <a:ext cx="854731" cy="439879"/>
          </a:xfrm>
          <a:prstGeom prst="rect">
            <a:avLst/>
          </a:prstGeom>
        </p:spPr>
      </p:pic>
      <p:pic>
        <p:nvPicPr>
          <p:cNvPr id="28" name="図 27">
            <a:extLst>
              <a:ext uri="{FF2B5EF4-FFF2-40B4-BE49-F238E27FC236}">
                <a16:creationId xmlns:a16="http://schemas.microsoft.com/office/drawing/2014/main" id="{C778B324-DAD8-BD3D-B043-DA029A1DB5E2}"/>
              </a:ext>
            </a:extLst>
          </p:cNvPr>
          <p:cNvPicPr>
            <a:picLocks noChangeAspect="1"/>
          </p:cNvPicPr>
          <p:nvPr/>
        </p:nvPicPr>
        <p:blipFill>
          <a:blip r:embed="rId5"/>
          <a:stretch>
            <a:fillRect/>
          </a:stretch>
        </p:blipFill>
        <p:spPr>
          <a:xfrm>
            <a:off x="1103298" y="4130384"/>
            <a:ext cx="846474" cy="465844"/>
          </a:xfrm>
          <a:prstGeom prst="rect">
            <a:avLst/>
          </a:prstGeom>
        </p:spPr>
      </p:pic>
      <p:sp>
        <p:nvSpPr>
          <p:cNvPr id="33" name="AutoShape 3">
            <a:extLst>
              <a:ext uri="{FF2B5EF4-FFF2-40B4-BE49-F238E27FC236}">
                <a16:creationId xmlns:a16="http://schemas.microsoft.com/office/drawing/2014/main" id="{29AE8257-8D4D-32A4-4C1E-3B510E4AE5BB}"/>
              </a:ext>
            </a:extLst>
          </p:cNvPr>
          <p:cNvSpPr>
            <a:spLocks noChangeArrowheads="1"/>
          </p:cNvSpPr>
          <p:nvPr/>
        </p:nvSpPr>
        <p:spPr bwMode="auto">
          <a:xfrm>
            <a:off x="1164226" y="4764070"/>
            <a:ext cx="1782764" cy="380480"/>
          </a:xfrm>
          <a:prstGeom prst="wedgeRectCallout">
            <a:avLst>
              <a:gd name="adj1" fmla="val 113130"/>
              <a:gd name="adj2" fmla="val -794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安全靴不使用</a:t>
            </a:r>
          </a:p>
        </p:txBody>
      </p:sp>
      <p:pic>
        <p:nvPicPr>
          <p:cNvPr id="34" name="図 33">
            <a:extLst>
              <a:ext uri="{FF2B5EF4-FFF2-40B4-BE49-F238E27FC236}">
                <a16:creationId xmlns:a16="http://schemas.microsoft.com/office/drawing/2014/main" id="{A770670D-BF49-D3DD-592E-EEA1C75CAD0C}"/>
              </a:ext>
            </a:extLst>
          </p:cNvPr>
          <p:cNvPicPr>
            <a:picLocks noChangeAspect="1"/>
          </p:cNvPicPr>
          <p:nvPr/>
        </p:nvPicPr>
        <p:blipFill>
          <a:blip r:embed="rId5"/>
          <a:stretch>
            <a:fillRect/>
          </a:stretch>
        </p:blipFill>
        <p:spPr>
          <a:xfrm>
            <a:off x="2103590" y="4441469"/>
            <a:ext cx="846474" cy="465844"/>
          </a:xfrm>
          <a:prstGeom prst="rect">
            <a:avLst/>
          </a:prstGeom>
        </p:spPr>
      </p:pic>
      <p:sp>
        <p:nvSpPr>
          <p:cNvPr id="35" name="AutoShape 3">
            <a:extLst>
              <a:ext uri="{FF2B5EF4-FFF2-40B4-BE49-F238E27FC236}">
                <a16:creationId xmlns:a16="http://schemas.microsoft.com/office/drawing/2014/main" id="{CE261E32-5ED9-7BCB-4FB3-F41F0B876CFC}"/>
              </a:ext>
            </a:extLst>
          </p:cNvPr>
          <p:cNvSpPr>
            <a:spLocks noChangeArrowheads="1"/>
          </p:cNvSpPr>
          <p:nvPr/>
        </p:nvSpPr>
        <p:spPr bwMode="auto">
          <a:xfrm>
            <a:off x="6988580" y="3257194"/>
            <a:ext cx="1782764" cy="380480"/>
          </a:xfrm>
          <a:prstGeom prst="wedgeRectCallout">
            <a:avLst>
              <a:gd name="adj1" fmla="val -89915"/>
              <a:gd name="adj2" fmla="val 5755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盛り土を放置</a:t>
            </a:r>
          </a:p>
        </p:txBody>
      </p:sp>
      <p:pic>
        <p:nvPicPr>
          <p:cNvPr id="36" name="図 35">
            <a:extLst>
              <a:ext uri="{FF2B5EF4-FFF2-40B4-BE49-F238E27FC236}">
                <a16:creationId xmlns:a16="http://schemas.microsoft.com/office/drawing/2014/main" id="{FC9B1F45-D0CD-7564-B85A-B4569AD8C94A}"/>
              </a:ext>
            </a:extLst>
          </p:cNvPr>
          <p:cNvPicPr>
            <a:picLocks noChangeAspect="1"/>
          </p:cNvPicPr>
          <p:nvPr/>
        </p:nvPicPr>
        <p:blipFill>
          <a:blip r:embed="rId4"/>
          <a:stretch>
            <a:fillRect/>
          </a:stretch>
        </p:blipFill>
        <p:spPr>
          <a:xfrm>
            <a:off x="8190515" y="3549055"/>
            <a:ext cx="854731" cy="439879"/>
          </a:xfrm>
          <a:prstGeom prst="rect">
            <a:avLst/>
          </a:prstGeom>
        </p:spPr>
      </p:pic>
      <p:sp>
        <p:nvSpPr>
          <p:cNvPr id="37" name="AutoShape 3">
            <a:extLst>
              <a:ext uri="{FF2B5EF4-FFF2-40B4-BE49-F238E27FC236}">
                <a16:creationId xmlns:a16="http://schemas.microsoft.com/office/drawing/2014/main" id="{5D175BC6-4866-F864-4DF2-10C6EC51F7D4}"/>
              </a:ext>
            </a:extLst>
          </p:cNvPr>
          <p:cNvSpPr>
            <a:spLocks noChangeArrowheads="1"/>
          </p:cNvSpPr>
          <p:nvPr/>
        </p:nvSpPr>
        <p:spPr bwMode="auto">
          <a:xfrm>
            <a:off x="6950967" y="4405988"/>
            <a:ext cx="1875638" cy="380480"/>
          </a:xfrm>
          <a:prstGeom prst="wedgeRectCallout">
            <a:avLst>
              <a:gd name="adj1" fmla="val -124250"/>
              <a:gd name="adj2" fmla="val 8337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危険な往復刈り</a:t>
            </a:r>
          </a:p>
        </p:txBody>
      </p:sp>
      <p:pic>
        <p:nvPicPr>
          <p:cNvPr id="38" name="図 37">
            <a:extLst>
              <a:ext uri="{FF2B5EF4-FFF2-40B4-BE49-F238E27FC236}">
                <a16:creationId xmlns:a16="http://schemas.microsoft.com/office/drawing/2014/main" id="{53623A6A-B211-93C1-A97E-60B141A2BF6F}"/>
              </a:ext>
            </a:extLst>
          </p:cNvPr>
          <p:cNvPicPr>
            <a:picLocks noChangeAspect="1"/>
          </p:cNvPicPr>
          <p:nvPr/>
        </p:nvPicPr>
        <p:blipFill>
          <a:blip r:embed="rId5"/>
          <a:stretch>
            <a:fillRect/>
          </a:stretch>
        </p:blipFill>
        <p:spPr>
          <a:xfrm>
            <a:off x="8216172" y="4682307"/>
            <a:ext cx="846474" cy="465844"/>
          </a:xfrm>
          <a:prstGeom prst="rect">
            <a:avLst/>
          </a:prstGeom>
        </p:spPr>
      </p:pic>
    </p:spTree>
    <p:extLst>
      <p:ext uri="{BB962C8B-B14F-4D97-AF65-F5344CB8AC3E}">
        <p14:creationId xmlns:p14="http://schemas.microsoft.com/office/powerpoint/2010/main" val="421609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9C038B8E-8B46-3CF5-DB20-6ABFD43049C1}"/>
              </a:ext>
            </a:extLst>
          </p:cNvPr>
          <p:cNvGrpSpPr/>
          <p:nvPr/>
        </p:nvGrpSpPr>
        <p:grpSpPr>
          <a:xfrm>
            <a:off x="1060119" y="1991662"/>
            <a:ext cx="4467251" cy="3242567"/>
            <a:chOff x="4716016" y="980728"/>
            <a:chExt cx="4133304" cy="3096344"/>
          </a:xfrm>
        </p:grpSpPr>
        <p:pic>
          <p:nvPicPr>
            <p:cNvPr id="14" name="Picture 4" descr="右手前の縁石から落ちた刈刃が足に移動してきた (NXPowerLite)">
              <a:extLst>
                <a:ext uri="{FF2B5EF4-FFF2-40B4-BE49-F238E27FC236}">
                  <a16:creationId xmlns:a16="http://schemas.microsoft.com/office/drawing/2014/main" id="{C19D2500-1704-A980-0743-E147D1FC720B}"/>
                </a:ext>
              </a:extLst>
            </p:cNvPr>
            <p:cNvPicPr>
              <a:picLocks noChangeAspect="1" noChangeArrowheads="1"/>
            </p:cNvPicPr>
            <p:nvPr/>
          </p:nvPicPr>
          <p:blipFill>
            <a:blip r:embed="rId2" cstate="print"/>
            <a:srcRect/>
            <a:stretch>
              <a:fillRect/>
            </a:stretch>
          </p:blipFill>
          <p:spPr bwMode="auto">
            <a:xfrm>
              <a:off x="4716016" y="980728"/>
              <a:ext cx="4133304" cy="3096344"/>
            </a:xfrm>
            <a:prstGeom prst="rect">
              <a:avLst/>
            </a:prstGeom>
            <a:noFill/>
            <a:ln w="9525">
              <a:noFill/>
              <a:miter lim="800000"/>
              <a:headEnd/>
              <a:tailEnd/>
            </a:ln>
          </p:spPr>
        </p:pic>
        <p:sp>
          <p:nvSpPr>
            <p:cNvPr id="17" name="環状矢印 15">
              <a:extLst>
                <a:ext uri="{FF2B5EF4-FFF2-40B4-BE49-F238E27FC236}">
                  <a16:creationId xmlns:a16="http://schemas.microsoft.com/office/drawing/2014/main" id="{8DDA3500-2652-8BD7-13B2-4BE35559F237}"/>
                </a:ext>
              </a:extLst>
            </p:cNvPr>
            <p:cNvSpPr/>
            <p:nvPr/>
          </p:nvSpPr>
          <p:spPr bwMode="auto">
            <a:xfrm rot="1441957" flipH="1">
              <a:off x="6608691" y="1309841"/>
              <a:ext cx="1500346" cy="1480739"/>
            </a:xfrm>
            <a:prstGeom prst="circularArrow">
              <a:avLst>
                <a:gd name="adj1" fmla="val 8771"/>
                <a:gd name="adj2" fmla="val 1205926"/>
                <a:gd name="adj3" fmla="val 20466259"/>
                <a:gd name="adj4" fmla="val 15643789"/>
                <a:gd name="adj5" fmla="val 13829"/>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HG丸ｺﾞｼｯｸM-PRO" pitchFamily="50" charset="-128"/>
                <a:ea typeface="HG丸ｺﾞｼｯｸM-PRO" pitchFamily="50" charset="-128"/>
                <a:cs typeface="+mn-cs"/>
              </a:endParaRPr>
            </a:p>
          </p:txBody>
        </p:sp>
      </p:grpSp>
      <p:sp>
        <p:nvSpPr>
          <p:cNvPr id="27" name="調査例">
            <a:extLst>
              <a:ext uri="{FF2B5EF4-FFF2-40B4-BE49-F238E27FC236}">
                <a16:creationId xmlns:a16="http://schemas.microsoft.com/office/drawing/2014/main" id="{D96A2408-D578-408A-ABA8-CBFCF1BC22B1}"/>
              </a:ext>
            </a:extLst>
          </p:cNvPr>
          <p:cNvSpPr txBox="1"/>
          <p:nvPr/>
        </p:nvSpPr>
        <p:spPr>
          <a:xfrm>
            <a:off x="150223" y="667346"/>
            <a:ext cx="8738484" cy="1323439"/>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道路に面した畦畔の草刈り作業中、空き缶などを拾うため、作業を中断し、エンジンを切らずに道路の縁石に刈払機を置いたところ、エンジンの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振動で刈払機が縁石から落ち</a:t>
            </a:r>
            <a:r>
              <a:rPr kumimoji="0" lang="ja-JP" altLang="en-US" sz="20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、回転する刈刃が左脚に</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足に接触　⇒</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左足首付近の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切創、通院２週間、松葉杖１０日間</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342101" y="5323475"/>
            <a:ext cx="8219764" cy="132200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体から離すときは必ずエンジンストップ</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・機械を正常に（</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飛散物防護カバー</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）、保護具（</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安全靴</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）を使用する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・障害物を</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事前確認</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し、ゴミを撤去しておく</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4" name="スライド番号プレースホルダー 3">
            <a:extLst>
              <a:ext uri="{FF2B5EF4-FFF2-40B4-BE49-F238E27FC236}">
                <a16:creationId xmlns:a16="http://schemas.microsoft.com/office/drawing/2014/main" id="{26F3B18A-09E2-49E7-B3BF-A4492F9788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2" name="Picture 5" descr="事故で切った足首 (NXPowerLite)">
            <a:extLst>
              <a:ext uri="{FF2B5EF4-FFF2-40B4-BE49-F238E27FC236}">
                <a16:creationId xmlns:a16="http://schemas.microsoft.com/office/drawing/2014/main" id="{D450FC76-BB56-BEF5-4882-FF24CCE29E94}"/>
              </a:ext>
            </a:extLst>
          </p:cNvPr>
          <p:cNvPicPr>
            <a:picLocks noChangeAspect="1" noChangeArrowheads="1"/>
          </p:cNvPicPr>
          <p:nvPr/>
        </p:nvPicPr>
        <p:blipFill rotWithShape="1">
          <a:blip r:embed="rId3" cstate="print"/>
          <a:srcRect l="15446" r="10750"/>
          <a:stretch/>
        </p:blipFill>
        <p:spPr bwMode="auto">
          <a:xfrm>
            <a:off x="7026824" y="1925440"/>
            <a:ext cx="1831922" cy="1861603"/>
          </a:xfrm>
          <a:prstGeom prst="rect">
            <a:avLst/>
          </a:prstGeom>
          <a:noFill/>
          <a:ln w="9525">
            <a:noFill/>
            <a:miter lim="800000"/>
            <a:headEnd/>
            <a:tailEnd/>
          </a:ln>
        </p:spPr>
      </p:pic>
      <p:sp>
        <p:nvSpPr>
          <p:cNvPr id="15" name="テキスト ボックス 14">
            <a:extLst>
              <a:ext uri="{FF2B5EF4-FFF2-40B4-BE49-F238E27FC236}">
                <a16:creationId xmlns:a16="http://schemas.microsoft.com/office/drawing/2014/main" id="{12E09E82-0FA3-BCBE-011F-A103F42C978D}"/>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16" name="直線コネクタ 15">
            <a:extLst>
              <a:ext uri="{FF2B5EF4-FFF2-40B4-BE49-F238E27FC236}">
                <a16:creationId xmlns:a16="http://schemas.microsoft.com/office/drawing/2014/main" id="{7077D4E2-BF2E-5B5A-34CF-0717A37F7A05}"/>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8786DED-44F6-D0E8-451C-FB4A0C1695F3}"/>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４．除草・防除</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3EB78EE9-CE18-81D6-4EE2-77577B9612E5}"/>
              </a:ext>
            </a:extLst>
          </p:cNvPr>
          <p:cNvSpPr txBox="1"/>
          <p:nvPr/>
        </p:nvSpPr>
        <p:spPr>
          <a:xfrm>
            <a:off x="3037364" y="111669"/>
            <a:ext cx="2923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刈払機事故事例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20" name="AutoShape 3">
            <a:extLst>
              <a:ext uri="{FF2B5EF4-FFF2-40B4-BE49-F238E27FC236}">
                <a16:creationId xmlns:a16="http://schemas.microsoft.com/office/drawing/2014/main" id="{D55871C3-8C2E-11D6-787A-DC3F50235AAC}"/>
              </a:ext>
            </a:extLst>
          </p:cNvPr>
          <p:cNvSpPr>
            <a:spLocks noChangeArrowheads="1"/>
          </p:cNvSpPr>
          <p:nvPr/>
        </p:nvSpPr>
        <p:spPr bwMode="auto">
          <a:xfrm>
            <a:off x="257980" y="2628033"/>
            <a:ext cx="1782764" cy="380480"/>
          </a:xfrm>
          <a:prstGeom prst="wedgeRectCallout">
            <a:avLst>
              <a:gd name="adj1" fmla="val 70741"/>
              <a:gd name="adj2" fmla="val 5755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安全靴不使用</a:t>
            </a:r>
          </a:p>
        </p:txBody>
      </p:sp>
      <p:pic>
        <p:nvPicPr>
          <p:cNvPr id="26" name="図 25">
            <a:extLst>
              <a:ext uri="{FF2B5EF4-FFF2-40B4-BE49-F238E27FC236}">
                <a16:creationId xmlns:a16="http://schemas.microsoft.com/office/drawing/2014/main" id="{1B855C7F-9C65-2336-4A9B-CE52FCB29B46}"/>
              </a:ext>
            </a:extLst>
          </p:cNvPr>
          <p:cNvPicPr>
            <a:picLocks noChangeAspect="1"/>
          </p:cNvPicPr>
          <p:nvPr/>
        </p:nvPicPr>
        <p:blipFill>
          <a:blip r:embed="rId4"/>
          <a:stretch>
            <a:fillRect/>
          </a:stretch>
        </p:blipFill>
        <p:spPr>
          <a:xfrm>
            <a:off x="207009" y="2935930"/>
            <a:ext cx="846474" cy="465844"/>
          </a:xfrm>
          <a:prstGeom prst="rect">
            <a:avLst/>
          </a:prstGeom>
        </p:spPr>
      </p:pic>
      <p:sp>
        <p:nvSpPr>
          <p:cNvPr id="28" name="AutoShape 3">
            <a:extLst>
              <a:ext uri="{FF2B5EF4-FFF2-40B4-BE49-F238E27FC236}">
                <a16:creationId xmlns:a16="http://schemas.microsoft.com/office/drawing/2014/main" id="{04D061FF-0A70-64F0-607A-338C52F8E5E2}"/>
              </a:ext>
            </a:extLst>
          </p:cNvPr>
          <p:cNvSpPr>
            <a:spLocks noChangeArrowheads="1"/>
          </p:cNvSpPr>
          <p:nvPr/>
        </p:nvSpPr>
        <p:spPr bwMode="auto">
          <a:xfrm>
            <a:off x="251477" y="4136557"/>
            <a:ext cx="1782764" cy="700130"/>
          </a:xfrm>
          <a:prstGeom prst="wedgeRectCallout">
            <a:avLst>
              <a:gd name="adj1" fmla="val 50818"/>
              <a:gd name="adj2" fmla="val -11406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ゴミを事前に処理しない</a:t>
            </a:r>
          </a:p>
        </p:txBody>
      </p:sp>
      <p:pic>
        <p:nvPicPr>
          <p:cNvPr id="29" name="図 28">
            <a:extLst>
              <a:ext uri="{FF2B5EF4-FFF2-40B4-BE49-F238E27FC236}">
                <a16:creationId xmlns:a16="http://schemas.microsoft.com/office/drawing/2014/main" id="{81EB3CEF-FDA1-4A6E-9C39-CB0FF62583FB}"/>
              </a:ext>
            </a:extLst>
          </p:cNvPr>
          <p:cNvPicPr>
            <a:picLocks noChangeAspect="1"/>
          </p:cNvPicPr>
          <p:nvPr/>
        </p:nvPicPr>
        <p:blipFill>
          <a:blip r:embed="rId5"/>
          <a:stretch>
            <a:fillRect/>
          </a:stretch>
        </p:blipFill>
        <p:spPr>
          <a:xfrm>
            <a:off x="207009" y="4734550"/>
            <a:ext cx="854731" cy="439879"/>
          </a:xfrm>
          <a:prstGeom prst="rect">
            <a:avLst/>
          </a:prstGeom>
        </p:spPr>
      </p:pic>
      <p:sp>
        <p:nvSpPr>
          <p:cNvPr id="30" name="AutoShape 3">
            <a:extLst>
              <a:ext uri="{FF2B5EF4-FFF2-40B4-BE49-F238E27FC236}">
                <a16:creationId xmlns:a16="http://schemas.microsoft.com/office/drawing/2014/main" id="{D5F67F82-9B05-DC59-7BAA-936008531879}"/>
              </a:ext>
            </a:extLst>
          </p:cNvPr>
          <p:cNvSpPr>
            <a:spLocks noChangeArrowheads="1"/>
          </p:cNvSpPr>
          <p:nvPr/>
        </p:nvSpPr>
        <p:spPr bwMode="auto">
          <a:xfrm>
            <a:off x="4352846" y="2818273"/>
            <a:ext cx="2644017" cy="380480"/>
          </a:xfrm>
          <a:prstGeom prst="wedgeRectCallout">
            <a:avLst>
              <a:gd name="adj1" fmla="val -89818"/>
              <a:gd name="adj2" fmla="val 3173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飛散物防護カバー欠落</a:t>
            </a:r>
          </a:p>
        </p:txBody>
      </p:sp>
      <p:sp>
        <p:nvSpPr>
          <p:cNvPr id="31" name="AutoShape 3">
            <a:extLst>
              <a:ext uri="{FF2B5EF4-FFF2-40B4-BE49-F238E27FC236}">
                <a16:creationId xmlns:a16="http://schemas.microsoft.com/office/drawing/2014/main" id="{C17FB04C-27B0-B0BE-C8D4-3CC765852510}"/>
              </a:ext>
            </a:extLst>
          </p:cNvPr>
          <p:cNvSpPr>
            <a:spLocks noChangeArrowheads="1"/>
          </p:cNvSpPr>
          <p:nvPr/>
        </p:nvSpPr>
        <p:spPr bwMode="auto">
          <a:xfrm>
            <a:off x="5178663" y="4019288"/>
            <a:ext cx="2030615" cy="700130"/>
          </a:xfrm>
          <a:prstGeom prst="wedgeRectCallout">
            <a:avLst>
              <a:gd name="adj1" fmla="val -91975"/>
              <a:gd name="adj2" fmla="val -2231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エンジンを止めずに体から離す</a:t>
            </a:r>
          </a:p>
        </p:txBody>
      </p:sp>
      <p:pic>
        <p:nvPicPr>
          <p:cNvPr id="33" name="図 32">
            <a:extLst>
              <a:ext uri="{FF2B5EF4-FFF2-40B4-BE49-F238E27FC236}">
                <a16:creationId xmlns:a16="http://schemas.microsoft.com/office/drawing/2014/main" id="{78837E2E-9D20-EDAA-2D11-787F982B915E}"/>
              </a:ext>
            </a:extLst>
          </p:cNvPr>
          <p:cNvPicPr>
            <a:picLocks noChangeAspect="1"/>
          </p:cNvPicPr>
          <p:nvPr/>
        </p:nvPicPr>
        <p:blipFill>
          <a:blip r:embed="rId4"/>
          <a:stretch>
            <a:fillRect/>
          </a:stretch>
        </p:blipFill>
        <p:spPr>
          <a:xfrm>
            <a:off x="6603587" y="4641465"/>
            <a:ext cx="846474" cy="465844"/>
          </a:xfrm>
          <a:prstGeom prst="rect">
            <a:avLst/>
          </a:prstGeom>
        </p:spPr>
      </p:pic>
      <p:pic>
        <p:nvPicPr>
          <p:cNvPr id="34" name="図 33">
            <a:extLst>
              <a:ext uri="{FF2B5EF4-FFF2-40B4-BE49-F238E27FC236}">
                <a16:creationId xmlns:a16="http://schemas.microsoft.com/office/drawing/2014/main" id="{D654A8C9-993C-F5CD-1A56-80ADC0F72547}"/>
              </a:ext>
            </a:extLst>
          </p:cNvPr>
          <p:cNvPicPr>
            <a:picLocks noChangeAspect="1"/>
          </p:cNvPicPr>
          <p:nvPr/>
        </p:nvPicPr>
        <p:blipFill>
          <a:blip r:embed="rId6"/>
          <a:stretch>
            <a:fillRect/>
          </a:stretch>
        </p:blipFill>
        <p:spPr>
          <a:xfrm>
            <a:off x="6329509" y="3128943"/>
            <a:ext cx="846474" cy="460163"/>
          </a:xfrm>
          <a:prstGeom prst="rect">
            <a:avLst/>
          </a:prstGeom>
        </p:spPr>
      </p:pic>
      <p:sp>
        <p:nvSpPr>
          <p:cNvPr id="35" name="テキスト ボックス 34">
            <a:extLst>
              <a:ext uri="{FF2B5EF4-FFF2-40B4-BE49-F238E27FC236}">
                <a16:creationId xmlns:a16="http://schemas.microsoft.com/office/drawing/2014/main" id="{FE11C87B-9219-ACB1-C40B-DCFAD8F77F44}"/>
              </a:ext>
            </a:extLst>
          </p:cNvPr>
          <p:cNvSpPr txBox="1"/>
          <p:nvPr/>
        </p:nvSpPr>
        <p:spPr>
          <a:xfrm>
            <a:off x="7415189" y="3787043"/>
            <a:ext cx="1050550"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切創部の痕</a:t>
            </a:r>
            <a:endParaRPr kumimoji="1" lang="en-US" altLang="ja-JP" sz="1200" dirty="0">
              <a:latin typeface="HGPｺﾞｼｯｸE" panose="020B0900000000000000" pitchFamily="50" charset="-128"/>
              <a:ea typeface="HGPｺﾞｼｯｸE" panose="020B0900000000000000" pitchFamily="50" charset="-128"/>
            </a:endParaRPr>
          </a:p>
        </p:txBody>
      </p:sp>
      <p:sp>
        <p:nvSpPr>
          <p:cNvPr id="36" name="吹き出し: 四角形 35">
            <a:extLst>
              <a:ext uri="{FF2B5EF4-FFF2-40B4-BE49-F238E27FC236}">
                <a16:creationId xmlns:a16="http://schemas.microsoft.com/office/drawing/2014/main" id="{28FACC6B-D886-7C1C-0684-4C9D627B8657}"/>
              </a:ext>
            </a:extLst>
          </p:cNvPr>
          <p:cNvSpPr/>
          <p:nvPr/>
        </p:nvSpPr>
        <p:spPr>
          <a:xfrm>
            <a:off x="4766212" y="1820940"/>
            <a:ext cx="1580650" cy="572406"/>
          </a:xfrm>
          <a:prstGeom prst="wedgeRectCallout">
            <a:avLst>
              <a:gd name="adj1" fmla="val -105716"/>
              <a:gd name="adj2" fmla="val 72581"/>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エンジンの振動で機体が移動</a:t>
            </a:r>
          </a:p>
        </p:txBody>
      </p:sp>
    </p:spTree>
    <p:extLst>
      <p:ext uri="{BB962C8B-B14F-4D97-AF65-F5344CB8AC3E}">
        <p14:creationId xmlns:p14="http://schemas.microsoft.com/office/powerpoint/2010/main" val="4067830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FD7FD-5DD6-E8B4-BA1D-226CEF8463CF}"/>
            </a:ext>
          </a:extLst>
        </p:cNvPr>
        <p:cNvGrpSpPr/>
        <p:nvPr/>
      </p:nvGrpSpPr>
      <p:grpSpPr>
        <a:xfrm>
          <a:off x="0" y="0"/>
          <a:ext cx="0" cy="0"/>
          <a:chOff x="0" y="0"/>
          <a:chExt cx="0" cy="0"/>
        </a:xfrm>
      </p:grpSpPr>
      <p:sp>
        <p:nvSpPr>
          <p:cNvPr id="27" name="調査例">
            <a:extLst>
              <a:ext uri="{FF2B5EF4-FFF2-40B4-BE49-F238E27FC236}">
                <a16:creationId xmlns:a16="http://schemas.microsoft.com/office/drawing/2014/main" id="{5BBC8D48-3719-80D7-59D6-B1AE2D1DEBE1}"/>
              </a:ext>
            </a:extLst>
          </p:cNvPr>
          <p:cNvSpPr txBox="1"/>
          <p:nvPr/>
        </p:nvSpPr>
        <p:spPr>
          <a:xfrm>
            <a:off x="150223" y="667346"/>
            <a:ext cx="873848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ブームスプレーヤ装着の乗用管理機で除草剤散布作業後、農道</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走行中に前輪から脱輪</a:t>
            </a:r>
            <a:r>
              <a:rPr kumimoji="0" lang="ja-JP" altLang="en-US" sz="2000" b="1"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rPr>
              <a:t>してほ場に落下、２７０度横転。胸から下が車体の下敷きとなったが、土をかき分け自力で脱出</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肋骨骨折</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70E12CC-15CF-2DE2-3EB7-DBA15A479EAD}"/>
              </a:ext>
            </a:extLst>
          </p:cNvPr>
          <p:cNvSpPr>
            <a:spLocks noChangeArrowheads="1"/>
          </p:cNvSpPr>
          <p:nvPr/>
        </p:nvSpPr>
        <p:spPr bwMode="auto">
          <a:xfrm>
            <a:off x="800643" y="5550577"/>
            <a:ext cx="8219764" cy="1322006"/>
          </a:xfrm>
          <a:prstGeom prst="wedgeRectCallout">
            <a:avLst>
              <a:gd name="adj1" fmla="val 6109"/>
              <a:gd name="adj2" fmla="val -45187"/>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・重心が高い等の</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機械の特性を把握</a:t>
            </a:r>
            <a:r>
              <a:rPr kumimoji="0" lang="ja-JP" altLang="en-US" sz="22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して運転する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・機械を操作するときは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ヘルメットを装着</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・注意カ所にはポールや安全標識等を設置</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4" name="スライド番号プレースホルダー 3">
            <a:extLst>
              <a:ext uri="{FF2B5EF4-FFF2-40B4-BE49-F238E27FC236}">
                <a16:creationId xmlns:a16="http://schemas.microsoft.com/office/drawing/2014/main" id="{A0C3A93C-528D-7BF2-8033-20B7555AE08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6" name="直線コネクタ 15">
            <a:extLst>
              <a:ext uri="{FF2B5EF4-FFF2-40B4-BE49-F238E27FC236}">
                <a16:creationId xmlns:a16="http://schemas.microsoft.com/office/drawing/2014/main" id="{08CC17A7-942E-FC01-F289-461675999DC5}"/>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D4BED7CD-2486-BE6C-3CA7-CD17E88772AC}"/>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４．除草・防除</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CADEFD1B-8AF8-89E7-A8E8-1069AEFAC9FE}"/>
              </a:ext>
            </a:extLst>
          </p:cNvPr>
          <p:cNvSpPr txBox="1"/>
          <p:nvPr/>
        </p:nvSpPr>
        <p:spPr>
          <a:xfrm>
            <a:off x="2288124" y="101994"/>
            <a:ext cx="596691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ブームスプレーヤ</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乗用管理機</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a:t>
            </a: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事故事例</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35" name="テキスト ボックス 34">
            <a:extLst>
              <a:ext uri="{FF2B5EF4-FFF2-40B4-BE49-F238E27FC236}">
                <a16:creationId xmlns:a16="http://schemas.microsoft.com/office/drawing/2014/main" id="{259BDC97-1A48-4B50-BFB2-2D631B64C5D1}"/>
              </a:ext>
            </a:extLst>
          </p:cNvPr>
          <p:cNvSpPr txBox="1"/>
          <p:nvPr/>
        </p:nvSpPr>
        <p:spPr>
          <a:xfrm>
            <a:off x="6693689" y="4029653"/>
            <a:ext cx="1298286"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実際の事故機</a:t>
            </a:r>
            <a:endParaRPr kumimoji="1" lang="en-US" altLang="ja-JP" sz="1200" dirty="0">
              <a:latin typeface="HGPｺﾞｼｯｸE" panose="020B0900000000000000" pitchFamily="50" charset="-128"/>
              <a:ea typeface="HGPｺﾞｼｯｸE" panose="020B0900000000000000" pitchFamily="50" charset="-128"/>
            </a:endParaRPr>
          </a:p>
        </p:txBody>
      </p:sp>
      <p:pic>
        <p:nvPicPr>
          <p:cNvPr id="5" name="図 4">
            <a:extLst>
              <a:ext uri="{FF2B5EF4-FFF2-40B4-BE49-F238E27FC236}">
                <a16:creationId xmlns:a16="http://schemas.microsoft.com/office/drawing/2014/main" id="{5F0F8658-2850-78B8-EB7F-FE285FBC5EE4}"/>
              </a:ext>
            </a:extLst>
          </p:cNvPr>
          <p:cNvPicPr>
            <a:picLocks noChangeAspect="1"/>
          </p:cNvPicPr>
          <p:nvPr/>
        </p:nvPicPr>
        <p:blipFill>
          <a:blip r:embed="rId2"/>
          <a:stretch>
            <a:fillRect/>
          </a:stretch>
        </p:blipFill>
        <p:spPr>
          <a:xfrm>
            <a:off x="475773" y="1709162"/>
            <a:ext cx="4439421" cy="3439675"/>
          </a:xfrm>
          <a:prstGeom prst="rect">
            <a:avLst/>
          </a:prstGeom>
        </p:spPr>
      </p:pic>
      <p:pic>
        <p:nvPicPr>
          <p:cNvPr id="7" name="図 6">
            <a:extLst>
              <a:ext uri="{FF2B5EF4-FFF2-40B4-BE49-F238E27FC236}">
                <a16:creationId xmlns:a16="http://schemas.microsoft.com/office/drawing/2014/main" id="{AD8E7CE3-5667-2815-9FB6-EBFC8FF3DD6F}"/>
              </a:ext>
            </a:extLst>
          </p:cNvPr>
          <p:cNvPicPr>
            <a:picLocks noChangeAspect="1"/>
          </p:cNvPicPr>
          <p:nvPr/>
        </p:nvPicPr>
        <p:blipFill>
          <a:blip r:embed="rId3"/>
          <a:stretch>
            <a:fillRect/>
          </a:stretch>
        </p:blipFill>
        <p:spPr>
          <a:xfrm>
            <a:off x="5742632" y="1607983"/>
            <a:ext cx="3200399" cy="2406189"/>
          </a:xfrm>
          <a:prstGeom prst="rect">
            <a:avLst/>
          </a:prstGeom>
        </p:spPr>
      </p:pic>
      <p:sp>
        <p:nvSpPr>
          <p:cNvPr id="31" name="AutoShape 3">
            <a:extLst>
              <a:ext uri="{FF2B5EF4-FFF2-40B4-BE49-F238E27FC236}">
                <a16:creationId xmlns:a16="http://schemas.microsoft.com/office/drawing/2014/main" id="{D36B944D-3EF7-96F6-9A53-A6D8DF012169}"/>
              </a:ext>
            </a:extLst>
          </p:cNvPr>
          <p:cNvSpPr>
            <a:spLocks noChangeArrowheads="1"/>
          </p:cNvSpPr>
          <p:nvPr/>
        </p:nvSpPr>
        <p:spPr bwMode="auto">
          <a:xfrm>
            <a:off x="5221475" y="4429490"/>
            <a:ext cx="2773857" cy="700130"/>
          </a:xfrm>
          <a:prstGeom prst="wedgeRectCallout">
            <a:avLst>
              <a:gd name="adj1" fmla="val -101510"/>
              <a:gd name="adj2" fmla="val -3635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管理機は重心が高く</a:t>
            </a:r>
            <a:r>
              <a:rPr lang="en-US" altLang="ja-JP" sz="2000" b="1" dirty="0">
                <a:solidFill>
                  <a:srgbClr val="000000"/>
                </a:solidFill>
                <a:effectLst/>
                <a:latin typeface="Arial" pitchFamily="34" charset="0"/>
                <a:ea typeface="HGP創英角ｺﾞｼｯｸUB" panose="020B0900000000000000" pitchFamily="50" charset="-128"/>
              </a:rPr>
              <a:t>0.6</a:t>
            </a:r>
          </a:p>
          <a:p>
            <a:pPr eaLnBrk="1" hangingPunct="1"/>
            <a:r>
              <a:rPr lang="en-US" altLang="ja-JP" sz="2000" b="1" dirty="0">
                <a:solidFill>
                  <a:srgbClr val="000000"/>
                </a:solidFill>
                <a:effectLst/>
                <a:latin typeface="Arial" pitchFamily="34" charset="0"/>
                <a:ea typeface="HGP創英角ｺﾞｼｯｸUB" panose="020B0900000000000000" pitchFamily="50" charset="-128"/>
              </a:rPr>
              <a:t>m</a:t>
            </a:r>
            <a:r>
              <a:rPr lang="ja-JP" altLang="en-US" sz="2000" dirty="0">
                <a:solidFill>
                  <a:srgbClr val="000000"/>
                </a:solidFill>
                <a:effectLst/>
                <a:latin typeface="Arial" pitchFamily="34" charset="0"/>
                <a:ea typeface="HGP創英角ｺﾞｼｯｸUB" panose="020B0900000000000000" pitchFamily="50" charset="-128"/>
              </a:rPr>
              <a:t>程度で激しい横転</a:t>
            </a:r>
          </a:p>
        </p:txBody>
      </p:sp>
      <p:sp>
        <p:nvSpPr>
          <p:cNvPr id="28" name="AutoShape 3">
            <a:extLst>
              <a:ext uri="{FF2B5EF4-FFF2-40B4-BE49-F238E27FC236}">
                <a16:creationId xmlns:a16="http://schemas.microsoft.com/office/drawing/2014/main" id="{373B0BB1-D8EE-649C-1009-474135B5AD0B}"/>
              </a:ext>
            </a:extLst>
          </p:cNvPr>
          <p:cNvSpPr>
            <a:spLocks noChangeArrowheads="1"/>
          </p:cNvSpPr>
          <p:nvPr/>
        </p:nvSpPr>
        <p:spPr bwMode="auto">
          <a:xfrm>
            <a:off x="272225" y="4955070"/>
            <a:ext cx="2297112" cy="700130"/>
          </a:xfrm>
          <a:prstGeom prst="wedgeRectCallout">
            <a:avLst>
              <a:gd name="adj1" fmla="val 20488"/>
              <a:gd name="adj2" fmla="val -105430"/>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ゴなぜ脱輪したかは自分でも分からない</a:t>
            </a:r>
          </a:p>
        </p:txBody>
      </p:sp>
      <p:pic>
        <p:nvPicPr>
          <p:cNvPr id="29" name="図 28">
            <a:extLst>
              <a:ext uri="{FF2B5EF4-FFF2-40B4-BE49-F238E27FC236}">
                <a16:creationId xmlns:a16="http://schemas.microsoft.com/office/drawing/2014/main" id="{C3EE1999-EE16-D4D0-0307-1F92162C7EFD}"/>
              </a:ext>
            </a:extLst>
          </p:cNvPr>
          <p:cNvPicPr>
            <a:picLocks noChangeAspect="1"/>
          </p:cNvPicPr>
          <p:nvPr/>
        </p:nvPicPr>
        <p:blipFill>
          <a:blip r:embed="rId4"/>
          <a:stretch>
            <a:fillRect/>
          </a:stretch>
        </p:blipFill>
        <p:spPr>
          <a:xfrm>
            <a:off x="150223" y="1961385"/>
            <a:ext cx="854731" cy="439879"/>
          </a:xfrm>
          <a:prstGeom prst="rect">
            <a:avLst/>
          </a:prstGeom>
        </p:spPr>
      </p:pic>
      <p:sp>
        <p:nvSpPr>
          <p:cNvPr id="20" name="AutoShape 3">
            <a:extLst>
              <a:ext uri="{FF2B5EF4-FFF2-40B4-BE49-F238E27FC236}">
                <a16:creationId xmlns:a16="http://schemas.microsoft.com/office/drawing/2014/main" id="{B6CD0103-79C3-3FF3-6625-0EBE31003C62}"/>
              </a:ext>
            </a:extLst>
          </p:cNvPr>
          <p:cNvSpPr>
            <a:spLocks noChangeArrowheads="1"/>
          </p:cNvSpPr>
          <p:nvPr/>
        </p:nvSpPr>
        <p:spPr bwMode="auto">
          <a:xfrm>
            <a:off x="255293" y="1642592"/>
            <a:ext cx="2417138" cy="380480"/>
          </a:xfrm>
          <a:prstGeom prst="wedgeRectCallout">
            <a:avLst>
              <a:gd name="adj1" fmla="val 17754"/>
              <a:gd name="adj2" fmla="val 26610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路肩注意喚起等なし</a:t>
            </a:r>
          </a:p>
        </p:txBody>
      </p:sp>
      <p:pic>
        <p:nvPicPr>
          <p:cNvPr id="8" name="図 7">
            <a:extLst>
              <a:ext uri="{FF2B5EF4-FFF2-40B4-BE49-F238E27FC236}">
                <a16:creationId xmlns:a16="http://schemas.microsoft.com/office/drawing/2014/main" id="{6287A698-32DE-1346-7EC8-A6901E2F8307}"/>
              </a:ext>
            </a:extLst>
          </p:cNvPr>
          <p:cNvPicPr>
            <a:picLocks noChangeAspect="1"/>
          </p:cNvPicPr>
          <p:nvPr/>
        </p:nvPicPr>
        <p:blipFill>
          <a:blip r:embed="rId5"/>
          <a:stretch>
            <a:fillRect/>
          </a:stretch>
        </p:blipFill>
        <p:spPr>
          <a:xfrm>
            <a:off x="164602" y="5586025"/>
            <a:ext cx="610642" cy="449655"/>
          </a:xfrm>
          <a:prstGeom prst="rect">
            <a:avLst/>
          </a:prstGeom>
        </p:spPr>
      </p:pic>
      <p:pic>
        <p:nvPicPr>
          <p:cNvPr id="9" name="図 8">
            <a:extLst>
              <a:ext uri="{FF2B5EF4-FFF2-40B4-BE49-F238E27FC236}">
                <a16:creationId xmlns:a16="http://schemas.microsoft.com/office/drawing/2014/main" id="{2B49E3F7-0666-A466-9A6C-922D625A4C50}"/>
              </a:ext>
            </a:extLst>
          </p:cNvPr>
          <p:cNvPicPr>
            <a:picLocks noChangeAspect="1"/>
          </p:cNvPicPr>
          <p:nvPr/>
        </p:nvPicPr>
        <p:blipFill>
          <a:blip r:embed="rId6"/>
          <a:stretch>
            <a:fillRect/>
          </a:stretch>
        </p:blipFill>
        <p:spPr>
          <a:xfrm>
            <a:off x="7408569" y="5050077"/>
            <a:ext cx="846474" cy="460163"/>
          </a:xfrm>
          <a:prstGeom prst="rect">
            <a:avLst/>
          </a:prstGeom>
        </p:spPr>
      </p:pic>
      <p:sp>
        <p:nvSpPr>
          <p:cNvPr id="36" name="吹き出し: 四角形 35">
            <a:extLst>
              <a:ext uri="{FF2B5EF4-FFF2-40B4-BE49-F238E27FC236}">
                <a16:creationId xmlns:a16="http://schemas.microsoft.com/office/drawing/2014/main" id="{1AF79DB6-9937-D42F-241A-1F404C65B53D}"/>
              </a:ext>
            </a:extLst>
          </p:cNvPr>
          <p:cNvSpPr/>
          <p:nvPr/>
        </p:nvSpPr>
        <p:spPr>
          <a:xfrm>
            <a:off x="4427806" y="2811077"/>
            <a:ext cx="1415736" cy="790043"/>
          </a:xfrm>
          <a:prstGeom prst="wedgeRectCallout">
            <a:avLst>
              <a:gd name="adj1" fmla="val -63234"/>
              <a:gd name="adj2" fmla="val 79188"/>
            </a:avLst>
          </a:prstGeom>
        </p:spPr>
        <p:style>
          <a:lnRef idx="2">
            <a:schemeClr val="dk1"/>
          </a:lnRef>
          <a:fillRef idx="1">
            <a:schemeClr val="lt1"/>
          </a:fillRef>
          <a:effectRef idx="0">
            <a:schemeClr val="dk1"/>
          </a:effectRef>
          <a:fontRef idx="minor">
            <a:schemeClr val="dk1"/>
          </a:fontRef>
        </p:style>
        <p:txBody>
          <a:bodyPr lIns="36000" tIns="36000" rIns="36000" bIns="36000"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ほ場が比較的やわらかく手で掘って脱出</a:t>
            </a:r>
          </a:p>
        </p:txBody>
      </p:sp>
      <p:sp>
        <p:nvSpPr>
          <p:cNvPr id="30" name="AutoShape 3">
            <a:extLst>
              <a:ext uri="{FF2B5EF4-FFF2-40B4-BE49-F238E27FC236}">
                <a16:creationId xmlns:a16="http://schemas.microsoft.com/office/drawing/2014/main" id="{66179B92-207E-5BF4-9D21-07DFFE90E4EE}"/>
              </a:ext>
            </a:extLst>
          </p:cNvPr>
          <p:cNvSpPr>
            <a:spLocks noChangeArrowheads="1"/>
          </p:cNvSpPr>
          <p:nvPr/>
        </p:nvSpPr>
        <p:spPr bwMode="auto">
          <a:xfrm>
            <a:off x="3805508" y="1607983"/>
            <a:ext cx="1823897" cy="790043"/>
          </a:xfrm>
          <a:prstGeom prst="wedgeRectCallout">
            <a:avLst>
              <a:gd name="adj1" fmla="val 84213"/>
              <a:gd name="adj2" fmla="val 1795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200" dirty="0">
                <a:solidFill>
                  <a:srgbClr val="000000"/>
                </a:solidFill>
                <a:effectLst/>
                <a:latin typeface="Arial" pitchFamily="34" charset="0"/>
                <a:ea typeface="HGP創英角ｺﾞｼｯｸUB" panose="020B0900000000000000" pitchFamily="50" charset="-128"/>
              </a:rPr>
              <a:t>折りたたんだブームがあり、横転時に飛び降りるのは困難（ただし飛び降りた方がいいかどうかは不明）</a:t>
            </a:r>
          </a:p>
        </p:txBody>
      </p:sp>
      <p:pic>
        <p:nvPicPr>
          <p:cNvPr id="34" name="図 33">
            <a:extLst>
              <a:ext uri="{FF2B5EF4-FFF2-40B4-BE49-F238E27FC236}">
                <a16:creationId xmlns:a16="http://schemas.microsoft.com/office/drawing/2014/main" id="{DB74D628-9D71-7BE4-53D0-F51902B3C4C2}"/>
              </a:ext>
            </a:extLst>
          </p:cNvPr>
          <p:cNvPicPr>
            <a:picLocks noChangeAspect="1"/>
          </p:cNvPicPr>
          <p:nvPr/>
        </p:nvPicPr>
        <p:blipFill>
          <a:blip r:embed="rId6"/>
          <a:stretch>
            <a:fillRect/>
          </a:stretch>
        </p:blipFill>
        <p:spPr>
          <a:xfrm>
            <a:off x="4931475" y="2339675"/>
            <a:ext cx="846474" cy="460163"/>
          </a:xfrm>
          <a:prstGeom prst="rect">
            <a:avLst/>
          </a:prstGeom>
        </p:spPr>
      </p:pic>
    </p:spTree>
    <p:extLst>
      <p:ext uri="{BB962C8B-B14F-4D97-AF65-F5344CB8AC3E}">
        <p14:creationId xmlns:p14="http://schemas.microsoft.com/office/powerpoint/2010/main" val="234027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4" name="直線コネクタ 1023">
            <a:extLst>
              <a:ext uri="{FF2B5EF4-FFF2-40B4-BE49-F238E27FC236}">
                <a16:creationId xmlns:a16="http://schemas.microsoft.com/office/drawing/2014/main" id="{C4815C25-3969-CF6F-1770-0EA8421F20E0}"/>
              </a:ext>
            </a:extLst>
          </p:cNvPr>
          <p:cNvCxnSpPr>
            <a:cxnSpLocks/>
          </p:cNvCxnSpPr>
          <p:nvPr/>
        </p:nvCxnSpPr>
        <p:spPr>
          <a:xfrm>
            <a:off x="5326220" y="2803142"/>
            <a:ext cx="853893" cy="151358"/>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3F80B5CB-2623-4B4B-A429-24A0EC380B65}"/>
              </a:ext>
            </a:extLst>
          </p:cNvPr>
          <p:cNvSpPr/>
          <p:nvPr/>
        </p:nvSpPr>
        <p:spPr>
          <a:xfrm>
            <a:off x="438421" y="529439"/>
            <a:ext cx="8189402" cy="700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50" dirty="0"/>
          </a:p>
        </p:txBody>
      </p:sp>
      <p:sp>
        <p:nvSpPr>
          <p:cNvPr id="11" name="Rectangle 11">
            <a:extLst>
              <a:ext uri="{FF2B5EF4-FFF2-40B4-BE49-F238E27FC236}">
                <a16:creationId xmlns:a16="http://schemas.microsoft.com/office/drawing/2014/main" id="{63832FE3-00B7-4547-9F91-C33FCF4A97E9}"/>
              </a:ext>
            </a:extLst>
          </p:cNvPr>
          <p:cNvSpPr>
            <a:spLocks noChangeArrowheads="1"/>
          </p:cNvSpPr>
          <p:nvPr/>
        </p:nvSpPr>
        <p:spPr bwMode="auto">
          <a:xfrm>
            <a:off x="317841" y="673534"/>
            <a:ext cx="8489423" cy="1144796"/>
          </a:xfrm>
          <a:prstGeom prst="rect">
            <a:avLst/>
          </a:prstGeom>
          <a:noFill/>
          <a:ln w="12700">
            <a:noFill/>
            <a:miter lim="800000"/>
            <a:headEnd type="none" w="sm" len="sm"/>
            <a:tailEnd type="none" w="sm" len="sm"/>
          </a:ln>
          <a:effectLst/>
        </p:spPr>
        <p:txBody>
          <a:bodyPr wrap="square" tIns="109662" bIns="109662">
            <a:spAutoFit/>
          </a:bodyPr>
          <a:lstStyle/>
          <a:p>
            <a:r>
              <a:rPr lang="en-US" altLang="ja-JP" sz="2000" b="1" dirty="0">
                <a:solidFill>
                  <a:srgbClr val="C00000"/>
                </a:solidFill>
                <a:latin typeface="UD デジタル 教科書体 NK-R" panose="02020400000000000000" pitchFamily="18" charset="-128"/>
                <a:ea typeface="UD デジタル 教科書体 NK-R" panose="02020400000000000000" pitchFamily="18" charset="-128"/>
              </a:rPr>
              <a:t>【</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事故の概要</a:t>
            </a:r>
            <a:r>
              <a:rPr lang="en-US" altLang="ja-JP" sz="2000" b="1" dirty="0">
                <a:solidFill>
                  <a:srgbClr val="C00000"/>
                </a:solidFill>
                <a:latin typeface="UD デジタル 教科書体 NK-R" panose="02020400000000000000" pitchFamily="18" charset="-128"/>
                <a:ea typeface="UD デジタル 教科書体 NK-R" panose="02020400000000000000" pitchFamily="18" charset="-128"/>
              </a:rPr>
              <a:t>】</a:t>
            </a:r>
            <a:r>
              <a:rPr lang="ja-JP" altLang="en-US" sz="2000" b="1" dirty="0">
                <a:latin typeface="UD デジタル 教科書体 NK-R" panose="02020400000000000000" pitchFamily="18" charset="-128"/>
                <a:ea typeface="UD デジタル 教科書体 NK-R" panose="02020400000000000000" pitchFamily="18" charset="-128"/>
              </a:rPr>
              <a:t>ほ場に入ろうとしたが、進入路の入り口が草で覆われていたた</a:t>
            </a:r>
            <a:endParaRPr lang="en-US" altLang="ja-JP" sz="2000" b="1" dirty="0">
              <a:latin typeface="UD デジタル 教科書体 NK-R" panose="02020400000000000000" pitchFamily="18" charset="-128"/>
              <a:ea typeface="UD デジタル 教科書体 NK-R" panose="02020400000000000000" pitchFamily="18" charset="-128"/>
            </a:endParaRPr>
          </a:p>
          <a:p>
            <a:r>
              <a:rPr lang="ja-JP" altLang="en-US" sz="2000" b="1" dirty="0">
                <a:latin typeface="UD デジタル 教科書体 NK-R" panose="02020400000000000000" pitchFamily="18" charset="-128"/>
                <a:ea typeface="UD デジタル 教科書体 NK-R" panose="02020400000000000000" pitchFamily="18" charset="-128"/>
              </a:rPr>
              <a:t>　め、分かりづらく、行きすぎてしまい、バックしたところ、</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草で覆われた路肩を踏</a:t>
            </a:r>
            <a:endParaRPr lang="en-US" altLang="ja-JP" sz="2000" b="1" dirty="0">
              <a:solidFill>
                <a:srgbClr val="C00000"/>
              </a:solidFill>
              <a:latin typeface="UD デジタル 教科書体 NK-R" panose="02020400000000000000" pitchFamily="18" charset="-128"/>
              <a:ea typeface="UD デジタル 教科書体 NK-R" panose="02020400000000000000" pitchFamily="18" charset="-128"/>
            </a:endParaRPr>
          </a:p>
          <a:p>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　み外して</a:t>
            </a:r>
            <a:r>
              <a:rPr lang="ja-JP" altLang="en-US" sz="2000" b="1" dirty="0">
                <a:latin typeface="UD デジタル 教科書体 NK-R" panose="02020400000000000000" pitchFamily="18" charset="-128"/>
                <a:ea typeface="UD デジタル 教科書体 NK-R" panose="02020400000000000000" pitchFamily="18" charset="-128"/>
              </a:rPr>
              <a:t>約</a:t>
            </a:r>
            <a:r>
              <a:rPr lang="en-US" altLang="ja-JP" sz="2000" b="1" dirty="0">
                <a:latin typeface="UD デジタル 教科書体 NK-R" panose="02020400000000000000" pitchFamily="18" charset="-128"/>
                <a:ea typeface="UD デジタル 教科書体 NK-R" panose="02020400000000000000" pitchFamily="18" charset="-128"/>
              </a:rPr>
              <a:t>1.5</a:t>
            </a:r>
            <a:r>
              <a:rPr lang="ja-JP" altLang="en-US" sz="2000" b="1" dirty="0">
                <a:latin typeface="UD デジタル 教科書体 NK-R" panose="02020400000000000000" pitchFamily="18" charset="-128"/>
                <a:ea typeface="UD デジタル 教科書体 NK-R" panose="02020400000000000000" pitchFamily="18" charset="-128"/>
              </a:rPr>
              <a:t>ｍ下の低地に転落し、コンバインの下敷きになった</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⇒圧死</a:t>
            </a:r>
            <a:endParaRPr lang="en-US" altLang="ja-JP" sz="2000" b="1" dirty="0">
              <a:solidFill>
                <a:srgbClr val="C00000"/>
              </a:solidFill>
              <a:latin typeface="UD デジタル 教科書体 NK-R" panose="02020400000000000000" pitchFamily="18" charset="-128"/>
              <a:ea typeface="UD デジタル 教科書体 NK-R" panose="02020400000000000000" pitchFamily="18" charset="-128"/>
            </a:endParaRPr>
          </a:p>
        </p:txBody>
      </p:sp>
      <p:grpSp>
        <p:nvGrpSpPr>
          <p:cNvPr id="73" name="グループ化 72">
            <a:extLst>
              <a:ext uri="{FF2B5EF4-FFF2-40B4-BE49-F238E27FC236}">
                <a16:creationId xmlns:a16="http://schemas.microsoft.com/office/drawing/2014/main" id="{234FEB2F-5D0C-F288-27D1-7A1792ECB910}"/>
              </a:ext>
            </a:extLst>
          </p:cNvPr>
          <p:cNvGrpSpPr/>
          <p:nvPr/>
        </p:nvGrpSpPr>
        <p:grpSpPr>
          <a:xfrm>
            <a:off x="3238607" y="1959683"/>
            <a:ext cx="3316774" cy="2863860"/>
            <a:chOff x="3743012" y="2255522"/>
            <a:chExt cx="2835268" cy="2448108"/>
          </a:xfrm>
        </p:grpSpPr>
        <p:sp>
          <p:nvSpPr>
            <p:cNvPr id="108" name="フリーフォーム: 図形 107">
              <a:extLst>
                <a:ext uri="{FF2B5EF4-FFF2-40B4-BE49-F238E27FC236}">
                  <a16:creationId xmlns:a16="http://schemas.microsoft.com/office/drawing/2014/main" id="{522E9BB3-2EE5-9CBF-F4C4-30608939C40E}"/>
                </a:ext>
              </a:extLst>
            </p:cNvPr>
            <p:cNvSpPr/>
            <p:nvPr/>
          </p:nvSpPr>
          <p:spPr>
            <a:xfrm>
              <a:off x="5350945" y="2285443"/>
              <a:ext cx="1227335" cy="844062"/>
            </a:xfrm>
            <a:custGeom>
              <a:avLst/>
              <a:gdLst>
                <a:gd name="connsiteX0" fmla="*/ 266282 w 1145512"/>
                <a:gd name="connsiteY0" fmla="*/ 0 h 844062"/>
                <a:gd name="connsiteX1" fmla="*/ 0 w 1145512"/>
                <a:gd name="connsiteY1" fmla="*/ 532563 h 844062"/>
                <a:gd name="connsiteX2" fmla="*/ 15073 w 1145512"/>
                <a:gd name="connsiteY2" fmla="*/ 607926 h 844062"/>
                <a:gd name="connsiteX3" fmla="*/ 115556 w 1145512"/>
                <a:gd name="connsiteY3" fmla="*/ 683288 h 844062"/>
                <a:gd name="connsiteX4" fmla="*/ 326572 w 1145512"/>
                <a:gd name="connsiteY4" fmla="*/ 748602 h 844062"/>
                <a:gd name="connsiteX5" fmla="*/ 678264 w 1145512"/>
                <a:gd name="connsiteY5" fmla="*/ 813917 h 844062"/>
                <a:gd name="connsiteX6" fmla="*/ 959618 w 1145512"/>
                <a:gd name="connsiteY6" fmla="*/ 844062 h 844062"/>
                <a:gd name="connsiteX7" fmla="*/ 1140488 w 1145512"/>
                <a:gd name="connsiteY7" fmla="*/ 844062 h 844062"/>
                <a:gd name="connsiteX8" fmla="*/ 1145512 w 1145512"/>
                <a:gd name="connsiteY8" fmla="*/ 10049 h 844062"/>
                <a:gd name="connsiteX9" fmla="*/ 266282 w 1145512"/>
                <a:gd name="connsiteY9" fmla="*/ 0 h 84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512" h="844062">
                  <a:moveTo>
                    <a:pt x="266282" y="0"/>
                  </a:moveTo>
                  <a:lnTo>
                    <a:pt x="0" y="532563"/>
                  </a:lnTo>
                  <a:lnTo>
                    <a:pt x="15073" y="607926"/>
                  </a:lnTo>
                  <a:lnTo>
                    <a:pt x="115556" y="683288"/>
                  </a:lnTo>
                  <a:lnTo>
                    <a:pt x="326572" y="748602"/>
                  </a:lnTo>
                  <a:lnTo>
                    <a:pt x="678264" y="813917"/>
                  </a:lnTo>
                  <a:lnTo>
                    <a:pt x="959618" y="844062"/>
                  </a:lnTo>
                  <a:lnTo>
                    <a:pt x="1140488" y="844062"/>
                  </a:lnTo>
                  <a:cubicBezTo>
                    <a:pt x="1142163" y="566058"/>
                    <a:pt x="1143837" y="288053"/>
                    <a:pt x="1145512" y="10049"/>
                  </a:cubicBezTo>
                  <a:lnTo>
                    <a:pt x="266282" y="0"/>
                  </a:lnTo>
                  <a:close/>
                </a:path>
              </a:pathLst>
            </a:custGeom>
            <a:solidFill>
              <a:schemeClr val="bg1">
                <a:lumMod val="85000"/>
              </a:schemeClr>
            </a:solidFill>
            <a:ln w="1270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104" name="Picture 2" descr="シンプルな草のイラスト1">
              <a:extLst>
                <a:ext uri="{FF2B5EF4-FFF2-40B4-BE49-F238E27FC236}">
                  <a16:creationId xmlns:a16="http://schemas.microsoft.com/office/drawing/2014/main" id="{03CEC99A-461C-7666-C918-E7D4606FC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190" y="2836083"/>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シンプルな草のイラスト1">
              <a:extLst>
                <a:ext uri="{FF2B5EF4-FFF2-40B4-BE49-F238E27FC236}">
                  <a16:creationId xmlns:a16="http://schemas.microsoft.com/office/drawing/2014/main" id="{4FFF4220-C241-39BA-F516-70B333076D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079" y="3272135"/>
              <a:ext cx="440394" cy="293596"/>
            </a:xfrm>
            <a:prstGeom prst="rect">
              <a:avLst/>
            </a:prstGeom>
            <a:noFill/>
            <a:extLst>
              <a:ext uri="{909E8E84-426E-40DD-AFC4-6F175D3DCCD1}">
                <a14:hiddenFill xmlns:a14="http://schemas.microsoft.com/office/drawing/2010/main">
                  <a:solidFill>
                    <a:srgbClr val="FFFFFF"/>
                  </a:solidFill>
                </a14:hiddenFill>
              </a:ext>
            </a:extLst>
          </p:spPr>
        </p:pic>
        <p:sp>
          <p:nvSpPr>
            <p:cNvPr id="106" name="フリーフォーム: 図形 105">
              <a:extLst>
                <a:ext uri="{FF2B5EF4-FFF2-40B4-BE49-F238E27FC236}">
                  <a16:creationId xmlns:a16="http://schemas.microsoft.com/office/drawing/2014/main" id="{A5E37928-6D3C-C179-1F8C-1B6D0055B12B}"/>
                </a:ext>
              </a:extLst>
            </p:cNvPr>
            <p:cNvSpPr/>
            <p:nvPr/>
          </p:nvSpPr>
          <p:spPr>
            <a:xfrm>
              <a:off x="3743012" y="2255522"/>
              <a:ext cx="1069943" cy="2246141"/>
            </a:xfrm>
            <a:custGeom>
              <a:avLst/>
              <a:gdLst>
                <a:gd name="connsiteX0" fmla="*/ 0 w 1014884"/>
                <a:gd name="connsiteY0" fmla="*/ 2175469 h 2175469"/>
                <a:gd name="connsiteX1" fmla="*/ 211015 w 1014884"/>
                <a:gd name="connsiteY1" fmla="*/ 1642906 h 2175469"/>
                <a:gd name="connsiteX2" fmla="*/ 517490 w 1014884"/>
                <a:gd name="connsiteY2" fmla="*/ 1009860 h 2175469"/>
                <a:gd name="connsiteX3" fmla="*/ 783771 w 1014884"/>
                <a:gd name="connsiteY3" fmla="*/ 482321 h 2175469"/>
                <a:gd name="connsiteX4" fmla="*/ 1014884 w 1014884"/>
                <a:gd name="connsiteY4" fmla="*/ 0 h 2175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884" h="2175469">
                  <a:moveTo>
                    <a:pt x="0" y="2175469"/>
                  </a:moveTo>
                  <a:lnTo>
                    <a:pt x="211015" y="1642906"/>
                  </a:lnTo>
                  <a:lnTo>
                    <a:pt x="517490" y="1009860"/>
                  </a:lnTo>
                  <a:lnTo>
                    <a:pt x="783771" y="482321"/>
                  </a:lnTo>
                  <a:lnTo>
                    <a:pt x="1014884" y="0"/>
                  </a:lnTo>
                </a:path>
              </a:pathLst>
            </a:cu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7" name="フリーフォーム: 図形 106">
              <a:extLst>
                <a:ext uri="{FF2B5EF4-FFF2-40B4-BE49-F238E27FC236}">
                  <a16:creationId xmlns:a16="http://schemas.microsoft.com/office/drawing/2014/main" id="{B57FB954-56AF-5763-7635-384EE21DCD85}"/>
                </a:ext>
              </a:extLst>
            </p:cNvPr>
            <p:cNvSpPr/>
            <p:nvPr/>
          </p:nvSpPr>
          <p:spPr>
            <a:xfrm>
              <a:off x="4584651" y="3605190"/>
              <a:ext cx="1993431" cy="1050053"/>
            </a:xfrm>
            <a:custGeom>
              <a:avLst/>
              <a:gdLst>
                <a:gd name="connsiteX0" fmla="*/ 0 w 1909186"/>
                <a:gd name="connsiteY0" fmla="*/ 1050053 h 1050053"/>
                <a:gd name="connsiteX1" fmla="*/ 95459 w 1909186"/>
                <a:gd name="connsiteY1" fmla="*/ 693336 h 1050053"/>
                <a:gd name="connsiteX2" fmla="*/ 271305 w 1909186"/>
                <a:gd name="connsiteY2" fmla="*/ 261257 h 1050053"/>
                <a:gd name="connsiteX3" fmla="*/ 406958 w 1909186"/>
                <a:gd name="connsiteY3" fmla="*/ 0 h 1050053"/>
                <a:gd name="connsiteX4" fmla="*/ 512465 w 1909186"/>
                <a:gd name="connsiteY4" fmla="*/ 10048 h 1050053"/>
                <a:gd name="connsiteX5" fmla="*/ 1070149 w 1909186"/>
                <a:gd name="connsiteY5" fmla="*/ 135653 h 1050053"/>
                <a:gd name="connsiteX6" fmla="*/ 1904162 w 1909186"/>
                <a:gd name="connsiteY6" fmla="*/ 150725 h 1050053"/>
                <a:gd name="connsiteX7" fmla="*/ 1909186 w 1909186"/>
                <a:gd name="connsiteY7" fmla="*/ 1024932 h 1050053"/>
                <a:gd name="connsiteX8" fmla="*/ 0 w 1909186"/>
                <a:gd name="connsiteY8" fmla="*/ 1050053 h 1050053"/>
                <a:gd name="connsiteX0" fmla="*/ 0 w 1909186"/>
                <a:gd name="connsiteY0" fmla="*/ 1050053 h 1060101"/>
                <a:gd name="connsiteX1" fmla="*/ 95459 w 1909186"/>
                <a:gd name="connsiteY1" fmla="*/ 693336 h 1060101"/>
                <a:gd name="connsiteX2" fmla="*/ 271305 w 1909186"/>
                <a:gd name="connsiteY2" fmla="*/ 261257 h 1060101"/>
                <a:gd name="connsiteX3" fmla="*/ 406958 w 1909186"/>
                <a:gd name="connsiteY3" fmla="*/ 0 h 1060101"/>
                <a:gd name="connsiteX4" fmla="*/ 512465 w 1909186"/>
                <a:gd name="connsiteY4" fmla="*/ 10048 h 1060101"/>
                <a:gd name="connsiteX5" fmla="*/ 1070149 w 1909186"/>
                <a:gd name="connsiteY5" fmla="*/ 135653 h 1060101"/>
                <a:gd name="connsiteX6" fmla="*/ 1904162 w 1909186"/>
                <a:gd name="connsiteY6" fmla="*/ 150725 h 1060101"/>
                <a:gd name="connsiteX7" fmla="*/ 1909186 w 1909186"/>
                <a:gd name="connsiteY7" fmla="*/ 1060101 h 1060101"/>
                <a:gd name="connsiteX8" fmla="*/ 0 w 1909186"/>
                <a:gd name="connsiteY8" fmla="*/ 1050053 h 1060101"/>
                <a:gd name="connsiteX0" fmla="*/ 0 w 1909186"/>
                <a:gd name="connsiteY0" fmla="*/ 1050053 h 1050053"/>
                <a:gd name="connsiteX1" fmla="*/ 95459 w 1909186"/>
                <a:gd name="connsiteY1" fmla="*/ 693336 h 1050053"/>
                <a:gd name="connsiteX2" fmla="*/ 271305 w 1909186"/>
                <a:gd name="connsiteY2" fmla="*/ 261257 h 1050053"/>
                <a:gd name="connsiteX3" fmla="*/ 406958 w 1909186"/>
                <a:gd name="connsiteY3" fmla="*/ 0 h 1050053"/>
                <a:gd name="connsiteX4" fmla="*/ 512465 w 1909186"/>
                <a:gd name="connsiteY4" fmla="*/ 10048 h 1050053"/>
                <a:gd name="connsiteX5" fmla="*/ 1070149 w 1909186"/>
                <a:gd name="connsiteY5" fmla="*/ 135653 h 1050053"/>
                <a:gd name="connsiteX6" fmla="*/ 1904162 w 1909186"/>
                <a:gd name="connsiteY6" fmla="*/ 150725 h 1050053"/>
                <a:gd name="connsiteX7" fmla="*/ 1909186 w 1909186"/>
                <a:gd name="connsiteY7" fmla="*/ 1050053 h 1050053"/>
                <a:gd name="connsiteX8" fmla="*/ 0 w 1909186"/>
                <a:gd name="connsiteY8" fmla="*/ 1050053 h 1050053"/>
                <a:gd name="connsiteX0" fmla="*/ 0 w 1909186"/>
                <a:gd name="connsiteY0" fmla="*/ 1050053 h 1050053"/>
                <a:gd name="connsiteX1" fmla="*/ 95459 w 1909186"/>
                <a:gd name="connsiteY1" fmla="*/ 693336 h 1050053"/>
                <a:gd name="connsiteX2" fmla="*/ 271305 w 1909186"/>
                <a:gd name="connsiteY2" fmla="*/ 261257 h 1050053"/>
                <a:gd name="connsiteX3" fmla="*/ 406958 w 1909186"/>
                <a:gd name="connsiteY3" fmla="*/ 0 h 1050053"/>
                <a:gd name="connsiteX4" fmla="*/ 512465 w 1909186"/>
                <a:gd name="connsiteY4" fmla="*/ 10048 h 1050053"/>
                <a:gd name="connsiteX5" fmla="*/ 1070149 w 1909186"/>
                <a:gd name="connsiteY5" fmla="*/ 135653 h 1050053"/>
                <a:gd name="connsiteX6" fmla="*/ 1904162 w 1909186"/>
                <a:gd name="connsiteY6" fmla="*/ 150725 h 1050053"/>
                <a:gd name="connsiteX7" fmla="*/ 1909186 w 1909186"/>
                <a:gd name="connsiteY7" fmla="*/ 1050053 h 1050053"/>
                <a:gd name="connsiteX8" fmla="*/ 0 w 1909186"/>
                <a:gd name="connsiteY8" fmla="*/ 1050053 h 1050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9186" h="1050053">
                  <a:moveTo>
                    <a:pt x="0" y="1050053"/>
                  </a:moveTo>
                  <a:lnTo>
                    <a:pt x="95459" y="693336"/>
                  </a:lnTo>
                  <a:lnTo>
                    <a:pt x="271305" y="261257"/>
                  </a:lnTo>
                  <a:lnTo>
                    <a:pt x="406958" y="0"/>
                  </a:lnTo>
                  <a:lnTo>
                    <a:pt x="512465" y="10048"/>
                  </a:lnTo>
                  <a:lnTo>
                    <a:pt x="1070149" y="135653"/>
                  </a:lnTo>
                  <a:lnTo>
                    <a:pt x="1904162" y="150725"/>
                  </a:lnTo>
                  <a:cubicBezTo>
                    <a:pt x="1905837" y="442127"/>
                    <a:pt x="1907511" y="758651"/>
                    <a:pt x="1909186" y="1050053"/>
                  </a:cubicBezTo>
                  <a:lnTo>
                    <a:pt x="0" y="1050053"/>
                  </a:lnTo>
                  <a:close/>
                </a:path>
              </a:pathLst>
            </a:custGeom>
            <a:solidFill>
              <a:schemeClr val="bg1">
                <a:lumMod val="85000"/>
              </a:schemeClr>
            </a:solidFill>
            <a:ln w="12700">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pic>
          <p:nvPicPr>
            <p:cNvPr id="109" name="Picture 2" descr="シンプルな草のイラスト1">
              <a:extLst>
                <a:ext uri="{FF2B5EF4-FFF2-40B4-BE49-F238E27FC236}">
                  <a16:creationId xmlns:a16="http://schemas.microsoft.com/office/drawing/2014/main" id="{918A9CC2-AFA7-0654-36CB-02274F9CDC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402" y="3690998"/>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シンプルな草のイラスト1">
              <a:extLst>
                <a:ext uri="{FF2B5EF4-FFF2-40B4-BE49-F238E27FC236}">
                  <a16:creationId xmlns:a16="http://schemas.microsoft.com/office/drawing/2014/main" id="{9186ADF3-1612-1B25-3666-9B9E85C45F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2460" y="3563981"/>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シンプルな草のイラスト1">
              <a:extLst>
                <a:ext uri="{FF2B5EF4-FFF2-40B4-BE49-F238E27FC236}">
                  <a16:creationId xmlns:a16="http://schemas.microsoft.com/office/drawing/2014/main" id="{58A58D0D-2450-65E2-227A-6BC7E77109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128" y="3783863"/>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2" descr="シンプルな草のイラスト1">
              <a:extLst>
                <a:ext uri="{FF2B5EF4-FFF2-40B4-BE49-F238E27FC236}">
                  <a16:creationId xmlns:a16="http://schemas.microsoft.com/office/drawing/2014/main" id="{6B404D1B-25DF-AAE9-0814-3A052AED3C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7504" y="3880660"/>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descr="シンプルな草のイラスト1">
              <a:extLst>
                <a:ext uri="{FF2B5EF4-FFF2-40B4-BE49-F238E27FC236}">
                  <a16:creationId xmlns:a16="http://schemas.microsoft.com/office/drawing/2014/main" id="{EF15B6F9-6453-7044-4AAD-E8B169724E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582" y="4013732"/>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シンプルな草のイラスト1">
              <a:extLst>
                <a:ext uri="{FF2B5EF4-FFF2-40B4-BE49-F238E27FC236}">
                  <a16:creationId xmlns:a16="http://schemas.microsoft.com/office/drawing/2014/main" id="{9FE3EC75-A550-D86C-82B9-19F1E4A7A9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2119" y="4122167"/>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シンプルな草のイラスト1">
              <a:extLst>
                <a:ext uri="{FF2B5EF4-FFF2-40B4-BE49-F238E27FC236}">
                  <a16:creationId xmlns:a16="http://schemas.microsoft.com/office/drawing/2014/main" id="{BF7F2B90-500B-0C4A-0E6E-35760B90BF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185" y="4220372"/>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シンプルな草のイラスト1">
              <a:extLst>
                <a:ext uri="{FF2B5EF4-FFF2-40B4-BE49-F238E27FC236}">
                  <a16:creationId xmlns:a16="http://schemas.microsoft.com/office/drawing/2014/main" id="{33A0CBDF-CCD1-75C7-C8EE-216B3D9E1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8911" y="4313237"/>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シンプルな草のイラスト1">
              <a:extLst>
                <a:ext uri="{FF2B5EF4-FFF2-40B4-BE49-F238E27FC236}">
                  <a16:creationId xmlns:a16="http://schemas.microsoft.com/office/drawing/2014/main" id="{67DDC4E3-DF8C-B056-BE33-88892C28B6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3287" y="4410034"/>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シンプルな草のイラスト1">
              <a:extLst>
                <a:ext uri="{FF2B5EF4-FFF2-40B4-BE49-F238E27FC236}">
                  <a16:creationId xmlns:a16="http://schemas.microsoft.com/office/drawing/2014/main" id="{C19EEF1C-C56C-5ECD-D2BB-F7FB8E6968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490" y="2972630"/>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シンプルな草のイラスト1">
              <a:extLst>
                <a:ext uri="{FF2B5EF4-FFF2-40B4-BE49-F238E27FC236}">
                  <a16:creationId xmlns:a16="http://schemas.microsoft.com/office/drawing/2014/main" id="{C2B0E6BD-DB8E-B7E9-E532-293AA5A3D2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7287" y="3081065"/>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シンプルな草のイラスト1">
              <a:extLst>
                <a:ext uri="{FF2B5EF4-FFF2-40B4-BE49-F238E27FC236}">
                  <a16:creationId xmlns:a16="http://schemas.microsoft.com/office/drawing/2014/main" id="{334F1CE5-088F-D5F4-9D14-39410D1700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0353" y="3179270"/>
              <a:ext cx="440394" cy="293596"/>
            </a:xfrm>
            <a:prstGeom prst="rect">
              <a:avLst/>
            </a:prstGeom>
            <a:noFill/>
            <a:extLst>
              <a:ext uri="{909E8E84-426E-40DD-AFC4-6F175D3DCCD1}">
                <a14:hiddenFill xmlns:a14="http://schemas.microsoft.com/office/drawing/2010/main">
                  <a:solidFill>
                    <a:srgbClr val="FFFFFF"/>
                  </a:solidFill>
                </a14:hiddenFill>
              </a:ext>
            </a:extLst>
          </p:spPr>
        </p:pic>
        <p:sp>
          <p:nvSpPr>
            <p:cNvPr id="123" name="テキスト ボックス 122">
              <a:extLst>
                <a:ext uri="{FF2B5EF4-FFF2-40B4-BE49-F238E27FC236}">
                  <a16:creationId xmlns:a16="http://schemas.microsoft.com/office/drawing/2014/main" id="{99DDB95E-51B1-583C-E34E-0FDBFBF0ECBC}"/>
                </a:ext>
              </a:extLst>
            </p:cNvPr>
            <p:cNvSpPr txBox="1"/>
            <p:nvPr/>
          </p:nvSpPr>
          <p:spPr>
            <a:xfrm>
              <a:off x="5500152" y="3340607"/>
              <a:ext cx="582171" cy="256827"/>
            </a:xfrm>
            <a:prstGeom prst="rect">
              <a:avLst/>
            </a:prstGeom>
            <a:noFill/>
          </p:spPr>
          <p:txBody>
            <a:bodyPr wrap="square" rtlCol="0">
              <a:spAutoFit/>
            </a:bodyPr>
            <a:lstStyle/>
            <a:p>
              <a:pPr algn="ctr"/>
              <a:r>
                <a:rPr kumimoji="1" lang="ja-JP" altLang="en-US" sz="1292" b="1" dirty="0">
                  <a:latin typeface="+mn-ea"/>
                </a:rPr>
                <a:t>進入路</a:t>
              </a:r>
            </a:p>
          </p:txBody>
        </p:sp>
        <p:pic>
          <p:nvPicPr>
            <p:cNvPr id="121" name="Picture 2" descr="シンプルな草のイラスト1">
              <a:extLst>
                <a:ext uri="{FF2B5EF4-FFF2-40B4-BE49-F238E27FC236}">
                  <a16:creationId xmlns:a16="http://schemas.microsoft.com/office/drawing/2014/main" id="{F4203AED-EB34-30AD-04A3-6FCB96FC36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455" y="3368932"/>
              <a:ext cx="440394" cy="29359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シンプルな草のイラスト1">
              <a:extLst>
                <a:ext uri="{FF2B5EF4-FFF2-40B4-BE49-F238E27FC236}">
                  <a16:creationId xmlns:a16="http://schemas.microsoft.com/office/drawing/2014/main" id="{0C671DCD-5AC9-1526-B981-16A2C21A65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9539" y="3484358"/>
              <a:ext cx="440394" cy="293596"/>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矢印: 下 73">
            <a:extLst>
              <a:ext uri="{FF2B5EF4-FFF2-40B4-BE49-F238E27FC236}">
                <a16:creationId xmlns:a16="http://schemas.microsoft.com/office/drawing/2014/main" id="{B13321DA-A690-54AD-64DF-D9D87F0D8CCD}"/>
              </a:ext>
            </a:extLst>
          </p:cNvPr>
          <p:cNvSpPr/>
          <p:nvPr/>
        </p:nvSpPr>
        <p:spPr>
          <a:xfrm rot="941232">
            <a:off x="4271757" y="2993409"/>
            <a:ext cx="325334" cy="274083"/>
          </a:xfrm>
          <a:prstGeom prst="downArrow">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75" name="吹き出し: 四角形 74">
            <a:extLst>
              <a:ext uri="{FF2B5EF4-FFF2-40B4-BE49-F238E27FC236}">
                <a16:creationId xmlns:a16="http://schemas.microsoft.com/office/drawing/2014/main" id="{46B3C27E-8241-7236-7996-34B2C2E1E704}"/>
              </a:ext>
            </a:extLst>
          </p:cNvPr>
          <p:cNvSpPr/>
          <p:nvPr/>
        </p:nvSpPr>
        <p:spPr>
          <a:xfrm>
            <a:off x="4872982" y="3806040"/>
            <a:ext cx="1632499" cy="283945"/>
          </a:xfrm>
          <a:prstGeom prst="wedgeRectCallout">
            <a:avLst>
              <a:gd name="adj1" fmla="val -64832"/>
              <a:gd name="adj2" fmla="val -31468"/>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Ins="33231" rtlCol="0" anchor="ctr"/>
          <a:lstStyle/>
          <a:p>
            <a:pPr algn="ctr"/>
            <a:r>
              <a:rPr lang="ja-JP" altLang="en-US" sz="1015" b="1" dirty="0">
                <a:solidFill>
                  <a:schemeClr val="tx1"/>
                </a:solidFill>
                <a:latin typeface="+mn-ea"/>
              </a:rPr>
              <a:t>路肩（</a:t>
            </a:r>
            <a:r>
              <a:rPr lang="en-US" altLang="ja-JP" sz="1015" b="1" dirty="0">
                <a:solidFill>
                  <a:schemeClr val="tx1"/>
                </a:solidFill>
                <a:latin typeface="+mn-ea"/>
              </a:rPr>
              <a:t>10</a:t>
            </a:r>
            <a:r>
              <a:rPr lang="ja-JP" altLang="en-US" sz="1015" b="1" dirty="0">
                <a:solidFill>
                  <a:schemeClr val="tx1"/>
                </a:solidFill>
                <a:latin typeface="+mn-ea"/>
              </a:rPr>
              <a:t>～</a:t>
            </a:r>
            <a:r>
              <a:rPr lang="en-US" altLang="ja-JP" sz="1015" b="1" dirty="0">
                <a:solidFill>
                  <a:schemeClr val="tx1"/>
                </a:solidFill>
                <a:latin typeface="+mn-ea"/>
              </a:rPr>
              <a:t>16°</a:t>
            </a:r>
            <a:r>
              <a:rPr lang="ja-JP" altLang="en-US" sz="1015" b="1" dirty="0">
                <a:solidFill>
                  <a:schemeClr val="tx1"/>
                </a:solidFill>
                <a:latin typeface="+mn-ea"/>
              </a:rPr>
              <a:t>の傾斜）</a:t>
            </a:r>
            <a:endParaRPr kumimoji="1" lang="en-US" altLang="ja-JP" sz="1015" b="1" dirty="0">
              <a:solidFill>
                <a:schemeClr val="tx1"/>
              </a:solidFill>
              <a:latin typeface="+mn-ea"/>
            </a:endParaRPr>
          </a:p>
        </p:txBody>
      </p:sp>
      <p:sp>
        <p:nvSpPr>
          <p:cNvPr id="76" name="吹き出し: 四角形 75">
            <a:extLst>
              <a:ext uri="{FF2B5EF4-FFF2-40B4-BE49-F238E27FC236}">
                <a16:creationId xmlns:a16="http://schemas.microsoft.com/office/drawing/2014/main" id="{304A2C91-A572-52F5-EF61-097BC652626E}"/>
              </a:ext>
            </a:extLst>
          </p:cNvPr>
          <p:cNvSpPr/>
          <p:nvPr/>
        </p:nvSpPr>
        <p:spPr>
          <a:xfrm>
            <a:off x="2507245" y="2434736"/>
            <a:ext cx="1365496" cy="270188"/>
          </a:xfrm>
          <a:prstGeom prst="wedgeRectCallout">
            <a:avLst>
              <a:gd name="adj1" fmla="val 76136"/>
              <a:gd name="adj2" fmla="val 18946"/>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15" b="1" dirty="0">
                <a:solidFill>
                  <a:schemeClr val="tx1"/>
                </a:solidFill>
                <a:latin typeface="+mn-ea"/>
              </a:rPr>
              <a:t>① 行き過ぎて停止</a:t>
            </a:r>
            <a:endParaRPr kumimoji="1" lang="en-US" altLang="ja-JP" sz="1015" b="1" dirty="0">
              <a:solidFill>
                <a:schemeClr val="tx1"/>
              </a:solidFill>
              <a:latin typeface="+mn-ea"/>
            </a:endParaRPr>
          </a:p>
        </p:txBody>
      </p:sp>
      <p:sp>
        <p:nvSpPr>
          <p:cNvPr id="77" name="吹き出し: 四角形 76">
            <a:extLst>
              <a:ext uri="{FF2B5EF4-FFF2-40B4-BE49-F238E27FC236}">
                <a16:creationId xmlns:a16="http://schemas.microsoft.com/office/drawing/2014/main" id="{58642651-B769-CF3D-3CFB-40DEA159D198}"/>
              </a:ext>
            </a:extLst>
          </p:cNvPr>
          <p:cNvSpPr/>
          <p:nvPr/>
        </p:nvSpPr>
        <p:spPr>
          <a:xfrm>
            <a:off x="3236796" y="2800536"/>
            <a:ext cx="770697" cy="296616"/>
          </a:xfrm>
          <a:prstGeom prst="wedgeRectCallout">
            <a:avLst>
              <a:gd name="adj1" fmla="val 104466"/>
              <a:gd name="adj2" fmla="val 29502"/>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015" b="1" dirty="0">
                <a:solidFill>
                  <a:schemeClr val="tx1"/>
                </a:solidFill>
                <a:latin typeface="+mn-ea"/>
              </a:rPr>
              <a:t>② バック</a:t>
            </a:r>
            <a:endParaRPr kumimoji="1" lang="en-US" altLang="ja-JP" sz="1015" b="1" dirty="0">
              <a:solidFill>
                <a:schemeClr val="tx1"/>
              </a:solidFill>
              <a:latin typeface="+mn-ea"/>
            </a:endParaRPr>
          </a:p>
        </p:txBody>
      </p:sp>
      <p:grpSp>
        <p:nvGrpSpPr>
          <p:cNvPr id="79" name="グループ化 78">
            <a:extLst>
              <a:ext uri="{FF2B5EF4-FFF2-40B4-BE49-F238E27FC236}">
                <a16:creationId xmlns:a16="http://schemas.microsoft.com/office/drawing/2014/main" id="{DF661CFD-F453-6494-D0AD-50522403E86D}"/>
              </a:ext>
            </a:extLst>
          </p:cNvPr>
          <p:cNvGrpSpPr/>
          <p:nvPr/>
        </p:nvGrpSpPr>
        <p:grpSpPr>
          <a:xfrm>
            <a:off x="3853097" y="3349470"/>
            <a:ext cx="712778" cy="1029586"/>
            <a:chOff x="4161528" y="3531977"/>
            <a:chExt cx="609302" cy="880119"/>
          </a:xfrm>
        </p:grpSpPr>
        <p:sp>
          <p:nvSpPr>
            <p:cNvPr id="93" name="正方形/長方形 92">
              <a:extLst>
                <a:ext uri="{FF2B5EF4-FFF2-40B4-BE49-F238E27FC236}">
                  <a16:creationId xmlns:a16="http://schemas.microsoft.com/office/drawing/2014/main" id="{A061F02D-EAFF-2E83-24CA-B69125CA3448}"/>
                </a:ext>
              </a:extLst>
            </p:cNvPr>
            <p:cNvSpPr/>
            <p:nvPr/>
          </p:nvSpPr>
          <p:spPr>
            <a:xfrm rot="947293">
              <a:off x="4173651" y="3773290"/>
              <a:ext cx="517191" cy="638806"/>
            </a:xfrm>
            <a:prstGeom prst="rect">
              <a:avLst/>
            </a:prstGeom>
            <a:solidFill>
              <a:schemeClr val="accent4"/>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4" name="正方形/長方形 93">
              <a:extLst>
                <a:ext uri="{FF2B5EF4-FFF2-40B4-BE49-F238E27FC236}">
                  <a16:creationId xmlns:a16="http://schemas.microsoft.com/office/drawing/2014/main" id="{2A998915-7E2C-09CF-1353-0D1138640D11}"/>
                </a:ext>
              </a:extLst>
            </p:cNvPr>
            <p:cNvSpPr/>
            <p:nvPr/>
          </p:nvSpPr>
          <p:spPr>
            <a:xfrm rot="947293">
              <a:off x="4348202" y="4053864"/>
              <a:ext cx="318099" cy="31381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5" name="四角形: 角を丸くする 94">
              <a:extLst>
                <a:ext uri="{FF2B5EF4-FFF2-40B4-BE49-F238E27FC236}">
                  <a16:creationId xmlns:a16="http://schemas.microsoft.com/office/drawing/2014/main" id="{38ECFF1C-492E-A92F-2836-D60EA8264A26}"/>
                </a:ext>
              </a:extLst>
            </p:cNvPr>
            <p:cNvSpPr/>
            <p:nvPr/>
          </p:nvSpPr>
          <p:spPr>
            <a:xfrm rot="947293">
              <a:off x="4161528" y="3991360"/>
              <a:ext cx="198812" cy="293706"/>
            </a:xfrm>
            <a:prstGeom prst="roundRect">
              <a:avLst/>
            </a:prstGeom>
            <a:solidFill>
              <a:schemeClr val="accent4"/>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6" name="正方形/長方形 95">
              <a:extLst>
                <a:ext uri="{FF2B5EF4-FFF2-40B4-BE49-F238E27FC236}">
                  <a16:creationId xmlns:a16="http://schemas.microsoft.com/office/drawing/2014/main" id="{AD6C114F-D911-9F80-E7C9-B3CAADD0C60C}"/>
                </a:ext>
              </a:extLst>
            </p:cNvPr>
            <p:cNvSpPr/>
            <p:nvPr/>
          </p:nvSpPr>
          <p:spPr>
            <a:xfrm rot="947293">
              <a:off x="4269389" y="4095476"/>
              <a:ext cx="79525" cy="19613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7" name="四角形: 角を丸くする 96">
              <a:extLst>
                <a:ext uri="{FF2B5EF4-FFF2-40B4-BE49-F238E27FC236}">
                  <a16:creationId xmlns:a16="http://schemas.microsoft.com/office/drawing/2014/main" id="{00C2E893-351B-2A56-22F7-A583B5BD8D92}"/>
                </a:ext>
              </a:extLst>
            </p:cNvPr>
            <p:cNvSpPr/>
            <p:nvPr/>
          </p:nvSpPr>
          <p:spPr>
            <a:xfrm rot="17147293">
              <a:off x="4414120" y="3910892"/>
              <a:ext cx="196133" cy="59644"/>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8" name="四角形: 角を丸くする 97">
              <a:extLst>
                <a:ext uri="{FF2B5EF4-FFF2-40B4-BE49-F238E27FC236}">
                  <a16:creationId xmlns:a16="http://schemas.microsoft.com/office/drawing/2014/main" id="{9AE61EC1-2019-B616-D625-323CC26629F5}"/>
                </a:ext>
              </a:extLst>
            </p:cNvPr>
            <p:cNvSpPr/>
            <p:nvPr/>
          </p:nvSpPr>
          <p:spPr>
            <a:xfrm rot="947293">
              <a:off x="4575962" y="3852611"/>
              <a:ext cx="159049" cy="39227"/>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9" name="楕円 98">
              <a:extLst>
                <a:ext uri="{FF2B5EF4-FFF2-40B4-BE49-F238E27FC236}">
                  <a16:creationId xmlns:a16="http://schemas.microsoft.com/office/drawing/2014/main" id="{92B2728B-863F-FCFA-8693-11A5A76FA62D}"/>
                </a:ext>
              </a:extLst>
            </p:cNvPr>
            <p:cNvSpPr/>
            <p:nvPr/>
          </p:nvSpPr>
          <p:spPr>
            <a:xfrm rot="4009772">
              <a:off x="4504938" y="3915828"/>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0" name="楕円 99">
              <a:extLst>
                <a:ext uri="{FF2B5EF4-FFF2-40B4-BE49-F238E27FC236}">
                  <a16:creationId xmlns:a16="http://schemas.microsoft.com/office/drawing/2014/main" id="{B4EDAF80-F230-91A3-105C-1ACA46F4B149}"/>
                </a:ext>
              </a:extLst>
            </p:cNvPr>
            <p:cNvSpPr/>
            <p:nvPr/>
          </p:nvSpPr>
          <p:spPr>
            <a:xfrm rot="7467319">
              <a:off x="4601366" y="3939599"/>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01" name="楕円 100">
              <a:extLst>
                <a:ext uri="{FF2B5EF4-FFF2-40B4-BE49-F238E27FC236}">
                  <a16:creationId xmlns:a16="http://schemas.microsoft.com/office/drawing/2014/main" id="{506AB5FD-E64A-C174-70E3-FF14028DE681}"/>
                </a:ext>
              </a:extLst>
            </p:cNvPr>
            <p:cNvSpPr/>
            <p:nvPr/>
          </p:nvSpPr>
          <p:spPr>
            <a:xfrm rot="947293">
              <a:off x="4573703" y="3938409"/>
              <a:ext cx="119287" cy="11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2" name="フリーフォーム: 図形 101">
              <a:extLst>
                <a:ext uri="{FF2B5EF4-FFF2-40B4-BE49-F238E27FC236}">
                  <a16:creationId xmlns:a16="http://schemas.microsoft.com/office/drawing/2014/main" id="{84A31D4F-B3B1-8C0D-22A0-60F41C6F56BA}"/>
                </a:ext>
              </a:extLst>
            </p:cNvPr>
            <p:cNvSpPr/>
            <p:nvPr/>
          </p:nvSpPr>
          <p:spPr>
            <a:xfrm rot="947293">
              <a:off x="4353095" y="3531977"/>
              <a:ext cx="417735" cy="235964"/>
            </a:xfrm>
            <a:custGeom>
              <a:avLst/>
              <a:gdLst>
                <a:gd name="connsiteX0" fmla="*/ 54591 w 1180531"/>
                <a:gd name="connsiteY0" fmla="*/ 723331 h 730155"/>
                <a:gd name="connsiteX1" fmla="*/ 1180531 w 1180531"/>
                <a:gd name="connsiteY1" fmla="*/ 723331 h 730155"/>
                <a:gd name="connsiteX2" fmla="*/ 1180531 w 1180531"/>
                <a:gd name="connsiteY2" fmla="*/ 0 h 730155"/>
                <a:gd name="connsiteX3" fmla="*/ 955343 w 1180531"/>
                <a:gd name="connsiteY3" fmla="*/ 655092 h 730155"/>
                <a:gd name="connsiteX4" fmla="*/ 702860 w 1180531"/>
                <a:gd name="connsiteY4" fmla="*/ 655092 h 730155"/>
                <a:gd name="connsiteX5" fmla="*/ 539087 w 1180531"/>
                <a:gd name="connsiteY5" fmla="*/ 13648 h 730155"/>
                <a:gd name="connsiteX6" fmla="*/ 409433 w 1180531"/>
                <a:gd name="connsiteY6" fmla="*/ 668740 h 730155"/>
                <a:gd name="connsiteX7" fmla="*/ 197893 w 1180531"/>
                <a:gd name="connsiteY7" fmla="*/ 668740 h 730155"/>
                <a:gd name="connsiteX8" fmla="*/ 6824 w 1180531"/>
                <a:gd name="connsiteY8" fmla="*/ 27295 h 730155"/>
                <a:gd name="connsiteX9" fmla="*/ 0 w 1180531"/>
                <a:gd name="connsiteY9" fmla="*/ 730155 h 730155"/>
                <a:gd name="connsiteX10" fmla="*/ 0 w 1180531"/>
                <a:gd name="connsiteY10" fmla="*/ 730155 h 730155"/>
                <a:gd name="connsiteX0" fmla="*/ 0 w 1194179"/>
                <a:gd name="connsiteY0" fmla="*/ 730155 h 730155"/>
                <a:gd name="connsiteX1" fmla="*/ 1194179 w 1194179"/>
                <a:gd name="connsiteY1" fmla="*/ 723331 h 730155"/>
                <a:gd name="connsiteX2" fmla="*/ 1194179 w 1194179"/>
                <a:gd name="connsiteY2" fmla="*/ 0 h 730155"/>
                <a:gd name="connsiteX3" fmla="*/ 968991 w 1194179"/>
                <a:gd name="connsiteY3" fmla="*/ 655092 h 730155"/>
                <a:gd name="connsiteX4" fmla="*/ 716508 w 1194179"/>
                <a:gd name="connsiteY4" fmla="*/ 655092 h 730155"/>
                <a:gd name="connsiteX5" fmla="*/ 552735 w 1194179"/>
                <a:gd name="connsiteY5" fmla="*/ 13648 h 730155"/>
                <a:gd name="connsiteX6" fmla="*/ 423081 w 1194179"/>
                <a:gd name="connsiteY6" fmla="*/ 668740 h 730155"/>
                <a:gd name="connsiteX7" fmla="*/ 211541 w 1194179"/>
                <a:gd name="connsiteY7" fmla="*/ 668740 h 730155"/>
                <a:gd name="connsiteX8" fmla="*/ 20472 w 1194179"/>
                <a:gd name="connsiteY8" fmla="*/ 27295 h 730155"/>
                <a:gd name="connsiteX9" fmla="*/ 13648 w 1194179"/>
                <a:gd name="connsiteY9" fmla="*/ 730155 h 730155"/>
                <a:gd name="connsiteX10" fmla="*/ 13648 w 1194179"/>
                <a:gd name="connsiteY10" fmla="*/ 730155 h 73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179" h="730155">
                  <a:moveTo>
                    <a:pt x="0" y="730155"/>
                  </a:moveTo>
                  <a:lnTo>
                    <a:pt x="1194179" y="723331"/>
                  </a:lnTo>
                  <a:lnTo>
                    <a:pt x="1194179" y="0"/>
                  </a:lnTo>
                  <a:lnTo>
                    <a:pt x="968991" y="655092"/>
                  </a:lnTo>
                  <a:lnTo>
                    <a:pt x="716508" y="655092"/>
                  </a:lnTo>
                  <a:lnTo>
                    <a:pt x="552735" y="13648"/>
                  </a:lnTo>
                  <a:lnTo>
                    <a:pt x="423081" y="668740"/>
                  </a:lnTo>
                  <a:lnTo>
                    <a:pt x="211541" y="668740"/>
                  </a:lnTo>
                  <a:lnTo>
                    <a:pt x="20472" y="27295"/>
                  </a:lnTo>
                  <a:cubicBezTo>
                    <a:pt x="18197" y="261582"/>
                    <a:pt x="15923" y="495868"/>
                    <a:pt x="13648" y="730155"/>
                  </a:cubicBezTo>
                  <a:lnTo>
                    <a:pt x="13648" y="730155"/>
                  </a:lnTo>
                </a:path>
              </a:pathLst>
            </a:custGeom>
            <a:solidFill>
              <a:srgbClr val="B2B2B2"/>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3" name="楕円 102">
              <a:extLst>
                <a:ext uri="{FF2B5EF4-FFF2-40B4-BE49-F238E27FC236}">
                  <a16:creationId xmlns:a16="http://schemas.microsoft.com/office/drawing/2014/main" id="{CEBEE8D0-149D-64B6-E40E-2D7F192AFC4B}"/>
                </a:ext>
              </a:extLst>
            </p:cNvPr>
            <p:cNvSpPr>
              <a:spLocks noChangeAspect="1"/>
            </p:cNvSpPr>
            <p:nvPr/>
          </p:nvSpPr>
          <p:spPr>
            <a:xfrm rot="947293">
              <a:off x="4597381" y="3964289"/>
              <a:ext cx="71572" cy="70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grpSp>
        <p:nvGrpSpPr>
          <p:cNvPr id="80" name="グループ化 79">
            <a:extLst>
              <a:ext uri="{FF2B5EF4-FFF2-40B4-BE49-F238E27FC236}">
                <a16:creationId xmlns:a16="http://schemas.microsoft.com/office/drawing/2014/main" id="{DB24A048-87DC-C6EA-0FD7-337363ABAC49}"/>
              </a:ext>
            </a:extLst>
          </p:cNvPr>
          <p:cNvGrpSpPr/>
          <p:nvPr/>
        </p:nvGrpSpPr>
        <p:grpSpPr>
          <a:xfrm>
            <a:off x="4347537" y="1908815"/>
            <a:ext cx="775725" cy="1008858"/>
            <a:chOff x="4580345" y="2288623"/>
            <a:chExt cx="663111" cy="862400"/>
          </a:xfrm>
        </p:grpSpPr>
        <p:sp>
          <p:nvSpPr>
            <p:cNvPr id="82" name="正方形/長方形 81">
              <a:extLst>
                <a:ext uri="{FF2B5EF4-FFF2-40B4-BE49-F238E27FC236}">
                  <a16:creationId xmlns:a16="http://schemas.microsoft.com/office/drawing/2014/main" id="{B21DB545-683B-EFE5-AFC6-378352BBA6CC}"/>
                </a:ext>
              </a:extLst>
            </p:cNvPr>
            <p:cNvSpPr/>
            <p:nvPr/>
          </p:nvSpPr>
          <p:spPr>
            <a:xfrm rot="1340892">
              <a:off x="4596547" y="2512217"/>
              <a:ext cx="517191" cy="638806"/>
            </a:xfrm>
            <a:prstGeom prst="rect">
              <a:avLst/>
            </a:prstGeom>
            <a:solidFill>
              <a:schemeClr val="accent4"/>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3" name="正方形/長方形 82">
              <a:extLst>
                <a:ext uri="{FF2B5EF4-FFF2-40B4-BE49-F238E27FC236}">
                  <a16:creationId xmlns:a16="http://schemas.microsoft.com/office/drawing/2014/main" id="{072F9566-105B-C394-D914-99C004B8E2FE}"/>
                </a:ext>
              </a:extLst>
            </p:cNvPr>
            <p:cNvSpPr/>
            <p:nvPr/>
          </p:nvSpPr>
          <p:spPr>
            <a:xfrm rot="1340892">
              <a:off x="4757117" y="2800586"/>
              <a:ext cx="318099" cy="31381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4" name="四角形: 角を丸くする 83">
              <a:extLst>
                <a:ext uri="{FF2B5EF4-FFF2-40B4-BE49-F238E27FC236}">
                  <a16:creationId xmlns:a16="http://schemas.microsoft.com/office/drawing/2014/main" id="{F52A67D4-B4A1-29B2-C32E-3BB226C6D41C}"/>
                </a:ext>
              </a:extLst>
            </p:cNvPr>
            <p:cNvSpPr/>
            <p:nvPr/>
          </p:nvSpPr>
          <p:spPr>
            <a:xfrm rot="1340892">
              <a:off x="4580345" y="2710418"/>
              <a:ext cx="198812" cy="293706"/>
            </a:xfrm>
            <a:prstGeom prst="roundRect">
              <a:avLst/>
            </a:prstGeom>
            <a:solidFill>
              <a:schemeClr val="accent4"/>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5" name="正方形/長方形 84">
              <a:extLst>
                <a:ext uri="{FF2B5EF4-FFF2-40B4-BE49-F238E27FC236}">
                  <a16:creationId xmlns:a16="http://schemas.microsoft.com/office/drawing/2014/main" id="{F2BD61C9-20C4-5664-A108-E1AF6CD81713}"/>
                </a:ext>
              </a:extLst>
            </p:cNvPr>
            <p:cNvSpPr/>
            <p:nvPr/>
          </p:nvSpPr>
          <p:spPr>
            <a:xfrm rot="1340892">
              <a:off x="4681569" y="2819680"/>
              <a:ext cx="79525" cy="196133"/>
            </a:xfrm>
            <a:prstGeom prst="rect">
              <a:avLst/>
            </a:pr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6" name="四角形: 角を丸くする 85">
              <a:extLst>
                <a:ext uri="{FF2B5EF4-FFF2-40B4-BE49-F238E27FC236}">
                  <a16:creationId xmlns:a16="http://schemas.microsoft.com/office/drawing/2014/main" id="{9680B0FE-BC1C-20D5-C5C5-D10631BD3A1D}"/>
                </a:ext>
              </a:extLst>
            </p:cNvPr>
            <p:cNvSpPr/>
            <p:nvPr/>
          </p:nvSpPr>
          <p:spPr>
            <a:xfrm rot="17540892">
              <a:off x="4853856" y="2659947"/>
              <a:ext cx="196133" cy="59644"/>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7" name="四角形: 角を丸くする 86">
              <a:extLst>
                <a:ext uri="{FF2B5EF4-FFF2-40B4-BE49-F238E27FC236}">
                  <a16:creationId xmlns:a16="http://schemas.microsoft.com/office/drawing/2014/main" id="{A55CE463-D234-DBCA-0513-28104000363F}"/>
                </a:ext>
              </a:extLst>
            </p:cNvPr>
            <p:cNvSpPr/>
            <p:nvPr/>
          </p:nvSpPr>
          <p:spPr>
            <a:xfrm rot="1340892">
              <a:off x="5022583" y="2618485"/>
              <a:ext cx="159049" cy="39227"/>
            </a:xfrm>
            <a:prstGeom prst="roundRect">
              <a:avLst/>
            </a:prstGeom>
            <a:solidFill>
              <a:srgbClr val="B2B2B2"/>
            </a:solidFill>
            <a:ln w="9525">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88" name="楕円 87">
              <a:extLst>
                <a:ext uri="{FF2B5EF4-FFF2-40B4-BE49-F238E27FC236}">
                  <a16:creationId xmlns:a16="http://schemas.microsoft.com/office/drawing/2014/main" id="{3F128D63-2181-B885-2855-5DB689451963}"/>
                </a:ext>
              </a:extLst>
            </p:cNvPr>
            <p:cNvSpPr/>
            <p:nvPr/>
          </p:nvSpPr>
          <p:spPr>
            <a:xfrm rot="4403371">
              <a:off x="4945227" y="2673167"/>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89" name="楕円 88">
              <a:extLst>
                <a:ext uri="{FF2B5EF4-FFF2-40B4-BE49-F238E27FC236}">
                  <a16:creationId xmlns:a16="http://schemas.microsoft.com/office/drawing/2014/main" id="{ED303186-1C1C-3798-B511-ED29F9055141}"/>
                </a:ext>
              </a:extLst>
            </p:cNvPr>
            <p:cNvSpPr/>
            <p:nvPr/>
          </p:nvSpPr>
          <p:spPr>
            <a:xfrm rot="7860918">
              <a:off x="5038308" y="2707798"/>
              <a:ext cx="158500" cy="31810"/>
            </a:xfrm>
            <a:prstGeom prst="ellipse">
              <a:avLst/>
            </a:prstGeom>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0" name="楕円 89">
              <a:extLst>
                <a:ext uri="{FF2B5EF4-FFF2-40B4-BE49-F238E27FC236}">
                  <a16:creationId xmlns:a16="http://schemas.microsoft.com/office/drawing/2014/main" id="{6EBF5F02-5299-B5E3-3562-8F4C6E3D76A3}"/>
                </a:ext>
              </a:extLst>
            </p:cNvPr>
            <p:cNvSpPr/>
            <p:nvPr/>
          </p:nvSpPr>
          <p:spPr>
            <a:xfrm rot="1340892">
              <a:off x="5006187" y="2700935"/>
              <a:ext cx="119287" cy="117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1" name="フリーフォーム: 図形 90">
              <a:extLst>
                <a:ext uri="{FF2B5EF4-FFF2-40B4-BE49-F238E27FC236}">
                  <a16:creationId xmlns:a16="http://schemas.microsoft.com/office/drawing/2014/main" id="{A8527C1D-27C1-9D54-8959-F8D87A498765}"/>
                </a:ext>
              </a:extLst>
            </p:cNvPr>
            <p:cNvSpPr/>
            <p:nvPr/>
          </p:nvSpPr>
          <p:spPr>
            <a:xfrm rot="1340892">
              <a:off x="4825721" y="2288623"/>
              <a:ext cx="417735" cy="235964"/>
            </a:xfrm>
            <a:custGeom>
              <a:avLst/>
              <a:gdLst>
                <a:gd name="connsiteX0" fmla="*/ 54591 w 1180531"/>
                <a:gd name="connsiteY0" fmla="*/ 723331 h 730155"/>
                <a:gd name="connsiteX1" fmla="*/ 1180531 w 1180531"/>
                <a:gd name="connsiteY1" fmla="*/ 723331 h 730155"/>
                <a:gd name="connsiteX2" fmla="*/ 1180531 w 1180531"/>
                <a:gd name="connsiteY2" fmla="*/ 0 h 730155"/>
                <a:gd name="connsiteX3" fmla="*/ 955343 w 1180531"/>
                <a:gd name="connsiteY3" fmla="*/ 655092 h 730155"/>
                <a:gd name="connsiteX4" fmla="*/ 702860 w 1180531"/>
                <a:gd name="connsiteY4" fmla="*/ 655092 h 730155"/>
                <a:gd name="connsiteX5" fmla="*/ 539087 w 1180531"/>
                <a:gd name="connsiteY5" fmla="*/ 13648 h 730155"/>
                <a:gd name="connsiteX6" fmla="*/ 409433 w 1180531"/>
                <a:gd name="connsiteY6" fmla="*/ 668740 h 730155"/>
                <a:gd name="connsiteX7" fmla="*/ 197893 w 1180531"/>
                <a:gd name="connsiteY7" fmla="*/ 668740 h 730155"/>
                <a:gd name="connsiteX8" fmla="*/ 6824 w 1180531"/>
                <a:gd name="connsiteY8" fmla="*/ 27295 h 730155"/>
                <a:gd name="connsiteX9" fmla="*/ 0 w 1180531"/>
                <a:gd name="connsiteY9" fmla="*/ 730155 h 730155"/>
                <a:gd name="connsiteX10" fmla="*/ 0 w 1180531"/>
                <a:gd name="connsiteY10" fmla="*/ 730155 h 730155"/>
                <a:gd name="connsiteX0" fmla="*/ 0 w 1194179"/>
                <a:gd name="connsiteY0" fmla="*/ 730155 h 730155"/>
                <a:gd name="connsiteX1" fmla="*/ 1194179 w 1194179"/>
                <a:gd name="connsiteY1" fmla="*/ 723331 h 730155"/>
                <a:gd name="connsiteX2" fmla="*/ 1194179 w 1194179"/>
                <a:gd name="connsiteY2" fmla="*/ 0 h 730155"/>
                <a:gd name="connsiteX3" fmla="*/ 968991 w 1194179"/>
                <a:gd name="connsiteY3" fmla="*/ 655092 h 730155"/>
                <a:gd name="connsiteX4" fmla="*/ 716508 w 1194179"/>
                <a:gd name="connsiteY4" fmla="*/ 655092 h 730155"/>
                <a:gd name="connsiteX5" fmla="*/ 552735 w 1194179"/>
                <a:gd name="connsiteY5" fmla="*/ 13648 h 730155"/>
                <a:gd name="connsiteX6" fmla="*/ 423081 w 1194179"/>
                <a:gd name="connsiteY6" fmla="*/ 668740 h 730155"/>
                <a:gd name="connsiteX7" fmla="*/ 211541 w 1194179"/>
                <a:gd name="connsiteY7" fmla="*/ 668740 h 730155"/>
                <a:gd name="connsiteX8" fmla="*/ 20472 w 1194179"/>
                <a:gd name="connsiteY8" fmla="*/ 27295 h 730155"/>
                <a:gd name="connsiteX9" fmla="*/ 13648 w 1194179"/>
                <a:gd name="connsiteY9" fmla="*/ 730155 h 730155"/>
                <a:gd name="connsiteX10" fmla="*/ 13648 w 1194179"/>
                <a:gd name="connsiteY10" fmla="*/ 730155 h 730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4179" h="730155">
                  <a:moveTo>
                    <a:pt x="0" y="730155"/>
                  </a:moveTo>
                  <a:lnTo>
                    <a:pt x="1194179" y="723331"/>
                  </a:lnTo>
                  <a:lnTo>
                    <a:pt x="1194179" y="0"/>
                  </a:lnTo>
                  <a:lnTo>
                    <a:pt x="968991" y="655092"/>
                  </a:lnTo>
                  <a:lnTo>
                    <a:pt x="716508" y="655092"/>
                  </a:lnTo>
                  <a:lnTo>
                    <a:pt x="552735" y="13648"/>
                  </a:lnTo>
                  <a:lnTo>
                    <a:pt x="423081" y="668740"/>
                  </a:lnTo>
                  <a:lnTo>
                    <a:pt x="211541" y="668740"/>
                  </a:lnTo>
                  <a:lnTo>
                    <a:pt x="20472" y="27295"/>
                  </a:lnTo>
                  <a:cubicBezTo>
                    <a:pt x="18197" y="261582"/>
                    <a:pt x="15923" y="495868"/>
                    <a:pt x="13648" y="730155"/>
                  </a:cubicBezTo>
                  <a:lnTo>
                    <a:pt x="13648" y="730155"/>
                  </a:lnTo>
                </a:path>
              </a:pathLst>
            </a:custGeom>
            <a:solidFill>
              <a:srgbClr val="B2B2B2"/>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92" name="楕円 91">
              <a:extLst>
                <a:ext uri="{FF2B5EF4-FFF2-40B4-BE49-F238E27FC236}">
                  <a16:creationId xmlns:a16="http://schemas.microsoft.com/office/drawing/2014/main" id="{69F30026-8DC9-6509-7709-551807D908E1}"/>
                </a:ext>
              </a:extLst>
            </p:cNvPr>
            <p:cNvSpPr>
              <a:spLocks noChangeAspect="1"/>
            </p:cNvSpPr>
            <p:nvPr/>
          </p:nvSpPr>
          <p:spPr>
            <a:xfrm rot="947293">
              <a:off x="5035261" y="2729796"/>
              <a:ext cx="71572" cy="70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grpSp>
      <p:pic>
        <p:nvPicPr>
          <p:cNvPr id="81" name="グラフィックス 80" descr="戻る 単色塗りつぶし">
            <a:extLst>
              <a:ext uri="{FF2B5EF4-FFF2-40B4-BE49-F238E27FC236}">
                <a16:creationId xmlns:a16="http://schemas.microsoft.com/office/drawing/2014/main" id="{7917C068-60A0-CA63-847F-C14FF01A89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210238">
            <a:off x="4473808" y="4024616"/>
            <a:ext cx="481147" cy="481148"/>
          </a:xfrm>
          <a:prstGeom prst="rect">
            <a:avLst/>
          </a:prstGeom>
        </p:spPr>
      </p:pic>
      <p:sp>
        <p:nvSpPr>
          <p:cNvPr id="78" name="吹き出し: 四角形 77">
            <a:extLst>
              <a:ext uri="{FF2B5EF4-FFF2-40B4-BE49-F238E27FC236}">
                <a16:creationId xmlns:a16="http://schemas.microsoft.com/office/drawing/2014/main" id="{DAB95610-34C7-AB46-C0C9-FCDD001579B6}"/>
              </a:ext>
            </a:extLst>
          </p:cNvPr>
          <p:cNvSpPr/>
          <p:nvPr/>
        </p:nvSpPr>
        <p:spPr>
          <a:xfrm>
            <a:off x="2289008" y="3709837"/>
            <a:ext cx="1617281" cy="333080"/>
          </a:xfrm>
          <a:prstGeom prst="wedgeRectCallout">
            <a:avLst>
              <a:gd name="adj1" fmla="val 62448"/>
              <a:gd name="adj2" fmla="val -29463"/>
            </a:avLst>
          </a:prstGeom>
          <a:solidFill>
            <a:schemeClr val="bg1"/>
          </a:solidFill>
          <a:ln>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lIns="33231" rIns="33231" rtlCol="0" anchor="ctr"/>
          <a:lstStyle/>
          <a:p>
            <a:pPr marL="82064" indent="-82064" algn="ctr"/>
            <a:r>
              <a:rPr lang="ja-JP" altLang="en-US" sz="1015" b="1" dirty="0">
                <a:solidFill>
                  <a:schemeClr val="tx1"/>
                </a:solidFill>
                <a:latin typeface="+mn-ea"/>
              </a:rPr>
              <a:t>③</a:t>
            </a:r>
            <a:r>
              <a:rPr kumimoji="1" lang="ja-JP" altLang="en-US" sz="1015" b="1" dirty="0">
                <a:solidFill>
                  <a:schemeClr val="tx1"/>
                </a:solidFill>
                <a:latin typeface="+mn-ea"/>
              </a:rPr>
              <a:t> 路肩に寄り過ぎて転落</a:t>
            </a:r>
            <a:endParaRPr kumimoji="1" lang="en-US" altLang="ja-JP" sz="1015" b="1" dirty="0">
              <a:solidFill>
                <a:schemeClr val="tx1"/>
              </a:solidFill>
              <a:latin typeface="+mn-ea"/>
            </a:endParaRPr>
          </a:p>
        </p:txBody>
      </p:sp>
      <p:pic>
        <p:nvPicPr>
          <p:cNvPr id="1027" name="Picture 3">
            <a:extLst>
              <a:ext uri="{FF2B5EF4-FFF2-40B4-BE49-F238E27FC236}">
                <a16:creationId xmlns:a16="http://schemas.microsoft.com/office/drawing/2014/main" id="{A1D2BD07-7C2D-933F-90B6-2C54636BD8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2762" y="3653113"/>
            <a:ext cx="2518358" cy="1890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テキスト ボックス 126">
            <a:extLst>
              <a:ext uri="{FF2B5EF4-FFF2-40B4-BE49-F238E27FC236}">
                <a16:creationId xmlns:a16="http://schemas.microsoft.com/office/drawing/2014/main" id="{D6709A6F-BCA3-2A7C-B77D-38A7CA9F46E0}"/>
              </a:ext>
            </a:extLst>
          </p:cNvPr>
          <p:cNvSpPr txBox="1"/>
          <p:nvPr/>
        </p:nvSpPr>
        <p:spPr>
          <a:xfrm>
            <a:off x="6744400" y="3490352"/>
            <a:ext cx="2155666" cy="291170"/>
          </a:xfrm>
          <a:prstGeom prst="rect">
            <a:avLst/>
          </a:prstGeom>
          <a:solidFill>
            <a:schemeClr val="bg1"/>
          </a:solidFill>
          <a:ln w="9525">
            <a:solidFill>
              <a:schemeClr val="tx1"/>
            </a:solidFill>
          </a:ln>
        </p:spPr>
        <p:txBody>
          <a:bodyPr wrap="square" rtlCol="0">
            <a:spAutoFit/>
          </a:bodyPr>
          <a:lstStyle/>
          <a:p>
            <a:pPr algn="ctr"/>
            <a:r>
              <a:rPr kumimoji="1" lang="ja-JP" altLang="en-US" sz="1292" b="1" dirty="0"/>
              <a:t>転落した実際のコンバイン</a:t>
            </a:r>
          </a:p>
        </p:txBody>
      </p:sp>
      <p:sp>
        <p:nvSpPr>
          <p:cNvPr id="3" name="スライド番号プレースホルダー 2">
            <a:extLst>
              <a:ext uri="{FF2B5EF4-FFF2-40B4-BE49-F238E27FC236}">
                <a16:creationId xmlns:a16="http://schemas.microsoft.com/office/drawing/2014/main" id="{DAAFA5BA-E1CF-A746-D81C-24F7E7341D2C}"/>
              </a:ext>
            </a:extLst>
          </p:cNvPr>
          <p:cNvSpPr>
            <a:spLocks noGrp="1"/>
          </p:cNvSpPr>
          <p:nvPr>
            <p:ph type="sldNum" sz="quarter" idx="12"/>
          </p:nvPr>
        </p:nvSpPr>
        <p:spPr/>
        <p:txBody>
          <a:bodyPr/>
          <a:lstStyle/>
          <a:p>
            <a:fld id="{08FA7DAE-B1A8-49FD-A74C-0F3ACDC12528}" type="slidenum">
              <a:rPr lang="ja-JP" altLang="en-US" smtClean="0"/>
              <a:pPr/>
              <a:t>12</a:t>
            </a:fld>
            <a:endParaRPr lang="ja-JP" altLang="en-US" dirty="0"/>
          </a:p>
        </p:txBody>
      </p:sp>
      <p:pic>
        <p:nvPicPr>
          <p:cNvPr id="2" name="図 1">
            <a:extLst>
              <a:ext uri="{FF2B5EF4-FFF2-40B4-BE49-F238E27FC236}">
                <a16:creationId xmlns:a16="http://schemas.microsoft.com/office/drawing/2014/main" id="{8D9F0DC8-670E-5DEF-99A8-637D7914BF93}"/>
              </a:ext>
            </a:extLst>
          </p:cNvPr>
          <p:cNvPicPr>
            <a:picLocks noChangeAspect="1"/>
          </p:cNvPicPr>
          <p:nvPr/>
        </p:nvPicPr>
        <p:blipFill rotWithShape="1">
          <a:blip r:embed="rId7">
            <a:extLst>
              <a:ext uri="{28A0092B-C50C-407E-A947-70E740481C1C}">
                <a14:useLocalDpi xmlns:a14="http://schemas.microsoft.com/office/drawing/2010/main" val="0"/>
              </a:ext>
            </a:extLst>
          </a:blip>
          <a:srcRect l="1818" t="20436" r="52828" b="30017"/>
          <a:stretch/>
        </p:blipFill>
        <p:spPr bwMode="auto">
          <a:xfrm>
            <a:off x="100492" y="2177935"/>
            <a:ext cx="2188058" cy="1795568"/>
          </a:xfrm>
          <a:prstGeom prst="rect">
            <a:avLst/>
          </a:prstGeom>
          <a:noFill/>
          <a:ln>
            <a:noFill/>
          </a:ln>
        </p:spPr>
      </p:pic>
      <p:sp>
        <p:nvSpPr>
          <p:cNvPr id="13" name="Rectangle 11">
            <a:extLst>
              <a:ext uri="{FF2B5EF4-FFF2-40B4-BE49-F238E27FC236}">
                <a16:creationId xmlns:a16="http://schemas.microsoft.com/office/drawing/2014/main" id="{D3CE024C-4020-2786-B424-BE4D7B32A9A0}"/>
              </a:ext>
            </a:extLst>
          </p:cNvPr>
          <p:cNvSpPr>
            <a:spLocks noChangeArrowheads="1"/>
          </p:cNvSpPr>
          <p:nvPr/>
        </p:nvSpPr>
        <p:spPr bwMode="auto">
          <a:xfrm>
            <a:off x="294318" y="5532099"/>
            <a:ext cx="8586351" cy="1237128"/>
          </a:xfrm>
          <a:prstGeom prst="rect">
            <a:avLst/>
          </a:prstGeom>
          <a:noFill/>
          <a:ln w="12700">
            <a:noFill/>
            <a:miter lim="800000"/>
            <a:headEnd type="none" w="sm" len="sm"/>
            <a:tailEnd type="none" w="sm" len="sm"/>
          </a:ln>
          <a:effectLst/>
        </p:spPr>
        <p:txBody>
          <a:bodyPr wrap="square" tIns="109662" bIns="109662">
            <a:spAutoFit/>
          </a:bodyPr>
          <a:lstStyle/>
          <a:p>
            <a:r>
              <a:rPr lang="ja-JP" altLang="en-US" sz="2200" b="1" dirty="0">
                <a:latin typeface="UD デジタル 教科書体 NK-R" panose="02020400000000000000" pitchFamily="18" charset="-128"/>
                <a:ea typeface="UD デジタル 教科書体 NK-R" panose="02020400000000000000" pitchFamily="18" charset="-128"/>
              </a:rPr>
              <a:t>・作業前に</a:t>
            </a:r>
            <a:r>
              <a:rPr lang="ja-JP" altLang="en-US" sz="2200" b="1" dirty="0">
                <a:solidFill>
                  <a:srgbClr val="C00000"/>
                </a:solidFill>
                <a:latin typeface="UD デジタル 教科書体 NK-R" panose="02020400000000000000" pitchFamily="18" charset="-128"/>
                <a:ea typeface="UD デジタル 教科書体 NK-R" panose="02020400000000000000" pitchFamily="18" charset="-128"/>
              </a:rPr>
              <a:t>草を刈り</a:t>
            </a:r>
            <a:r>
              <a:rPr lang="ja-JP" altLang="en-US" sz="2200" b="1" dirty="0">
                <a:latin typeface="UD デジタル 教科書体 NK-R" panose="02020400000000000000" pitchFamily="18" charset="-128"/>
                <a:ea typeface="UD デジタル 教科書体 NK-R" panose="02020400000000000000" pitchFamily="18" charset="-128"/>
              </a:rPr>
              <a:t>、曲がり角などに</a:t>
            </a:r>
            <a:r>
              <a:rPr lang="ja-JP" altLang="en-US" sz="2200" b="1" dirty="0">
                <a:solidFill>
                  <a:srgbClr val="C00000"/>
                </a:solidFill>
                <a:latin typeface="UD デジタル 教科書体 NK-R" panose="02020400000000000000" pitchFamily="18" charset="-128"/>
                <a:ea typeface="UD デジタル 教科書体 NK-R" panose="02020400000000000000" pitchFamily="18" charset="-128"/>
              </a:rPr>
              <a:t>ポール等</a:t>
            </a:r>
            <a:r>
              <a:rPr lang="ja-JP" altLang="en-US" sz="2200" b="1" dirty="0">
                <a:latin typeface="UD デジタル 教科書体 NK-R" panose="02020400000000000000" pitchFamily="18" charset="-128"/>
                <a:ea typeface="UD デジタル 教科書体 NK-R" panose="02020400000000000000" pitchFamily="18" charset="-128"/>
              </a:rPr>
              <a:t>を設ける</a:t>
            </a:r>
            <a:endParaRPr lang="en-US" altLang="ja-JP" sz="2200" b="1" dirty="0">
              <a:latin typeface="UD デジタル 教科書体 NK-R" panose="02020400000000000000" pitchFamily="18" charset="-128"/>
              <a:ea typeface="UD デジタル 教科書体 NK-R" panose="02020400000000000000" pitchFamily="18" charset="-128"/>
            </a:endParaRPr>
          </a:p>
          <a:p>
            <a:r>
              <a:rPr lang="ja-JP" altLang="en-US" sz="2200" b="1" dirty="0">
                <a:latin typeface="UD デジタル 教科書体 NK-R" panose="02020400000000000000" pitchFamily="18" charset="-128"/>
                <a:ea typeface="UD デジタル 教科書体 NK-R" panose="02020400000000000000" pitchFamily="18" charset="-128"/>
              </a:rPr>
              <a:t>・作業環境と農機の</a:t>
            </a:r>
            <a:r>
              <a:rPr lang="ja-JP" altLang="en-US" sz="2200" b="1" dirty="0">
                <a:solidFill>
                  <a:srgbClr val="C00000"/>
                </a:solidFill>
                <a:latin typeface="UD デジタル 教科書体 NK-R" panose="02020400000000000000" pitchFamily="18" charset="-128"/>
                <a:ea typeface="UD デジタル 教科書体 NK-R" panose="02020400000000000000" pitchFamily="18" charset="-128"/>
              </a:rPr>
              <a:t>マッチング</a:t>
            </a:r>
            <a:r>
              <a:rPr lang="ja-JP" altLang="en-US" sz="2200" b="1" dirty="0">
                <a:latin typeface="UD デジタル 教科書体 NK-R" panose="02020400000000000000" pitchFamily="18" charset="-128"/>
                <a:ea typeface="UD デジタル 教科書体 NK-R" panose="02020400000000000000" pitchFamily="18" charset="-128"/>
              </a:rPr>
              <a:t>を考慮する、必要な拡幅等を行う</a:t>
            </a:r>
            <a:endParaRPr lang="en-US" altLang="ja-JP" sz="2200" b="1" dirty="0">
              <a:latin typeface="UD デジタル 教科書体 NK-R" panose="02020400000000000000" pitchFamily="18" charset="-128"/>
              <a:ea typeface="UD デジタル 教科書体 NK-R" panose="02020400000000000000" pitchFamily="18" charset="-128"/>
            </a:endParaRPr>
          </a:p>
          <a:p>
            <a:r>
              <a:rPr lang="ja-JP" altLang="en-US" sz="2200" b="1" dirty="0">
                <a:latin typeface="UD デジタル 教科書体 NK-R" panose="02020400000000000000" pitchFamily="18" charset="-128"/>
                <a:ea typeface="UD デジタル 教科書体 NK-R" panose="02020400000000000000" pitchFamily="18" charset="-128"/>
              </a:rPr>
              <a:t>・単独作業時は関係者に、</a:t>
            </a:r>
            <a:r>
              <a:rPr lang="ja-JP" altLang="en-US" sz="2200" b="1" dirty="0">
                <a:solidFill>
                  <a:srgbClr val="C00000"/>
                </a:solidFill>
                <a:latin typeface="UD デジタル 教科書体 NK-R" panose="02020400000000000000" pitchFamily="18" charset="-128"/>
                <a:ea typeface="UD デジタル 教科書体 NK-R" panose="02020400000000000000" pitchFamily="18" charset="-128"/>
              </a:rPr>
              <a:t>いつ、どこで、何を、いつまで</a:t>
            </a:r>
            <a:r>
              <a:rPr lang="ja-JP" altLang="en-US" sz="2200" b="1" dirty="0">
                <a:latin typeface="UD デジタル 教科書体 NK-R" panose="02020400000000000000" pitchFamily="18" charset="-128"/>
                <a:ea typeface="UD デジタル 教科書体 NK-R" panose="02020400000000000000" pitchFamily="18" charset="-128"/>
              </a:rPr>
              <a:t>行うかを</a:t>
            </a:r>
            <a:r>
              <a:rPr lang="ja-JP" altLang="en-US" sz="2200" b="1" dirty="0">
                <a:solidFill>
                  <a:srgbClr val="C00000"/>
                </a:solidFill>
                <a:latin typeface="UD デジタル 教科書体 NK-R" panose="02020400000000000000" pitchFamily="18" charset="-128"/>
                <a:ea typeface="UD デジタル 教科書体 NK-R" panose="02020400000000000000" pitchFamily="18" charset="-128"/>
              </a:rPr>
              <a:t>伝える</a:t>
            </a:r>
            <a:endParaRPr lang="en-US" altLang="ja-JP" sz="2200" b="1" dirty="0">
              <a:solidFill>
                <a:srgbClr val="C00000"/>
              </a:solidFill>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6B5B5963-43AD-3CCF-F2C8-94C27E80A884}"/>
              </a:ext>
            </a:extLst>
          </p:cNvPr>
          <p:cNvSpPr txBox="1"/>
          <p:nvPr/>
        </p:nvSpPr>
        <p:spPr>
          <a:xfrm>
            <a:off x="2146195" y="102870"/>
            <a:ext cx="487428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　</a:t>
            </a:r>
            <a:r>
              <a:rPr kumimoji="1" lang="ja-JP" altLang="en-US" sz="24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rPr>
              <a:t>自脱型</a:t>
            </a: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コンバイン事故事例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p>
        </p:txBody>
      </p:sp>
      <p:sp>
        <p:nvSpPr>
          <p:cNvPr id="14" name="正方形/長方形 13">
            <a:extLst>
              <a:ext uri="{FF2B5EF4-FFF2-40B4-BE49-F238E27FC236}">
                <a16:creationId xmlns:a16="http://schemas.microsoft.com/office/drawing/2014/main" id="{2825DA3D-137B-9CE7-3345-6CAE12DE9A3A}"/>
              </a:ext>
            </a:extLst>
          </p:cNvPr>
          <p:cNvSpPr/>
          <p:nvPr/>
        </p:nvSpPr>
        <p:spPr>
          <a:xfrm>
            <a:off x="438421" y="161101"/>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５．収穫</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17" name="テキスト ボックス 16">
            <a:extLst>
              <a:ext uri="{FF2B5EF4-FFF2-40B4-BE49-F238E27FC236}">
                <a16:creationId xmlns:a16="http://schemas.microsoft.com/office/drawing/2014/main" id="{D845033B-C2D6-91CE-C7B5-B0E6275DEE28}"/>
              </a:ext>
            </a:extLst>
          </p:cNvPr>
          <p:cNvSpPr txBox="1"/>
          <p:nvPr/>
        </p:nvSpPr>
        <p:spPr>
          <a:xfrm>
            <a:off x="7696921" y="81695"/>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sp>
        <p:nvSpPr>
          <p:cNvPr id="18" name="AutoShape 3">
            <a:extLst>
              <a:ext uri="{FF2B5EF4-FFF2-40B4-BE49-F238E27FC236}">
                <a16:creationId xmlns:a16="http://schemas.microsoft.com/office/drawing/2014/main" id="{3A5C3135-05EE-13A6-060C-710980DAA8F2}"/>
              </a:ext>
            </a:extLst>
          </p:cNvPr>
          <p:cNvSpPr>
            <a:spLocks noChangeArrowheads="1"/>
          </p:cNvSpPr>
          <p:nvPr/>
        </p:nvSpPr>
        <p:spPr bwMode="auto">
          <a:xfrm>
            <a:off x="1847393" y="1900248"/>
            <a:ext cx="1631110" cy="359308"/>
          </a:xfrm>
          <a:prstGeom prst="wedgeRectCallout">
            <a:avLst>
              <a:gd name="adj1" fmla="val -59350"/>
              <a:gd name="adj2" fmla="val 31698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かなりの段差</a:t>
            </a:r>
          </a:p>
        </p:txBody>
      </p:sp>
      <p:sp>
        <p:nvSpPr>
          <p:cNvPr id="29" name="AutoShape 3">
            <a:extLst>
              <a:ext uri="{FF2B5EF4-FFF2-40B4-BE49-F238E27FC236}">
                <a16:creationId xmlns:a16="http://schemas.microsoft.com/office/drawing/2014/main" id="{02469B3F-3ABE-DCA4-B176-1FEA172E33D0}"/>
              </a:ext>
            </a:extLst>
          </p:cNvPr>
          <p:cNvSpPr>
            <a:spLocks noChangeArrowheads="1"/>
          </p:cNvSpPr>
          <p:nvPr/>
        </p:nvSpPr>
        <p:spPr bwMode="auto">
          <a:xfrm>
            <a:off x="518978" y="4145005"/>
            <a:ext cx="2409810" cy="1048797"/>
          </a:xfrm>
          <a:prstGeom prst="wedgeRectCallout">
            <a:avLst>
              <a:gd name="adj1" fmla="val 78524"/>
              <a:gd name="adj2" fmla="val -3248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農道が狭く、両側の余裕約</a:t>
            </a:r>
            <a:r>
              <a:rPr lang="en-US" altLang="ja-JP" sz="2000" b="1" dirty="0">
                <a:solidFill>
                  <a:srgbClr val="000000"/>
                </a:solidFill>
                <a:effectLst/>
                <a:latin typeface="Arial" pitchFamily="34" charset="0"/>
                <a:ea typeface="HGP創英角ｺﾞｼｯｸUB" panose="020B0900000000000000" pitchFamily="50" charset="-128"/>
              </a:rPr>
              <a:t>15cm</a:t>
            </a:r>
          </a:p>
          <a:p>
            <a:pPr eaLnBrk="1" hangingPunct="1"/>
            <a:r>
              <a:rPr lang="ja-JP" altLang="en-US" sz="2000" dirty="0">
                <a:solidFill>
                  <a:srgbClr val="000000"/>
                </a:solidFill>
                <a:effectLst/>
                <a:latin typeface="Arial" pitchFamily="34" charset="0"/>
                <a:ea typeface="HGP創英角ｺﾞｼｯｸUB" panose="020B0900000000000000" pitchFamily="50" charset="-128"/>
              </a:rPr>
              <a:t>路肩が</a:t>
            </a:r>
            <a:r>
              <a:rPr lang="en-US" altLang="ja-JP" sz="2000" b="1" dirty="0">
                <a:solidFill>
                  <a:srgbClr val="000000"/>
                </a:solidFill>
                <a:effectLst/>
                <a:latin typeface="Arial" pitchFamily="34" charset="0"/>
                <a:ea typeface="HGP創英角ｺﾞｼｯｸUB" panose="020B0900000000000000" pitchFamily="50" charset="-128"/>
              </a:rPr>
              <a:t>10</a:t>
            </a:r>
            <a:r>
              <a:rPr lang="ja-JP" altLang="en-US" sz="2000" b="1" dirty="0">
                <a:solidFill>
                  <a:srgbClr val="000000"/>
                </a:solidFill>
                <a:effectLst/>
                <a:latin typeface="Arial" pitchFamily="34" charset="0"/>
                <a:ea typeface="HGP創英角ｺﾞｼｯｸUB" panose="020B0900000000000000" pitchFamily="50" charset="-128"/>
              </a:rPr>
              <a:t>～</a:t>
            </a:r>
            <a:r>
              <a:rPr lang="en-US" altLang="ja-JP" sz="2000" b="1" dirty="0">
                <a:solidFill>
                  <a:srgbClr val="000000"/>
                </a:solidFill>
                <a:effectLst/>
                <a:latin typeface="Arial" pitchFamily="34" charset="0"/>
                <a:ea typeface="HGP創英角ｺﾞｼｯｸUB" panose="020B0900000000000000" pitchFamily="50" charset="-128"/>
              </a:rPr>
              <a:t>16</a:t>
            </a:r>
            <a:r>
              <a:rPr lang="ja-JP" altLang="en-US" sz="2000" b="1" dirty="0">
                <a:solidFill>
                  <a:srgbClr val="000000"/>
                </a:solidFill>
                <a:effectLst/>
                <a:latin typeface="Arial" pitchFamily="34" charset="0"/>
                <a:ea typeface="HGP創英角ｺﾞｼｯｸUB" panose="020B0900000000000000" pitchFamily="50" charset="-128"/>
              </a:rPr>
              <a:t>゜</a:t>
            </a:r>
            <a:r>
              <a:rPr lang="ja-JP" altLang="en-US" sz="2000" dirty="0">
                <a:solidFill>
                  <a:srgbClr val="000000"/>
                </a:solidFill>
                <a:effectLst/>
                <a:latin typeface="Arial" pitchFamily="34" charset="0"/>
                <a:ea typeface="HGP創英角ｺﾞｼｯｸUB" panose="020B0900000000000000" pitchFamily="50" charset="-128"/>
              </a:rPr>
              <a:t>傾斜</a:t>
            </a:r>
          </a:p>
        </p:txBody>
      </p:sp>
      <p:pic>
        <p:nvPicPr>
          <p:cNvPr id="30" name="図 29">
            <a:extLst>
              <a:ext uri="{FF2B5EF4-FFF2-40B4-BE49-F238E27FC236}">
                <a16:creationId xmlns:a16="http://schemas.microsoft.com/office/drawing/2014/main" id="{DE3DB505-D1D2-7F36-F77C-0340118528C2}"/>
              </a:ext>
            </a:extLst>
          </p:cNvPr>
          <p:cNvPicPr>
            <a:picLocks noChangeAspect="1"/>
          </p:cNvPicPr>
          <p:nvPr/>
        </p:nvPicPr>
        <p:blipFill>
          <a:blip r:embed="rId8"/>
          <a:stretch>
            <a:fillRect/>
          </a:stretch>
        </p:blipFill>
        <p:spPr>
          <a:xfrm>
            <a:off x="3361898" y="1888245"/>
            <a:ext cx="854731" cy="439879"/>
          </a:xfrm>
          <a:prstGeom prst="rect">
            <a:avLst/>
          </a:prstGeom>
        </p:spPr>
      </p:pic>
      <p:pic>
        <p:nvPicPr>
          <p:cNvPr id="28" name="図 27">
            <a:extLst>
              <a:ext uri="{FF2B5EF4-FFF2-40B4-BE49-F238E27FC236}">
                <a16:creationId xmlns:a16="http://schemas.microsoft.com/office/drawing/2014/main" id="{BE5E0C71-0F12-C7A7-AB05-B17AE4902501}"/>
              </a:ext>
            </a:extLst>
          </p:cNvPr>
          <p:cNvPicPr>
            <a:picLocks noChangeAspect="1"/>
          </p:cNvPicPr>
          <p:nvPr/>
        </p:nvPicPr>
        <p:blipFill>
          <a:blip r:embed="rId8"/>
          <a:stretch>
            <a:fillRect/>
          </a:stretch>
        </p:blipFill>
        <p:spPr>
          <a:xfrm>
            <a:off x="456615" y="5119910"/>
            <a:ext cx="854731" cy="439879"/>
          </a:xfrm>
          <a:prstGeom prst="rect">
            <a:avLst/>
          </a:prstGeom>
        </p:spPr>
      </p:pic>
      <p:sp>
        <p:nvSpPr>
          <p:cNvPr id="64" name="AutoShape 3">
            <a:extLst>
              <a:ext uri="{FF2B5EF4-FFF2-40B4-BE49-F238E27FC236}">
                <a16:creationId xmlns:a16="http://schemas.microsoft.com/office/drawing/2014/main" id="{59FF7467-ED4E-E767-BB6E-47302A1026E0}"/>
              </a:ext>
            </a:extLst>
          </p:cNvPr>
          <p:cNvSpPr>
            <a:spLocks noChangeArrowheads="1"/>
          </p:cNvSpPr>
          <p:nvPr/>
        </p:nvSpPr>
        <p:spPr bwMode="auto">
          <a:xfrm>
            <a:off x="3138403" y="4836198"/>
            <a:ext cx="2848297" cy="700928"/>
          </a:xfrm>
          <a:prstGeom prst="wedgeRectCallout">
            <a:avLst>
              <a:gd name="adj1" fmla="val -47161"/>
              <a:gd name="adj2" fmla="val -6044"/>
            </a:avLst>
          </a:prstGeom>
          <a:solidFill>
            <a:schemeClr val="accent4">
              <a:lumMod val="20000"/>
              <a:lumOff val="80000"/>
            </a:schemeClr>
          </a:solidFill>
          <a:ln w="19050">
            <a:solidFill>
              <a:srgbClr val="000000"/>
            </a:solidFill>
            <a:miter lim="800000"/>
            <a:headEnd/>
            <a:tailEnd/>
          </a:ln>
          <a:effectLst/>
        </p:spPr>
        <p:txBody>
          <a:bodyPr/>
          <a:lstStyle/>
          <a:p>
            <a:r>
              <a:rPr lang="ja-JP" altLang="en-US" sz="2000" dirty="0">
                <a:solidFill>
                  <a:srgbClr val="000000"/>
                </a:solidFill>
                <a:effectLst/>
                <a:latin typeface="Arial" pitchFamily="34" charset="0"/>
                <a:ea typeface="HGP創英角ｺﾞｼｯｸUB" panose="020B0900000000000000" pitchFamily="50" charset="-128"/>
              </a:rPr>
              <a:t>仲間に作業場所等を伝えていない</a:t>
            </a:r>
            <a:r>
              <a:rPr lang="ja-JP" altLang="en-US" b="1" dirty="0">
                <a:latin typeface="UD デジタル 教科書体 NK-R" panose="02020400000000000000" pitchFamily="18" charset="-128"/>
                <a:ea typeface="UD デジタル 教科書体 NK-R" panose="02020400000000000000" pitchFamily="18" charset="-128"/>
              </a:rPr>
              <a:t>⇒</a:t>
            </a:r>
            <a:r>
              <a:rPr lang="ja-JP" altLang="en-US" b="1" dirty="0">
                <a:solidFill>
                  <a:srgbClr val="C00000"/>
                </a:solidFill>
                <a:latin typeface="UD デジタル 教科書体 NK-R" panose="02020400000000000000" pitchFamily="18" charset="-128"/>
                <a:ea typeface="UD デジタル 教科書体 NK-R" panose="02020400000000000000" pitchFamily="18" charset="-128"/>
              </a:rPr>
              <a:t> </a:t>
            </a:r>
            <a:r>
              <a:rPr lang="ja-JP" altLang="en-US" b="1" dirty="0">
                <a:latin typeface="HGP創英角ｺﾞｼｯｸUB" panose="020B0900000000000000" pitchFamily="50" charset="-128"/>
                <a:ea typeface="HGP創英角ｺﾞｼｯｸUB" panose="020B0900000000000000" pitchFamily="50" charset="-128"/>
              </a:rPr>
              <a:t>救出の遅れ</a:t>
            </a:r>
            <a:endParaRPr lang="ja-JP" altLang="en-US" dirty="0">
              <a:effectLst/>
              <a:latin typeface="HGP創英角ｺﾞｼｯｸUB" panose="020B0900000000000000" pitchFamily="50" charset="-128"/>
              <a:ea typeface="HGP創英角ｺﾞｼｯｸUB" panose="020B0900000000000000" pitchFamily="50" charset="-128"/>
            </a:endParaRPr>
          </a:p>
        </p:txBody>
      </p:sp>
      <p:pic>
        <p:nvPicPr>
          <p:cNvPr id="65" name="図 64">
            <a:extLst>
              <a:ext uri="{FF2B5EF4-FFF2-40B4-BE49-F238E27FC236}">
                <a16:creationId xmlns:a16="http://schemas.microsoft.com/office/drawing/2014/main" id="{99D991BD-60E8-828F-B622-FF533EB3AE3E}"/>
              </a:ext>
            </a:extLst>
          </p:cNvPr>
          <p:cNvPicPr>
            <a:picLocks noChangeAspect="1"/>
          </p:cNvPicPr>
          <p:nvPr/>
        </p:nvPicPr>
        <p:blipFill>
          <a:blip r:embed="rId9"/>
          <a:stretch>
            <a:fillRect/>
          </a:stretch>
        </p:blipFill>
        <p:spPr>
          <a:xfrm>
            <a:off x="5871494" y="5015861"/>
            <a:ext cx="846474" cy="465844"/>
          </a:xfrm>
          <a:prstGeom prst="rect">
            <a:avLst/>
          </a:prstGeom>
        </p:spPr>
      </p:pic>
      <p:cxnSp>
        <p:nvCxnSpPr>
          <p:cNvPr id="67" name="直線コネクタ 66">
            <a:extLst>
              <a:ext uri="{FF2B5EF4-FFF2-40B4-BE49-F238E27FC236}">
                <a16:creationId xmlns:a16="http://schemas.microsoft.com/office/drawing/2014/main" id="{3F7EF9BB-E812-10E9-7D5F-768918D8422C}"/>
              </a:ext>
            </a:extLst>
          </p:cNvPr>
          <p:cNvCxnSpPr>
            <a:cxnSpLocks/>
            <a:stCxn id="122" idx="3"/>
          </p:cNvCxnSpPr>
          <p:nvPr/>
        </p:nvCxnSpPr>
        <p:spPr>
          <a:xfrm>
            <a:off x="4966350" y="3568935"/>
            <a:ext cx="576904" cy="117846"/>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FA3BB8D2-B075-0C0F-037B-898646846FBC}"/>
              </a:ext>
            </a:extLst>
          </p:cNvPr>
          <p:cNvCxnSpPr>
            <a:cxnSpLocks/>
            <a:endCxn id="107" idx="6"/>
          </p:cNvCxnSpPr>
          <p:nvPr/>
        </p:nvCxnSpPr>
        <p:spPr>
          <a:xfrm>
            <a:off x="5537536" y="3686167"/>
            <a:ext cx="1011476" cy="2871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9" name="直線コネクタ 1028">
            <a:extLst>
              <a:ext uri="{FF2B5EF4-FFF2-40B4-BE49-F238E27FC236}">
                <a16:creationId xmlns:a16="http://schemas.microsoft.com/office/drawing/2014/main" id="{3C68032B-CA28-98F5-1231-067EF8F8E43A}"/>
              </a:ext>
            </a:extLst>
          </p:cNvPr>
          <p:cNvCxnSpPr>
            <a:cxnSpLocks/>
            <a:endCxn id="108" idx="6"/>
          </p:cNvCxnSpPr>
          <p:nvPr/>
        </p:nvCxnSpPr>
        <p:spPr>
          <a:xfrm>
            <a:off x="5340244" y="2844677"/>
            <a:ext cx="982140" cy="137414"/>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2" name="直線コネクタ 1031">
            <a:extLst>
              <a:ext uri="{FF2B5EF4-FFF2-40B4-BE49-F238E27FC236}">
                <a16:creationId xmlns:a16="http://schemas.microsoft.com/office/drawing/2014/main" id="{BB98594E-2E1A-A498-7512-1BB39823DBE6}"/>
              </a:ext>
            </a:extLst>
          </p:cNvPr>
          <p:cNvCxnSpPr>
            <a:cxnSpLocks/>
            <a:endCxn id="108" idx="0"/>
          </p:cNvCxnSpPr>
          <p:nvPr/>
        </p:nvCxnSpPr>
        <p:spPr>
          <a:xfrm flipV="1">
            <a:off x="5124813" y="1994685"/>
            <a:ext cx="328552" cy="612721"/>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AutoShape 3">
            <a:extLst>
              <a:ext uri="{FF2B5EF4-FFF2-40B4-BE49-F238E27FC236}">
                <a16:creationId xmlns:a16="http://schemas.microsoft.com/office/drawing/2014/main" id="{3ED5139F-3A69-F454-6461-94FD033FE0C4}"/>
              </a:ext>
            </a:extLst>
          </p:cNvPr>
          <p:cNvSpPr>
            <a:spLocks noChangeArrowheads="1"/>
          </p:cNvSpPr>
          <p:nvPr/>
        </p:nvSpPr>
        <p:spPr bwMode="auto">
          <a:xfrm>
            <a:off x="6059808" y="1923709"/>
            <a:ext cx="2192284" cy="375109"/>
          </a:xfrm>
          <a:prstGeom prst="wedgeRectCallout">
            <a:avLst>
              <a:gd name="adj1" fmla="val -96684"/>
              <a:gd name="adj2" fmla="val 8251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後方の視界が悪い</a:t>
            </a:r>
          </a:p>
        </p:txBody>
      </p:sp>
      <p:pic>
        <p:nvPicPr>
          <p:cNvPr id="23" name="図 22">
            <a:extLst>
              <a:ext uri="{FF2B5EF4-FFF2-40B4-BE49-F238E27FC236}">
                <a16:creationId xmlns:a16="http://schemas.microsoft.com/office/drawing/2014/main" id="{889BFA22-C1CF-B19F-C8CA-D9110486C51F}"/>
              </a:ext>
            </a:extLst>
          </p:cNvPr>
          <p:cNvPicPr>
            <a:picLocks noChangeAspect="1"/>
          </p:cNvPicPr>
          <p:nvPr/>
        </p:nvPicPr>
        <p:blipFill>
          <a:blip r:embed="rId10"/>
          <a:stretch>
            <a:fillRect/>
          </a:stretch>
        </p:blipFill>
        <p:spPr>
          <a:xfrm>
            <a:off x="8197034" y="1878102"/>
            <a:ext cx="846474" cy="460163"/>
          </a:xfrm>
          <a:prstGeom prst="rect">
            <a:avLst/>
          </a:prstGeom>
        </p:spPr>
      </p:pic>
      <p:pic>
        <p:nvPicPr>
          <p:cNvPr id="66" name="Picture 2" descr="シンプルな草のイラスト1">
            <a:extLst>
              <a:ext uri="{FF2B5EF4-FFF2-40B4-BE49-F238E27FC236}">
                <a16:creationId xmlns:a16="http://schemas.microsoft.com/office/drawing/2014/main" id="{50D12D08-D210-7748-103F-2B7CF77911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1916" y="2524174"/>
            <a:ext cx="515185" cy="343456"/>
          </a:xfrm>
          <a:prstGeom prst="rect">
            <a:avLst/>
          </a:prstGeom>
          <a:noFill/>
          <a:extLst>
            <a:ext uri="{909E8E84-426E-40DD-AFC4-6F175D3DCCD1}">
              <a14:hiddenFill xmlns:a14="http://schemas.microsoft.com/office/drawing/2010/main">
                <a:solidFill>
                  <a:srgbClr val="FFFFFF"/>
                </a:solidFill>
              </a14:hiddenFill>
            </a:ext>
          </a:extLst>
        </p:spPr>
      </p:pic>
      <p:sp>
        <p:nvSpPr>
          <p:cNvPr id="1035" name="テキスト ボックス 1034">
            <a:extLst>
              <a:ext uri="{FF2B5EF4-FFF2-40B4-BE49-F238E27FC236}">
                <a16:creationId xmlns:a16="http://schemas.microsoft.com/office/drawing/2014/main" id="{891ECB34-FE30-2B2E-6CFC-798337AC828D}"/>
              </a:ext>
            </a:extLst>
          </p:cNvPr>
          <p:cNvSpPr txBox="1"/>
          <p:nvPr/>
        </p:nvSpPr>
        <p:spPr>
          <a:xfrm>
            <a:off x="5367754" y="4405592"/>
            <a:ext cx="748640" cy="291170"/>
          </a:xfrm>
          <a:prstGeom prst="rect">
            <a:avLst/>
          </a:prstGeom>
          <a:noFill/>
        </p:spPr>
        <p:txBody>
          <a:bodyPr wrap="square" rtlCol="0">
            <a:spAutoFit/>
          </a:bodyPr>
          <a:lstStyle/>
          <a:p>
            <a:pPr algn="ctr"/>
            <a:r>
              <a:rPr kumimoji="1" lang="ja-JP" altLang="en-US" sz="1292" b="1" dirty="0">
                <a:latin typeface="+mn-ea"/>
              </a:rPr>
              <a:t>崖下</a:t>
            </a:r>
          </a:p>
        </p:txBody>
      </p:sp>
      <p:sp>
        <p:nvSpPr>
          <p:cNvPr id="1036" name="テキスト ボックス 1035">
            <a:extLst>
              <a:ext uri="{FF2B5EF4-FFF2-40B4-BE49-F238E27FC236}">
                <a16:creationId xmlns:a16="http://schemas.microsoft.com/office/drawing/2014/main" id="{848E9A6F-0450-D0BF-5F40-3058C8B8B583}"/>
              </a:ext>
            </a:extLst>
          </p:cNvPr>
          <p:cNvSpPr txBox="1"/>
          <p:nvPr/>
        </p:nvSpPr>
        <p:spPr>
          <a:xfrm>
            <a:off x="5393503" y="2335620"/>
            <a:ext cx="748640" cy="291170"/>
          </a:xfrm>
          <a:prstGeom prst="rect">
            <a:avLst/>
          </a:prstGeom>
          <a:noFill/>
        </p:spPr>
        <p:txBody>
          <a:bodyPr wrap="square" rtlCol="0">
            <a:spAutoFit/>
          </a:bodyPr>
          <a:lstStyle/>
          <a:p>
            <a:pPr algn="ctr"/>
            <a:r>
              <a:rPr kumimoji="1" lang="ja-JP" altLang="en-US" sz="1292" b="1" dirty="0">
                <a:latin typeface="+mn-ea"/>
              </a:rPr>
              <a:t>崖下</a:t>
            </a:r>
          </a:p>
        </p:txBody>
      </p:sp>
      <p:cxnSp>
        <p:nvCxnSpPr>
          <p:cNvPr id="1037" name="直線コネクタ 1036">
            <a:extLst>
              <a:ext uri="{FF2B5EF4-FFF2-40B4-BE49-F238E27FC236}">
                <a16:creationId xmlns:a16="http://schemas.microsoft.com/office/drawing/2014/main" id="{89C6F2D5-B296-D3EB-FEDA-6DF6B54727C8}"/>
              </a:ext>
            </a:extLst>
          </p:cNvPr>
          <p:cNvCxnSpPr>
            <a:cxnSpLocks/>
          </p:cNvCxnSpPr>
          <p:nvPr/>
        </p:nvCxnSpPr>
        <p:spPr>
          <a:xfrm flipV="1">
            <a:off x="6304785" y="2981759"/>
            <a:ext cx="242985" cy="289"/>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AutoShape 3">
            <a:extLst>
              <a:ext uri="{FF2B5EF4-FFF2-40B4-BE49-F238E27FC236}">
                <a16:creationId xmlns:a16="http://schemas.microsoft.com/office/drawing/2014/main" id="{A48A5F20-FBB7-2FFE-3FC7-93F7A1182017}"/>
              </a:ext>
            </a:extLst>
          </p:cNvPr>
          <p:cNvSpPr>
            <a:spLocks noChangeArrowheads="1"/>
          </p:cNvSpPr>
          <p:nvPr/>
        </p:nvSpPr>
        <p:spPr bwMode="auto">
          <a:xfrm>
            <a:off x="6068083" y="2377271"/>
            <a:ext cx="2409810" cy="1007349"/>
          </a:xfrm>
          <a:prstGeom prst="wedgeRectCallout">
            <a:avLst>
              <a:gd name="adj1" fmla="val -89877"/>
              <a:gd name="adj2" fmla="val 9710"/>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進入路や路肩が草で覆われ、分かりにくい</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en-US" altLang="ja-JP" dirty="0">
                <a:solidFill>
                  <a:srgbClr val="000000"/>
                </a:solidFill>
                <a:effectLst/>
                <a:latin typeface="HGP創英角ｺﾞｼｯｸUB" panose="020B0900000000000000" pitchFamily="50" charset="-128"/>
                <a:ea typeface="HGP創英角ｺﾞｼｯｸUB" panose="020B0900000000000000" pitchFamily="50" charset="-128"/>
              </a:rPr>
              <a:t>※</a:t>
            </a:r>
            <a:r>
              <a:rPr lang="ja-JP" altLang="en-US" dirty="0">
                <a:solidFill>
                  <a:srgbClr val="000000"/>
                </a:solidFill>
                <a:effectLst/>
                <a:latin typeface="Arial" pitchFamily="34" charset="0"/>
                <a:ea typeface="HGP創英角ｺﾞｼｯｸUB" panose="020B0900000000000000" pitchFamily="50" charset="-128"/>
              </a:rPr>
              <a:t>定期的な草刈りせず</a:t>
            </a:r>
          </a:p>
        </p:txBody>
      </p:sp>
      <p:pic>
        <p:nvPicPr>
          <p:cNvPr id="24" name="図 23">
            <a:extLst>
              <a:ext uri="{FF2B5EF4-FFF2-40B4-BE49-F238E27FC236}">
                <a16:creationId xmlns:a16="http://schemas.microsoft.com/office/drawing/2014/main" id="{C6FC6C33-69AC-AB7A-D4B5-A6D61E778134}"/>
              </a:ext>
            </a:extLst>
          </p:cNvPr>
          <p:cNvPicPr>
            <a:picLocks noChangeAspect="1"/>
          </p:cNvPicPr>
          <p:nvPr/>
        </p:nvPicPr>
        <p:blipFill>
          <a:blip r:embed="rId8"/>
          <a:stretch>
            <a:fillRect/>
          </a:stretch>
        </p:blipFill>
        <p:spPr>
          <a:xfrm>
            <a:off x="8379898" y="2484984"/>
            <a:ext cx="854731" cy="439879"/>
          </a:xfrm>
          <a:prstGeom prst="rect">
            <a:avLst/>
          </a:prstGeom>
        </p:spPr>
      </p:pic>
      <p:pic>
        <p:nvPicPr>
          <p:cNvPr id="31" name="図 30">
            <a:extLst>
              <a:ext uri="{FF2B5EF4-FFF2-40B4-BE49-F238E27FC236}">
                <a16:creationId xmlns:a16="http://schemas.microsoft.com/office/drawing/2014/main" id="{065D761B-B9D9-34C7-B37D-8EB27BCE43DC}"/>
              </a:ext>
            </a:extLst>
          </p:cNvPr>
          <p:cNvPicPr>
            <a:picLocks noChangeAspect="1"/>
          </p:cNvPicPr>
          <p:nvPr/>
        </p:nvPicPr>
        <p:blipFill>
          <a:blip r:embed="rId9"/>
          <a:stretch>
            <a:fillRect/>
          </a:stretch>
        </p:blipFill>
        <p:spPr>
          <a:xfrm>
            <a:off x="8379898" y="2863320"/>
            <a:ext cx="846474" cy="439879"/>
          </a:xfrm>
          <a:prstGeom prst="rect">
            <a:avLst/>
          </a:prstGeom>
        </p:spPr>
      </p:pic>
    </p:spTree>
    <p:extLst>
      <p:ext uri="{BB962C8B-B14F-4D97-AF65-F5344CB8AC3E}">
        <p14:creationId xmlns:p14="http://schemas.microsoft.com/office/powerpoint/2010/main" val="679678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調査例">
            <a:extLst>
              <a:ext uri="{FF2B5EF4-FFF2-40B4-BE49-F238E27FC236}">
                <a16:creationId xmlns:a16="http://schemas.microsoft.com/office/drawing/2014/main" id="{D96A2408-D578-408A-ABA8-CBFCF1BC22B1}"/>
              </a:ext>
            </a:extLst>
          </p:cNvPr>
          <p:cNvSpPr txBox="1"/>
          <p:nvPr/>
        </p:nvSpPr>
        <p:spPr>
          <a:xfrm>
            <a:off x="-3026" y="713227"/>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台形ほ場の隅での回行時に後進したところ、クローラ後部を畦に乗り上げ、その拍子に</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変速レバーを手前に引くという誤操作</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をしいてしまい</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1.9m</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下の水田に転落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肋骨骨折及び内臓圧迫</a:t>
            </a:r>
            <a:endParaRPr kumimoji="0" lang="en-US" altLang="ja-JP" sz="20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endParaRPr>
          </a:p>
        </p:txBody>
      </p:sp>
      <p:pic>
        <p:nvPicPr>
          <p:cNvPr id="65" name="Picture 3">
            <a:extLst>
              <a:ext uri="{FF2B5EF4-FFF2-40B4-BE49-F238E27FC236}">
                <a16:creationId xmlns:a16="http://schemas.microsoft.com/office/drawing/2014/main" id="{D2E0DCBE-26B1-44E4-913A-04BA41C1673C}"/>
              </a:ext>
            </a:extLst>
          </p:cNvPr>
          <p:cNvPicPr>
            <a:picLocks noChangeAspect="1" noChangeArrowheads="1"/>
          </p:cNvPicPr>
          <p:nvPr/>
        </p:nvPicPr>
        <p:blipFill>
          <a:blip r:embed="rId2"/>
          <a:srcRect/>
          <a:stretch>
            <a:fillRect/>
          </a:stretch>
        </p:blipFill>
        <p:spPr bwMode="auto">
          <a:xfrm>
            <a:off x="3846515" y="1735876"/>
            <a:ext cx="4293505" cy="3218152"/>
          </a:xfrm>
          <a:prstGeom prst="rect">
            <a:avLst/>
          </a:prstGeom>
          <a:noFill/>
          <a:ln w="9525">
            <a:noFill/>
            <a:miter lim="800000"/>
            <a:headEnd/>
            <a:tailEnd/>
          </a:ln>
          <a:effectLst/>
        </p:spPr>
      </p:pic>
      <p:pic>
        <p:nvPicPr>
          <p:cNvPr id="66" name="Picture 4">
            <a:extLst>
              <a:ext uri="{FF2B5EF4-FFF2-40B4-BE49-F238E27FC236}">
                <a16:creationId xmlns:a16="http://schemas.microsoft.com/office/drawing/2014/main" id="{424AE914-DC25-47A7-9575-037275591EBE}"/>
              </a:ext>
            </a:extLst>
          </p:cNvPr>
          <p:cNvPicPr>
            <a:picLocks noChangeAspect="1" noChangeArrowheads="1"/>
          </p:cNvPicPr>
          <p:nvPr/>
        </p:nvPicPr>
        <p:blipFill>
          <a:blip r:embed="rId3"/>
          <a:srcRect/>
          <a:stretch>
            <a:fillRect/>
          </a:stretch>
        </p:blipFill>
        <p:spPr bwMode="auto">
          <a:xfrm>
            <a:off x="231625" y="1728890"/>
            <a:ext cx="3539491" cy="2657957"/>
          </a:xfrm>
          <a:prstGeom prst="rect">
            <a:avLst/>
          </a:prstGeom>
          <a:noFill/>
          <a:ln w="9525">
            <a:noFill/>
            <a:miter lim="800000"/>
            <a:headEnd/>
            <a:tailEnd/>
          </a:ln>
          <a:effectLst/>
        </p:spPr>
      </p:pic>
      <p:sp>
        <p:nvSpPr>
          <p:cNvPr id="8" name="スライド番号プレースホルダー 7">
            <a:extLst>
              <a:ext uri="{FF2B5EF4-FFF2-40B4-BE49-F238E27FC236}">
                <a16:creationId xmlns:a16="http://schemas.microsoft.com/office/drawing/2014/main" id="{D0AF0067-572C-4A75-B277-7B7E24CD156F}"/>
              </a:ext>
            </a:extLst>
          </p:cNvPr>
          <p:cNvSpPr>
            <a:spLocks noGrp="1"/>
          </p:cNvSpPr>
          <p:nvPr>
            <p:ph type="sldNum" sz="quarter" idx="12"/>
          </p:nvPr>
        </p:nvSpPr>
        <p:spPr>
          <a:xfrm>
            <a:off x="6856573" y="6346312"/>
            <a:ext cx="20904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C0EC495F-D2EB-2C5E-1E20-6B3C405DA412}"/>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7ED1497-A27A-19AA-A652-F57CFDB0F6E4}"/>
              </a:ext>
            </a:extLst>
          </p:cNvPr>
          <p:cNvSpPr txBox="1"/>
          <p:nvPr/>
        </p:nvSpPr>
        <p:spPr>
          <a:xfrm>
            <a:off x="2440920" y="101664"/>
            <a:ext cx="45115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自脱型コンバイン事故事例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endPar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6" name="テキスト ボックス 15">
            <a:extLst>
              <a:ext uri="{FF2B5EF4-FFF2-40B4-BE49-F238E27FC236}">
                <a16:creationId xmlns:a16="http://schemas.microsoft.com/office/drawing/2014/main" id="{7976FE1B-FB6A-6824-CAA5-906B3CAE65FD}"/>
              </a:ext>
            </a:extLst>
          </p:cNvPr>
          <p:cNvSpPr txBox="1"/>
          <p:nvPr/>
        </p:nvSpPr>
        <p:spPr>
          <a:xfrm>
            <a:off x="914741" y="5740673"/>
            <a:ext cx="6465101"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・バックカメラの装備をするなどで</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視界を確保</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・危険な段差にポール等の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目印</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・段差近くには作付しないなど、</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作業しやすい環境整備</a:t>
            </a:r>
          </a:p>
        </p:txBody>
      </p:sp>
      <p:sp>
        <p:nvSpPr>
          <p:cNvPr id="2" name="正方形/長方形 1">
            <a:extLst>
              <a:ext uri="{FF2B5EF4-FFF2-40B4-BE49-F238E27FC236}">
                <a16:creationId xmlns:a16="http://schemas.microsoft.com/office/drawing/2014/main" id="{24BB9E8D-42FB-E489-E342-5DD5AFB2DF5F}"/>
              </a:ext>
            </a:extLst>
          </p:cNvPr>
          <p:cNvSpPr/>
          <p:nvPr/>
        </p:nvSpPr>
        <p:spPr>
          <a:xfrm>
            <a:off x="134385" y="258860"/>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５．収穫</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3" name="AutoShape 3">
            <a:extLst>
              <a:ext uri="{FF2B5EF4-FFF2-40B4-BE49-F238E27FC236}">
                <a16:creationId xmlns:a16="http://schemas.microsoft.com/office/drawing/2014/main" id="{AB619BDC-891B-7D62-47CA-27428CC227E0}"/>
              </a:ext>
            </a:extLst>
          </p:cNvPr>
          <p:cNvSpPr>
            <a:spLocks noChangeArrowheads="1"/>
          </p:cNvSpPr>
          <p:nvPr/>
        </p:nvSpPr>
        <p:spPr bwMode="auto">
          <a:xfrm>
            <a:off x="1649025" y="4186390"/>
            <a:ext cx="1755863" cy="700130"/>
          </a:xfrm>
          <a:prstGeom prst="wedgeRectCallout">
            <a:avLst>
              <a:gd name="adj1" fmla="val -101940"/>
              <a:gd name="adj2" fmla="val -86002"/>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後方や走行部が見にくい</a:t>
            </a:r>
            <a:endParaRPr lang="en-US" altLang="ja-JP" sz="2000" b="1" dirty="0">
              <a:solidFill>
                <a:srgbClr val="000000"/>
              </a:solidFill>
              <a:effectLst/>
              <a:latin typeface="Arial" pitchFamily="34" charset="0"/>
              <a:ea typeface="HGP創英角ｺﾞｼｯｸUB" panose="020B0900000000000000" pitchFamily="50" charset="-128"/>
            </a:endParaRPr>
          </a:p>
          <a:p>
            <a:pPr eaLnBrk="1" hangingPunct="1"/>
            <a:endParaRPr lang="ja-JP" altLang="en-US" sz="2000" dirty="0">
              <a:solidFill>
                <a:srgbClr val="000000"/>
              </a:solidFill>
              <a:effectLst/>
              <a:latin typeface="Arial" pitchFamily="34" charset="0"/>
              <a:ea typeface="HGP創英角ｺﾞｼｯｸUB" panose="020B0900000000000000" pitchFamily="50" charset="-128"/>
            </a:endParaRPr>
          </a:p>
        </p:txBody>
      </p:sp>
      <p:pic>
        <p:nvPicPr>
          <p:cNvPr id="4" name="図 3">
            <a:extLst>
              <a:ext uri="{FF2B5EF4-FFF2-40B4-BE49-F238E27FC236}">
                <a16:creationId xmlns:a16="http://schemas.microsoft.com/office/drawing/2014/main" id="{9FCC018D-F2C3-9109-1283-79D6BCC9C830}"/>
              </a:ext>
            </a:extLst>
          </p:cNvPr>
          <p:cNvPicPr>
            <a:picLocks noChangeAspect="1"/>
          </p:cNvPicPr>
          <p:nvPr/>
        </p:nvPicPr>
        <p:blipFill>
          <a:blip r:embed="rId4"/>
          <a:stretch>
            <a:fillRect/>
          </a:stretch>
        </p:blipFill>
        <p:spPr>
          <a:xfrm>
            <a:off x="3232140" y="4414760"/>
            <a:ext cx="846474" cy="460163"/>
          </a:xfrm>
          <a:prstGeom prst="rect">
            <a:avLst/>
          </a:prstGeom>
        </p:spPr>
      </p:pic>
      <p:sp>
        <p:nvSpPr>
          <p:cNvPr id="5" name="AutoShape 3">
            <a:extLst>
              <a:ext uri="{FF2B5EF4-FFF2-40B4-BE49-F238E27FC236}">
                <a16:creationId xmlns:a16="http://schemas.microsoft.com/office/drawing/2014/main" id="{5F0AA6AA-121D-8F92-9A5C-A46707F8A2FD}"/>
              </a:ext>
            </a:extLst>
          </p:cNvPr>
          <p:cNvSpPr>
            <a:spLocks noChangeArrowheads="1"/>
          </p:cNvSpPr>
          <p:nvPr/>
        </p:nvSpPr>
        <p:spPr bwMode="auto">
          <a:xfrm>
            <a:off x="7122488" y="1355379"/>
            <a:ext cx="1574341" cy="700130"/>
          </a:xfrm>
          <a:prstGeom prst="wedgeRectCallout">
            <a:avLst>
              <a:gd name="adj1" fmla="val -30490"/>
              <a:gd name="adj2" fmla="val 19463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変形ほ場で回行しにくい</a:t>
            </a:r>
          </a:p>
        </p:txBody>
      </p:sp>
      <p:pic>
        <p:nvPicPr>
          <p:cNvPr id="6" name="図 5">
            <a:extLst>
              <a:ext uri="{FF2B5EF4-FFF2-40B4-BE49-F238E27FC236}">
                <a16:creationId xmlns:a16="http://schemas.microsoft.com/office/drawing/2014/main" id="{D3E61717-4D64-B6DC-37D9-A5DA4CC85FD5}"/>
              </a:ext>
            </a:extLst>
          </p:cNvPr>
          <p:cNvPicPr>
            <a:picLocks noChangeAspect="1"/>
          </p:cNvPicPr>
          <p:nvPr/>
        </p:nvPicPr>
        <p:blipFill>
          <a:blip r:embed="rId5"/>
          <a:stretch>
            <a:fillRect/>
          </a:stretch>
        </p:blipFill>
        <p:spPr>
          <a:xfrm>
            <a:off x="6519911" y="1333342"/>
            <a:ext cx="854731" cy="439879"/>
          </a:xfrm>
          <a:prstGeom prst="rect">
            <a:avLst/>
          </a:prstGeom>
        </p:spPr>
      </p:pic>
      <p:sp>
        <p:nvSpPr>
          <p:cNvPr id="9" name="AutoShape 3">
            <a:extLst>
              <a:ext uri="{FF2B5EF4-FFF2-40B4-BE49-F238E27FC236}">
                <a16:creationId xmlns:a16="http://schemas.microsoft.com/office/drawing/2014/main" id="{A061A1C9-7A51-0490-A921-C3F2A86FA692}"/>
              </a:ext>
            </a:extLst>
          </p:cNvPr>
          <p:cNvSpPr>
            <a:spLocks noChangeArrowheads="1"/>
          </p:cNvSpPr>
          <p:nvPr/>
        </p:nvSpPr>
        <p:spPr bwMode="auto">
          <a:xfrm>
            <a:off x="4005767" y="3946591"/>
            <a:ext cx="1574341" cy="700130"/>
          </a:xfrm>
          <a:prstGeom prst="wedgeRectCallout">
            <a:avLst>
              <a:gd name="adj1" fmla="val 8871"/>
              <a:gd name="adj2" fmla="val -14320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段差ぎりぎりまで作付け</a:t>
            </a:r>
          </a:p>
        </p:txBody>
      </p:sp>
      <p:pic>
        <p:nvPicPr>
          <p:cNvPr id="12" name="図 11">
            <a:extLst>
              <a:ext uri="{FF2B5EF4-FFF2-40B4-BE49-F238E27FC236}">
                <a16:creationId xmlns:a16="http://schemas.microsoft.com/office/drawing/2014/main" id="{9DC103D2-DEB4-6CEE-E024-47116AC99D38}"/>
              </a:ext>
            </a:extLst>
          </p:cNvPr>
          <p:cNvPicPr>
            <a:picLocks noChangeAspect="1"/>
          </p:cNvPicPr>
          <p:nvPr/>
        </p:nvPicPr>
        <p:blipFill>
          <a:blip r:embed="rId6"/>
          <a:stretch>
            <a:fillRect/>
          </a:stretch>
        </p:blipFill>
        <p:spPr>
          <a:xfrm>
            <a:off x="4138637" y="4548554"/>
            <a:ext cx="846474" cy="439879"/>
          </a:xfrm>
          <a:prstGeom prst="rect">
            <a:avLst/>
          </a:prstGeom>
        </p:spPr>
      </p:pic>
      <p:pic>
        <p:nvPicPr>
          <p:cNvPr id="7" name="図 6">
            <a:extLst>
              <a:ext uri="{FF2B5EF4-FFF2-40B4-BE49-F238E27FC236}">
                <a16:creationId xmlns:a16="http://schemas.microsoft.com/office/drawing/2014/main" id="{B46A47CF-5910-3AFE-9D96-38E1301E87AE}"/>
              </a:ext>
            </a:extLst>
          </p:cNvPr>
          <p:cNvPicPr>
            <a:picLocks noChangeAspect="1"/>
          </p:cNvPicPr>
          <p:nvPr/>
        </p:nvPicPr>
        <p:blipFill>
          <a:blip r:embed="rId5"/>
          <a:stretch>
            <a:fillRect/>
          </a:stretch>
        </p:blipFill>
        <p:spPr>
          <a:xfrm>
            <a:off x="4756973" y="4535440"/>
            <a:ext cx="854731" cy="439879"/>
          </a:xfrm>
          <a:prstGeom prst="rect">
            <a:avLst/>
          </a:prstGeom>
        </p:spPr>
      </p:pic>
      <p:sp>
        <p:nvSpPr>
          <p:cNvPr id="13" name="AutoShape 3">
            <a:extLst>
              <a:ext uri="{FF2B5EF4-FFF2-40B4-BE49-F238E27FC236}">
                <a16:creationId xmlns:a16="http://schemas.microsoft.com/office/drawing/2014/main" id="{D376A3CD-379B-1764-16AD-A30E19006309}"/>
              </a:ext>
            </a:extLst>
          </p:cNvPr>
          <p:cNvSpPr>
            <a:spLocks noChangeArrowheads="1"/>
          </p:cNvSpPr>
          <p:nvPr/>
        </p:nvSpPr>
        <p:spPr bwMode="auto">
          <a:xfrm>
            <a:off x="360862" y="5088052"/>
            <a:ext cx="5742556" cy="607721"/>
          </a:xfrm>
          <a:prstGeom prst="wedgeRectCallout">
            <a:avLst>
              <a:gd name="adj1" fmla="val -47985"/>
              <a:gd name="adj2" fmla="val 142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後退時、乗り上げにあわててブレーキをかけるつもりが、逆に後進加速＝前進時はレバーを引くのがブレーキになるので、間違えた</a:t>
            </a:r>
            <a:endParaRPr lang="en-US" altLang="ja-JP" sz="1600" b="1" dirty="0">
              <a:solidFill>
                <a:srgbClr val="000000"/>
              </a:solidFill>
              <a:effectLst/>
              <a:latin typeface="Arial" pitchFamily="34" charset="0"/>
              <a:ea typeface="HGP創英角ｺﾞｼｯｸUB" panose="020B0900000000000000" pitchFamily="50" charset="-128"/>
            </a:endParaRPr>
          </a:p>
          <a:p>
            <a:pPr eaLnBrk="1" hangingPunct="1"/>
            <a:endParaRPr lang="ja-JP" altLang="en-US" sz="2000" dirty="0">
              <a:solidFill>
                <a:srgbClr val="000000"/>
              </a:solidFill>
              <a:effectLst/>
              <a:latin typeface="Arial" pitchFamily="34" charset="0"/>
              <a:ea typeface="HGP創英角ｺﾞｼｯｸUB" panose="020B0900000000000000" pitchFamily="50" charset="-128"/>
            </a:endParaRPr>
          </a:p>
        </p:txBody>
      </p:sp>
      <p:pic>
        <p:nvPicPr>
          <p:cNvPr id="14" name="図 13">
            <a:extLst>
              <a:ext uri="{FF2B5EF4-FFF2-40B4-BE49-F238E27FC236}">
                <a16:creationId xmlns:a16="http://schemas.microsoft.com/office/drawing/2014/main" id="{377E7742-3276-CFD2-BF35-B146F4199451}"/>
              </a:ext>
            </a:extLst>
          </p:cNvPr>
          <p:cNvPicPr>
            <a:picLocks noChangeAspect="1"/>
          </p:cNvPicPr>
          <p:nvPr/>
        </p:nvPicPr>
        <p:blipFill>
          <a:blip r:embed="rId7"/>
          <a:stretch>
            <a:fillRect/>
          </a:stretch>
        </p:blipFill>
        <p:spPr>
          <a:xfrm>
            <a:off x="253915" y="4752301"/>
            <a:ext cx="610642" cy="449655"/>
          </a:xfrm>
          <a:prstGeom prst="rect">
            <a:avLst/>
          </a:prstGeom>
        </p:spPr>
      </p:pic>
      <p:sp>
        <p:nvSpPr>
          <p:cNvPr id="15" name="AutoShape 3">
            <a:extLst>
              <a:ext uri="{FF2B5EF4-FFF2-40B4-BE49-F238E27FC236}">
                <a16:creationId xmlns:a16="http://schemas.microsoft.com/office/drawing/2014/main" id="{01C6E3CB-84EB-EEBF-DBA5-AB3C0A6EC315}"/>
              </a:ext>
            </a:extLst>
          </p:cNvPr>
          <p:cNvSpPr>
            <a:spLocks noChangeArrowheads="1"/>
          </p:cNvSpPr>
          <p:nvPr/>
        </p:nvSpPr>
        <p:spPr bwMode="auto">
          <a:xfrm>
            <a:off x="6487153" y="5088053"/>
            <a:ext cx="2209676" cy="607721"/>
          </a:xfrm>
          <a:prstGeom prst="wedgeRectCallout">
            <a:avLst>
              <a:gd name="adj1" fmla="val -47985"/>
              <a:gd name="adj2" fmla="val 142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あわてるような事態にならないために次の措置</a:t>
            </a:r>
            <a:endParaRPr lang="en-US" altLang="ja-JP" sz="1600" dirty="0">
              <a:solidFill>
                <a:srgbClr val="000000"/>
              </a:solidFill>
              <a:effectLst/>
              <a:latin typeface="Arial" pitchFamily="34" charset="0"/>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BA742AD2-E69F-5A70-EA6A-BA2B06EF81BF}"/>
              </a:ext>
            </a:extLst>
          </p:cNvPr>
          <p:cNvSpPr txBox="1"/>
          <p:nvPr/>
        </p:nvSpPr>
        <p:spPr>
          <a:xfrm>
            <a:off x="6103418" y="5207246"/>
            <a:ext cx="495159" cy="369332"/>
          </a:xfrm>
          <a:prstGeom prst="rect">
            <a:avLst/>
          </a:prstGeom>
          <a:noFill/>
        </p:spPr>
        <p:txBody>
          <a:bodyPr wrap="square">
            <a:spAutoFit/>
          </a:bodyPr>
          <a:lstStyle/>
          <a:p>
            <a:r>
              <a:rPr kumimoji="0" lang="ja-JP" altLang="en-US" sz="1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lang="ja-JP" altLang="en-US" b="1" dirty="0"/>
          </a:p>
        </p:txBody>
      </p:sp>
      <p:sp>
        <p:nvSpPr>
          <p:cNvPr id="20" name="テキスト ボックス 19">
            <a:extLst>
              <a:ext uri="{FF2B5EF4-FFF2-40B4-BE49-F238E27FC236}">
                <a16:creationId xmlns:a16="http://schemas.microsoft.com/office/drawing/2014/main" id="{712FFE9C-C5A9-52E1-638A-3B6F80A7E49E}"/>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spTree>
    <p:extLst>
      <p:ext uri="{BB962C8B-B14F-4D97-AF65-F5344CB8AC3E}">
        <p14:creationId xmlns:p14="http://schemas.microsoft.com/office/powerpoint/2010/main" val="3854858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35F8A-26D9-26BE-F770-6505EEFB469E}"/>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74FCFF6-C9E7-CC20-CE21-A0C0161DCE11}"/>
              </a:ext>
            </a:extLst>
          </p:cNvPr>
          <p:cNvSpPr txBox="1"/>
          <p:nvPr/>
        </p:nvSpPr>
        <p:spPr>
          <a:xfrm>
            <a:off x="5756617" y="4276115"/>
            <a:ext cx="1298286"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実際の事故機</a:t>
            </a:r>
            <a:endParaRPr kumimoji="1" lang="en-US" altLang="ja-JP" sz="1200" dirty="0">
              <a:latin typeface="HGPｺﾞｼｯｸE" panose="020B0900000000000000" pitchFamily="50" charset="-128"/>
              <a:ea typeface="HGPｺﾞｼｯｸE" panose="020B0900000000000000" pitchFamily="50" charset="-128"/>
            </a:endParaRPr>
          </a:p>
        </p:txBody>
      </p:sp>
      <p:sp>
        <p:nvSpPr>
          <p:cNvPr id="27" name="調査例">
            <a:extLst>
              <a:ext uri="{FF2B5EF4-FFF2-40B4-BE49-F238E27FC236}">
                <a16:creationId xmlns:a16="http://schemas.microsoft.com/office/drawing/2014/main" id="{88430B54-5D31-1FAC-F060-8351327E7BCB}"/>
              </a:ext>
            </a:extLst>
          </p:cNvPr>
          <p:cNvSpPr txBox="1"/>
          <p:nvPr/>
        </p:nvSpPr>
        <p:spPr>
          <a:xfrm>
            <a:off x="0" y="573688"/>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自脱型コンバインで手こぎ作業中、稲がなかなか脱穀部に入らないので、機体に右肩を付けて</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稲を機体後方に引っ張ったところ、稲が急に食い込み</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、左手が脱穀部に巻き込まれた。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親指～薬指全指切断、掌約半分切断</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⇒離農</a:t>
            </a:r>
            <a:endParaRPr kumimoji="0" lang="en-US" altLang="ja-JP" sz="2000" b="1" i="0" u="none" strike="noStrike" kern="1200" cap="none" spc="0" normalizeH="0" baseline="0" noProof="0" dirty="0">
              <a:ln>
                <a:noFill/>
              </a:ln>
              <a:solidFill>
                <a:srgbClr val="C0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8" name="スライド番号プレースホルダー 7">
            <a:extLst>
              <a:ext uri="{FF2B5EF4-FFF2-40B4-BE49-F238E27FC236}">
                <a16:creationId xmlns:a16="http://schemas.microsoft.com/office/drawing/2014/main" id="{5A3B98B5-B3B1-2134-E8A3-C6A564818440}"/>
              </a:ext>
            </a:extLst>
          </p:cNvPr>
          <p:cNvSpPr>
            <a:spLocks noGrp="1"/>
          </p:cNvSpPr>
          <p:nvPr>
            <p:ph type="sldNum" sz="quarter" idx="12"/>
          </p:nvPr>
        </p:nvSpPr>
        <p:spPr>
          <a:xfrm>
            <a:off x="6856573" y="6346312"/>
            <a:ext cx="209044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10" name="直線コネクタ 9">
            <a:extLst>
              <a:ext uri="{FF2B5EF4-FFF2-40B4-BE49-F238E27FC236}">
                <a16:creationId xmlns:a16="http://schemas.microsoft.com/office/drawing/2014/main" id="{00340F32-371E-DCD6-715E-25A9267AE290}"/>
              </a:ext>
            </a:extLst>
          </p:cNvPr>
          <p:cNvCxnSpPr/>
          <p:nvPr/>
        </p:nvCxnSpPr>
        <p:spPr>
          <a:xfrm>
            <a:off x="284681" y="54029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2BE26E9A-A850-42B1-9606-4AD23051D625}"/>
              </a:ext>
            </a:extLst>
          </p:cNvPr>
          <p:cNvSpPr txBox="1"/>
          <p:nvPr/>
        </p:nvSpPr>
        <p:spPr>
          <a:xfrm>
            <a:off x="2383500" y="20726"/>
            <a:ext cx="45115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自脱型コンバイン事故事例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(3)</a:t>
            </a:r>
            <a:endPar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6" name="テキスト ボックス 15">
            <a:extLst>
              <a:ext uri="{FF2B5EF4-FFF2-40B4-BE49-F238E27FC236}">
                <a16:creationId xmlns:a16="http://schemas.microsoft.com/office/drawing/2014/main" id="{9D026870-5946-7B33-8C1B-F0460A649554}"/>
              </a:ext>
            </a:extLst>
          </p:cNvPr>
          <p:cNvSpPr txBox="1"/>
          <p:nvPr/>
        </p:nvSpPr>
        <p:spPr>
          <a:xfrm>
            <a:off x="183259" y="5076080"/>
            <a:ext cx="8763761" cy="1631216"/>
          </a:xfrm>
          <a:prstGeom prst="rect">
            <a:avLst/>
          </a:prstGeom>
          <a:noFill/>
        </p:spPr>
        <p:txBody>
          <a:bodyPr wrap="square">
            <a:spAutoFit/>
          </a:bodyPr>
          <a:lstStyle/>
          <a:p>
            <a:pPr lvl="0">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・手こぎの時は、引っかかる恐れのある</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軍手をしない</a:t>
            </a:r>
            <a:r>
              <a:rPr lang="ja-JP" altLang="en-US" sz="1600" b="1" dirty="0">
                <a:solidFill>
                  <a:srgbClr val="C00000"/>
                </a:solidFill>
                <a:latin typeface="UD デジタル 教科書体 NK-R" panose="02020400000000000000" pitchFamily="18" charset="-128"/>
                <a:ea typeface="UD デジタル 教科書体 NK-R" panose="02020400000000000000" pitchFamily="18" charset="-128"/>
              </a:rPr>
              <a:t>　</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rPr>
              <a:t>⇒そのような知識を得るための</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rPr>
              <a:t>研修機会</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rPr>
              <a:t>が重要</a:t>
            </a:r>
            <a:endPar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lvl="0">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緊急停止装置</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Arial" pitchFamily="34" charset="0"/>
              </a:rPr>
              <a:t>付き</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の機種にする</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rPr>
              <a:t>　⇒安全にある程度の投資は必要</a:t>
            </a:r>
            <a:endPar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・結束をほどくなど、機械にあった作業に</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lvl="0">
              <a:defRPr/>
            </a:pP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Arial" pitchFamily="34" charset="0"/>
              </a:rPr>
              <a:t>・そもそも、手こぎは必要か？</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rPr>
              <a:t>　⇒危険や時間に見合う価値があるか検討を</a:t>
            </a:r>
            <a:endPar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 name="正方形/長方形 1">
            <a:extLst>
              <a:ext uri="{FF2B5EF4-FFF2-40B4-BE49-F238E27FC236}">
                <a16:creationId xmlns:a16="http://schemas.microsoft.com/office/drawing/2014/main" id="{ADD2B1E6-3940-8487-EFD6-DDB06CB31BA6}"/>
              </a:ext>
            </a:extLst>
          </p:cNvPr>
          <p:cNvSpPr/>
          <p:nvPr/>
        </p:nvSpPr>
        <p:spPr>
          <a:xfrm>
            <a:off x="76965" y="177922"/>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５．収穫</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9" name="AutoShape 3">
            <a:extLst>
              <a:ext uri="{FF2B5EF4-FFF2-40B4-BE49-F238E27FC236}">
                <a16:creationId xmlns:a16="http://schemas.microsoft.com/office/drawing/2014/main" id="{0079BCB7-C381-66BA-BC71-067A57B8DFA9}"/>
              </a:ext>
            </a:extLst>
          </p:cNvPr>
          <p:cNvSpPr>
            <a:spLocks noChangeArrowheads="1"/>
          </p:cNvSpPr>
          <p:nvPr/>
        </p:nvSpPr>
        <p:spPr bwMode="auto">
          <a:xfrm>
            <a:off x="4008793" y="3807052"/>
            <a:ext cx="1574341" cy="700130"/>
          </a:xfrm>
          <a:prstGeom prst="wedgeRectCallout">
            <a:avLst>
              <a:gd name="adj1" fmla="val 8871"/>
              <a:gd name="adj2" fmla="val -14320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段差ぎりぎりまで作付け</a:t>
            </a:r>
          </a:p>
        </p:txBody>
      </p:sp>
      <p:sp>
        <p:nvSpPr>
          <p:cNvPr id="20" name="テキスト ボックス 19">
            <a:extLst>
              <a:ext uri="{FF2B5EF4-FFF2-40B4-BE49-F238E27FC236}">
                <a16:creationId xmlns:a16="http://schemas.microsoft.com/office/drawing/2014/main" id="{89ABA558-9614-6EE1-2404-DB01BD53C9AC}"/>
              </a:ext>
            </a:extLst>
          </p:cNvPr>
          <p:cNvSpPr txBox="1"/>
          <p:nvPr/>
        </p:nvSpPr>
        <p:spPr>
          <a:xfrm>
            <a:off x="7603581" y="45244"/>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pic>
        <p:nvPicPr>
          <p:cNvPr id="18" name="図 17">
            <a:extLst>
              <a:ext uri="{FF2B5EF4-FFF2-40B4-BE49-F238E27FC236}">
                <a16:creationId xmlns:a16="http://schemas.microsoft.com/office/drawing/2014/main" id="{C4ED4C20-0AAC-4CB6-0DCB-5B4B7A5DC638}"/>
              </a:ext>
            </a:extLst>
          </p:cNvPr>
          <p:cNvPicPr>
            <a:picLocks noChangeAspect="1"/>
          </p:cNvPicPr>
          <p:nvPr/>
        </p:nvPicPr>
        <p:blipFill>
          <a:blip r:embed="rId2"/>
          <a:stretch>
            <a:fillRect/>
          </a:stretch>
        </p:blipFill>
        <p:spPr>
          <a:xfrm>
            <a:off x="375682" y="1606938"/>
            <a:ext cx="5508261" cy="2933881"/>
          </a:xfrm>
          <a:prstGeom prst="rect">
            <a:avLst/>
          </a:prstGeom>
        </p:spPr>
      </p:pic>
      <p:sp>
        <p:nvSpPr>
          <p:cNvPr id="3" name="AutoShape 3">
            <a:extLst>
              <a:ext uri="{FF2B5EF4-FFF2-40B4-BE49-F238E27FC236}">
                <a16:creationId xmlns:a16="http://schemas.microsoft.com/office/drawing/2014/main" id="{0BA9DD5C-8D67-280A-739B-7B0C9BF8E170}"/>
              </a:ext>
            </a:extLst>
          </p:cNvPr>
          <p:cNvSpPr>
            <a:spLocks noChangeArrowheads="1"/>
          </p:cNvSpPr>
          <p:nvPr/>
        </p:nvSpPr>
        <p:spPr bwMode="auto">
          <a:xfrm>
            <a:off x="799601" y="4458757"/>
            <a:ext cx="4250306" cy="635858"/>
          </a:xfrm>
          <a:prstGeom prst="wedgeRectCallout">
            <a:avLst>
              <a:gd name="adj1" fmla="val -12012"/>
              <a:gd name="adj2" fmla="val -146908"/>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dirty="0">
                <a:solidFill>
                  <a:srgbClr val="000000"/>
                </a:solidFill>
                <a:effectLst/>
                <a:latin typeface="Arial" pitchFamily="34" charset="0"/>
                <a:ea typeface="HGP創英角ｺﾞｼｯｸUB" panose="020B0900000000000000" pitchFamily="50" charset="-128"/>
              </a:rPr>
              <a:t>軍手をして手こぎをしていた（手こぎ時は素手でという知識を得る機会がなかった？）</a:t>
            </a:r>
            <a:endParaRPr lang="en-US" altLang="ja-JP" b="1" dirty="0">
              <a:solidFill>
                <a:srgbClr val="000000"/>
              </a:solidFill>
              <a:effectLst/>
              <a:latin typeface="Arial" pitchFamily="34" charset="0"/>
              <a:ea typeface="HGP創英角ｺﾞｼｯｸUB" panose="020B0900000000000000" pitchFamily="50" charset="-128"/>
            </a:endParaRPr>
          </a:p>
          <a:p>
            <a:pPr eaLnBrk="1" hangingPunct="1"/>
            <a:endParaRPr lang="ja-JP" altLang="en-US" sz="2000" dirty="0">
              <a:solidFill>
                <a:srgbClr val="000000"/>
              </a:solidFill>
              <a:effectLst/>
              <a:latin typeface="Arial" pitchFamily="34" charset="0"/>
              <a:ea typeface="HGP創英角ｺﾞｼｯｸUB" panose="020B0900000000000000" pitchFamily="50" charset="-128"/>
            </a:endParaRPr>
          </a:p>
        </p:txBody>
      </p:sp>
      <p:sp>
        <p:nvSpPr>
          <p:cNvPr id="5" name="AutoShape 3">
            <a:extLst>
              <a:ext uri="{FF2B5EF4-FFF2-40B4-BE49-F238E27FC236}">
                <a16:creationId xmlns:a16="http://schemas.microsoft.com/office/drawing/2014/main" id="{773CEA41-BED7-F10C-E887-BBA41D654439}"/>
              </a:ext>
            </a:extLst>
          </p:cNvPr>
          <p:cNvSpPr>
            <a:spLocks noChangeArrowheads="1"/>
          </p:cNvSpPr>
          <p:nvPr/>
        </p:nvSpPr>
        <p:spPr bwMode="auto">
          <a:xfrm>
            <a:off x="5923060" y="1632989"/>
            <a:ext cx="1957269" cy="700130"/>
          </a:xfrm>
          <a:prstGeom prst="wedgeRectCallout">
            <a:avLst>
              <a:gd name="adj1" fmla="val -184209"/>
              <a:gd name="adj2" fmla="val 7266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緊急停止装置がない古いタイプ</a:t>
            </a:r>
          </a:p>
        </p:txBody>
      </p:sp>
      <p:pic>
        <p:nvPicPr>
          <p:cNvPr id="4" name="図 3">
            <a:extLst>
              <a:ext uri="{FF2B5EF4-FFF2-40B4-BE49-F238E27FC236}">
                <a16:creationId xmlns:a16="http://schemas.microsoft.com/office/drawing/2014/main" id="{C101BC18-E168-D6B4-8862-937B410E5A2E}"/>
              </a:ext>
            </a:extLst>
          </p:cNvPr>
          <p:cNvPicPr>
            <a:picLocks noChangeAspect="1"/>
          </p:cNvPicPr>
          <p:nvPr/>
        </p:nvPicPr>
        <p:blipFill>
          <a:blip r:embed="rId3"/>
          <a:stretch>
            <a:fillRect/>
          </a:stretch>
        </p:blipFill>
        <p:spPr>
          <a:xfrm>
            <a:off x="7795961" y="1632258"/>
            <a:ext cx="846474" cy="460163"/>
          </a:xfrm>
          <a:prstGeom prst="rect">
            <a:avLst/>
          </a:prstGeom>
        </p:spPr>
      </p:pic>
      <p:pic>
        <p:nvPicPr>
          <p:cNvPr id="12" name="図 11">
            <a:extLst>
              <a:ext uri="{FF2B5EF4-FFF2-40B4-BE49-F238E27FC236}">
                <a16:creationId xmlns:a16="http://schemas.microsoft.com/office/drawing/2014/main" id="{CA0B8319-57E1-DD6B-F802-2BDFDF88F78A}"/>
              </a:ext>
            </a:extLst>
          </p:cNvPr>
          <p:cNvPicPr>
            <a:picLocks noChangeAspect="1"/>
          </p:cNvPicPr>
          <p:nvPr/>
        </p:nvPicPr>
        <p:blipFill>
          <a:blip r:embed="rId4"/>
          <a:stretch>
            <a:fillRect/>
          </a:stretch>
        </p:blipFill>
        <p:spPr>
          <a:xfrm>
            <a:off x="4996978" y="4565410"/>
            <a:ext cx="846474" cy="439879"/>
          </a:xfrm>
          <a:prstGeom prst="rect">
            <a:avLst/>
          </a:prstGeom>
        </p:spPr>
      </p:pic>
      <p:sp>
        <p:nvSpPr>
          <p:cNvPr id="13" name="AutoShape 3">
            <a:extLst>
              <a:ext uri="{FF2B5EF4-FFF2-40B4-BE49-F238E27FC236}">
                <a16:creationId xmlns:a16="http://schemas.microsoft.com/office/drawing/2014/main" id="{42F71267-C4FA-A895-FC5E-E7E6620D94FC}"/>
              </a:ext>
            </a:extLst>
          </p:cNvPr>
          <p:cNvSpPr>
            <a:spLocks noChangeArrowheads="1"/>
          </p:cNvSpPr>
          <p:nvPr/>
        </p:nvSpPr>
        <p:spPr bwMode="auto">
          <a:xfrm>
            <a:off x="5923059" y="2728859"/>
            <a:ext cx="2936799" cy="1249456"/>
          </a:xfrm>
          <a:prstGeom prst="wedgeRectCallout">
            <a:avLst>
              <a:gd name="adj1" fmla="val -137059"/>
              <a:gd name="adj2" fmla="val -2886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dirty="0">
                <a:solidFill>
                  <a:srgbClr val="000000"/>
                </a:solidFill>
                <a:effectLst/>
                <a:latin typeface="Arial" pitchFamily="34" charset="0"/>
                <a:ea typeface="HGP創英角ｺﾞｼｯｸUB" panose="020B0900000000000000" pitchFamily="50" charset="-128"/>
              </a:rPr>
              <a:t>稲が引っかかり脱穀部に入っていかなかったのは、枕地刈りした束をワラで結んだままだったための可能性がある。</a:t>
            </a:r>
            <a:endParaRPr lang="en-US" altLang="ja-JP" b="1" dirty="0">
              <a:solidFill>
                <a:srgbClr val="000000"/>
              </a:solidFill>
              <a:effectLst/>
              <a:latin typeface="Arial" pitchFamily="34" charset="0"/>
              <a:ea typeface="HGP創英角ｺﾞｼｯｸUB" panose="020B0900000000000000" pitchFamily="50" charset="-128"/>
            </a:endParaRPr>
          </a:p>
          <a:p>
            <a:pPr eaLnBrk="1" hangingPunct="1"/>
            <a:endParaRPr lang="ja-JP" altLang="en-US" sz="2000" dirty="0">
              <a:solidFill>
                <a:srgbClr val="000000"/>
              </a:solidFill>
              <a:effectLst/>
              <a:latin typeface="Arial" pitchFamily="34" charset="0"/>
              <a:ea typeface="HGP創英角ｺﾞｼｯｸUB" panose="020B0900000000000000" pitchFamily="50" charset="-128"/>
            </a:endParaRPr>
          </a:p>
        </p:txBody>
      </p:sp>
      <p:pic>
        <p:nvPicPr>
          <p:cNvPr id="21" name="図 20">
            <a:extLst>
              <a:ext uri="{FF2B5EF4-FFF2-40B4-BE49-F238E27FC236}">
                <a16:creationId xmlns:a16="http://schemas.microsoft.com/office/drawing/2014/main" id="{D90DCB46-C5CE-9F39-9CA4-38116AFD9494}"/>
              </a:ext>
            </a:extLst>
          </p:cNvPr>
          <p:cNvPicPr>
            <a:picLocks noChangeAspect="1"/>
          </p:cNvPicPr>
          <p:nvPr/>
        </p:nvPicPr>
        <p:blipFill>
          <a:blip r:embed="rId4"/>
          <a:stretch>
            <a:fillRect/>
          </a:stretch>
        </p:blipFill>
        <p:spPr>
          <a:xfrm>
            <a:off x="8068927" y="2456826"/>
            <a:ext cx="846474" cy="439879"/>
          </a:xfrm>
          <a:prstGeom prst="rect">
            <a:avLst/>
          </a:prstGeom>
        </p:spPr>
      </p:pic>
    </p:spTree>
    <p:extLst>
      <p:ext uri="{BB962C8B-B14F-4D97-AF65-F5344CB8AC3E}">
        <p14:creationId xmlns:p14="http://schemas.microsoft.com/office/powerpoint/2010/main" val="125697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F99B80AA-0957-45D2-A9AA-73B2FF0A0394}"/>
              </a:ext>
            </a:extLst>
          </p:cNvPr>
          <p:cNvGrpSpPr>
            <a:grpSpLocks noChangeAspect="1"/>
          </p:cNvGrpSpPr>
          <p:nvPr/>
        </p:nvGrpSpPr>
        <p:grpSpPr>
          <a:xfrm>
            <a:off x="1348304" y="2258982"/>
            <a:ext cx="4344653" cy="2832548"/>
            <a:chOff x="1607204" y="2453098"/>
            <a:chExt cx="5113984" cy="3334122"/>
          </a:xfrm>
        </p:grpSpPr>
        <p:pic>
          <p:nvPicPr>
            <p:cNvPr id="4" name="図 3">
              <a:extLst>
                <a:ext uri="{FF2B5EF4-FFF2-40B4-BE49-F238E27FC236}">
                  <a16:creationId xmlns:a16="http://schemas.microsoft.com/office/drawing/2014/main" id="{BE2FB122-8449-4A22-AC25-E1B1CA5B726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3255"/>
            <a:stretch/>
          </p:blipFill>
          <p:spPr>
            <a:xfrm>
              <a:off x="1607204" y="2453098"/>
              <a:ext cx="5113984" cy="3334122"/>
            </a:xfrm>
            <a:prstGeom prst="rect">
              <a:avLst/>
            </a:prstGeom>
          </p:spPr>
        </p:pic>
        <p:cxnSp>
          <p:nvCxnSpPr>
            <p:cNvPr id="12" name="直線矢印コネクタ 11">
              <a:extLst>
                <a:ext uri="{FF2B5EF4-FFF2-40B4-BE49-F238E27FC236}">
                  <a16:creationId xmlns:a16="http://schemas.microsoft.com/office/drawing/2014/main" id="{A4FDCDCA-B252-420D-8278-77BB7A34740D}"/>
                </a:ext>
              </a:extLst>
            </p:cNvPr>
            <p:cNvCxnSpPr/>
            <p:nvPr/>
          </p:nvCxnSpPr>
          <p:spPr>
            <a:xfrm>
              <a:off x="5682463" y="4083774"/>
              <a:ext cx="0" cy="762745"/>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74EC43A-25DC-4B08-8744-169A8F5BC5D9}"/>
                </a:ext>
              </a:extLst>
            </p:cNvPr>
            <p:cNvCxnSpPr>
              <a:cxnSpLocks/>
            </p:cNvCxnSpPr>
            <p:nvPr/>
          </p:nvCxnSpPr>
          <p:spPr>
            <a:xfrm flipV="1">
              <a:off x="5469284" y="4000501"/>
              <a:ext cx="407641" cy="12911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C71DF68-2816-4A68-91B8-40FDF568C808}"/>
                </a:ext>
              </a:extLst>
            </p:cNvPr>
            <p:cNvCxnSpPr>
              <a:cxnSpLocks/>
            </p:cNvCxnSpPr>
            <p:nvPr/>
          </p:nvCxnSpPr>
          <p:spPr>
            <a:xfrm flipV="1">
              <a:off x="5524500" y="4734402"/>
              <a:ext cx="344410" cy="2500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9FB1B07-7BC9-4849-9A33-5C4CBC611A00}"/>
                </a:ext>
              </a:extLst>
            </p:cNvPr>
            <p:cNvSpPr txBox="1"/>
            <p:nvPr/>
          </p:nvSpPr>
          <p:spPr>
            <a:xfrm>
              <a:off x="4327567" y="4295803"/>
              <a:ext cx="1238932" cy="4347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約</a:t>
              </a:r>
              <a:r>
                <a:rPr kumimoji="1" lang="en-US" altLang="ja-JP"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1.1</a:t>
              </a: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ｍ</a:t>
              </a:r>
            </a:p>
          </p:txBody>
        </p:sp>
      </p:grpSp>
      <p:sp>
        <p:nvSpPr>
          <p:cNvPr id="27" name="調査例">
            <a:extLst>
              <a:ext uri="{FF2B5EF4-FFF2-40B4-BE49-F238E27FC236}">
                <a16:creationId xmlns:a16="http://schemas.microsoft.com/office/drawing/2014/main" id="{D96A2408-D578-408A-ABA8-CBFCF1BC22B1}"/>
              </a:ext>
            </a:extLst>
          </p:cNvPr>
          <p:cNvSpPr txBox="1"/>
          <p:nvPr/>
        </p:nvSpPr>
        <p:spPr>
          <a:xfrm>
            <a:off x="238538" y="714397"/>
            <a:ext cx="8666923"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雨の中、トラック荷台にコンテナを積み込むため荷台上で作業していたところ、</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濡れた荷台で足が滑り</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、砂利敷の地面に転落</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肋骨骨折、外傷性肺気胸</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0BFF6EA2-B151-4FB5-988D-642BFE4046C6}"/>
              </a:ext>
            </a:extLst>
          </p:cNvPr>
          <p:cNvSpPr>
            <a:spLocks noChangeArrowheads="1"/>
          </p:cNvSpPr>
          <p:nvPr/>
        </p:nvSpPr>
        <p:spPr bwMode="auto">
          <a:xfrm>
            <a:off x="380590" y="5167221"/>
            <a:ext cx="7975537" cy="1046674"/>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荷台程度の高さからの転落でも重大事故</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になることを認識する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・悪天候時は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スケジュールの組み直し、場所の変更等</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の検討を</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負傷時は</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安易に自己判断せず</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直ちに受診する</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（重症化回避）</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grpSp>
        <p:nvGrpSpPr>
          <p:cNvPr id="39" name="グループ化 38">
            <a:extLst>
              <a:ext uri="{FF2B5EF4-FFF2-40B4-BE49-F238E27FC236}">
                <a16:creationId xmlns:a16="http://schemas.microsoft.com/office/drawing/2014/main" id="{F4809C58-B2ED-40F2-8B9B-6445B46E7B7C}"/>
              </a:ext>
            </a:extLst>
          </p:cNvPr>
          <p:cNvGrpSpPr>
            <a:grpSpLocks noChangeAspect="1"/>
          </p:cNvGrpSpPr>
          <p:nvPr/>
        </p:nvGrpSpPr>
        <p:grpSpPr>
          <a:xfrm>
            <a:off x="5597319" y="1427982"/>
            <a:ext cx="3155182" cy="2238382"/>
            <a:chOff x="6215931" y="2000975"/>
            <a:chExt cx="1861248" cy="1320426"/>
          </a:xfrm>
        </p:grpSpPr>
        <p:grpSp>
          <p:nvGrpSpPr>
            <p:cNvPr id="37" name="グループ化 36">
              <a:extLst>
                <a:ext uri="{FF2B5EF4-FFF2-40B4-BE49-F238E27FC236}">
                  <a16:creationId xmlns:a16="http://schemas.microsoft.com/office/drawing/2014/main" id="{13CBB6E8-B8E5-45B2-A432-8978FAA7B050}"/>
                </a:ext>
              </a:extLst>
            </p:cNvPr>
            <p:cNvGrpSpPr/>
            <p:nvPr/>
          </p:nvGrpSpPr>
          <p:grpSpPr>
            <a:xfrm>
              <a:off x="6215931" y="2000975"/>
              <a:ext cx="1861248" cy="1320426"/>
              <a:chOff x="6927322" y="2166361"/>
              <a:chExt cx="1711853" cy="1262639"/>
            </a:xfrm>
          </p:grpSpPr>
          <p:pic>
            <p:nvPicPr>
              <p:cNvPr id="20" name="図 19">
                <a:extLst>
                  <a:ext uri="{FF2B5EF4-FFF2-40B4-BE49-F238E27FC236}">
                    <a16:creationId xmlns:a16="http://schemas.microsoft.com/office/drawing/2014/main" id="{F09A8CE5-08EA-4F37-A96E-43E0991D92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972344" y="2207910"/>
                <a:ext cx="1610748" cy="1180040"/>
              </a:xfrm>
              <a:prstGeom prst="rect">
                <a:avLst/>
              </a:prstGeom>
            </p:spPr>
          </p:pic>
          <p:sp>
            <p:nvSpPr>
              <p:cNvPr id="23" name="吹き出し: 四角形 22">
                <a:extLst>
                  <a:ext uri="{FF2B5EF4-FFF2-40B4-BE49-F238E27FC236}">
                    <a16:creationId xmlns:a16="http://schemas.microsoft.com/office/drawing/2014/main" id="{C3A10B3E-C369-4DD3-B145-DE288688B010}"/>
                  </a:ext>
                </a:extLst>
              </p:cNvPr>
              <p:cNvSpPr/>
              <p:nvPr/>
            </p:nvSpPr>
            <p:spPr>
              <a:xfrm>
                <a:off x="6927322" y="2166361"/>
                <a:ext cx="1711853" cy="1262639"/>
              </a:xfrm>
              <a:prstGeom prst="wedgeRectCallout">
                <a:avLst>
                  <a:gd name="adj1" fmla="val -68958"/>
                  <a:gd name="adj2" fmla="val 34150"/>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8" name="正方形/長方形 37">
              <a:extLst>
                <a:ext uri="{FF2B5EF4-FFF2-40B4-BE49-F238E27FC236}">
                  <a16:creationId xmlns:a16="http://schemas.microsoft.com/office/drawing/2014/main" id="{D8C8BE99-BFC5-47C1-9519-2C0A7C03368B}"/>
                </a:ext>
              </a:extLst>
            </p:cNvPr>
            <p:cNvSpPr/>
            <p:nvPr/>
          </p:nvSpPr>
          <p:spPr>
            <a:xfrm>
              <a:off x="6341993" y="2561226"/>
              <a:ext cx="686705" cy="22546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荷台表面</a:t>
              </a:r>
            </a:p>
          </p:txBody>
        </p:sp>
      </p:grpSp>
      <p:sp>
        <p:nvSpPr>
          <p:cNvPr id="8" name="スライド番号プレースホルダー 7">
            <a:extLst>
              <a:ext uri="{FF2B5EF4-FFF2-40B4-BE49-F238E27FC236}">
                <a16:creationId xmlns:a16="http://schemas.microsoft.com/office/drawing/2014/main" id="{66F884DC-51B2-4872-AA79-E76D50CB18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6F2B133C-2B64-CEE0-1E08-0A929690A2DF}"/>
              </a:ext>
            </a:extLst>
          </p:cNvPr>
          <p:cNvCxnSpPr/>
          <p:nvPr/>
        </p:nvCxnSpPr>
        <p:spPr>
          <a:xfrm>
            <a:off x="342101" y="621236"/>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CE421092-7E5A-E286-9345-3813E5D4CD4C}"/>
              </a:ext>
            </a:extLst>
          </p:cNvPr>
          <p:cNvSpPr txBox="1"/>
          <p:nvPr/>
        </p:nvSpPr>
        <p:spPr>
          <a:xfrm>
            <a:off x="3104647" y="115262"/>
            <a:ext cx="28296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トラック事故事例</a:t>
            </a:r>
          </a:p>
        </p:txBody>
      </p:sp>
      <p:sp>
        <p:nvSpPr>
          <p:cNvPr id="10" name="ポイント">
            <a:extLst>
              <a:ext uri="{FF2B5EF4-FFF2-40B4-BE49-F238E27FC236}">
                <a16:creationId xmlns:a16="http://schemas.microsoft.com/office/drawing/2014/main" id="{CEBE6FD8-8C82-CD0C-1CB5-78A5A067CABB}"/>
              </a:ext>
            </a:extLst>
          </p:cNvPr>
          <p:cNvSpPr>
            <a:spLocks noChangeArrowheads="1"/>
          </p:cNvSpPr>
          <p:nvPr/>
        </p:nvSpPr>
        <p:spPr bwMode="auto">
          <a:xfrm>
            <a:off x="342101" y="6190536"/>
            <a:ext cx="7975537" cy="539036"/>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Arial" pitchFamily="34" charset="0"/>
              </a:rPr>
              <a:t>１メートルは一命取る（労働安全関係者の間で言われている）</a:t>
            </a:r>
            <a:endParaRPr kumimoji="0" lang="en-US" altLang="ja-JP" sz="22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cs typeface="Arial" pitchFamily="34" charset="0"/>
            </a:endParaRPr>
          </a:p>
        </p:txBody>
      </p:sp>
      <p:sp>
        <p:nvSpPr>
          <p:cNvPr id="3" name="正方形/長方形 2">
            <a:extLst>
              <a:ext uri="{FF2B5EF4-FFF2-40B4-BE49-F238E27FC236}">
                <a16:creationId xmlns:a16="http://schemas.microsoft.com/office/drawing/2014/main" id="{1568EA69-E74A-4392-54B5-4913D25BDC57}"/>
              </a:ext>
            </a:extLst>
          </p:cNvPr>
          <p:cNvSpPr/>
          <p:nvPr/>
        </p:nvSpPr>
        <p:spPr>
          <a:xfrm>
            <a:off x="134385" y="258860"/>
            <a:ext cx="1115206"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６．運搬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28" name="AutoShape 3">
            <a:extLst>
              <a:ext uri="{FF2B5EF4-FFF2-40B4-BE49-F238E27FC236}">
                <a16:creationId xmlns:a16="http://schemas.microsoft.com/office/drawing/2014/main" id="{227E8465-0D86-01EE-66EC-20352CCEFC64}"/>
              </a:ext>
            </a:extLst>
          </p:cNvPr>
          <p:cNvSpPr>
            <a:spLocks noChangeArrowheads="1"/>
          </p:cNvSpPr>
          <p:nvPr/>
        </p:nvSpPr>
        <p:spPr bwMode="auto">
          <a:xfrm>
            <a:off x="280830" y="1908917"/>
            <a:ext cx="1434616" cy="700130"/>
          </a:xfrm>
          <a:prstGeom prst="wedgeRectCallout">
            <a:avLst>
              <a:gd name="adj1" fmla="val 91783"/>
              <a:gd name="adj2" fmla="val 2517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雨の中、屋外での作業</a:t>
            </a:r>
          </a:p>
        </p:txBody>
      </p:sp>
      <p:pic>
        <p:nvPicPr>
          <p:cNvPr id="30" name="図 29">
            <a:extLst>
              <a:ext uri="{FF2B5EF4-FFF2-40B4-BE49-F238E27FC236}">
                <a16:creationId xmlns:a16="http://schemas.microsoft.com/office/drawing/2014/main" id="{92876DB1-9CBB-F19C-7E5B-DDED2A26446C}"/>
              </a:ext>
            </a:extLst>
          </p:cNvPr>
          <p:cNvPicPr>
            <a:picLocks noChangeAspect="1"/>
          </p:cNvPicPr>
          <p:nvPr/>
        </p:nvPicPr>
        <p:blipFill>
          <a:blip r:embed="rId4"/>
          <a:stretch>
            <a:fillRect/>
          </a:stretch>
        </p:blipFill>
        <p:spPr>
          <a:xfrm>
            <a:off x="280830" y="1609939"/>
            <a:ext cx="822315" cy="439879"/>
          </a:xfrm>
          <a:prstGeom prst="rect">
            <a:avLst/>
          </a:prstGeom>
        </p:spPr>
      </p:pic>
      <p:sp>
        <p:nvSpPr>
          <p:cNvPr id="31" name="AutoShape 3">
            <a:extLst>
              <a:ext uri="{FF2B5EF4-FFF2-40B4-BE49-F238E27FC236}">
                <a16:creationId xmlns:a16="http://schemas.microsoft.com/office/drawing/2014/main" id="{E999DC04-C072-753D-0D2D-A34ABC51846D}"/>
              </a:ext>
            </a:extLst>
          </p:cNvPr>
          <p:cNvSpPr>
            <a:spLocks noChangeArrowheads="1"/>
          </p:cNvSpPr>
          <p:nvPr/>
        </p:nvSpPr>
        <p:spPr bwMode="auto">
          <a:xfrm>
            <a:off x="6013002" y="4314022"/>
            <a:ext cx="2526436" cy="700130"/>
          </a:xfrm>
          <a:prstGeom prst="wedgeRectCallout">
            <a:avLst>
              <a:gd name="adj1" fmla="val 46058"/>
              <a:gd name="adj2" fmla="val 2517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傷みをがまんして作業を継続、受診は翌日</a:t>
            </a:r>
          </a:p>
        </p:txBody>
      </p:sp>
      <p:pic>
        <p:nvPicPr>
          <p:cNvPr id="29" name="図 28">
            <a:extLst>
              <a:ext uri="{FF2B5EF4-FFF2-40B4-BE49-F238E27FC236}">
                <a16:creationId xmlns:a16="http://schemas.microsoft.com/office/drawing/2014/main" id="{E08AD784-CA85-CDAF-547B-6078AE064E04}"/>
              </a:ext>
            </a:extLst>
          </p:cNvPr>
          <p:cNvPicPr>
            <a:picLocks noChangeAspect="1"/>
          </p:cNvPicPr>
          <p:nvPr/>
        </p:nvPicPr>
        <p:blipFill>
          <a:blip r:embed="rId5"/>
          <a:stretch>
            <a:fillRect/>
          </a:stretch>
        </p:blipFill>
        <p:spPr>
          <a:xfrm>
            <a:off x="6006111" y="4011611"/>
            <a:ext cx="846474" cy="439879"/>
          </a:xfrm>
          <a:prstGeom prst="rect">
            <a:avLst/>
          </a:prstGeom>
        </p:spPr>
      </p:pic>
      <p:sp>
        <p:nvSpPr>
          <p:cNvPr id="33" name="AutoShape 3">
            <a:extLst>
              <a:ext uri="{FF2B5EF4-FFF2-40B4-BE49-F238E27FC236}">
                <a16:creationId xmlns:a16="http://schemas.microsoft.com/office/drawing/2014/main" id="{D46B8352-0092-D874-9ACC-CF405B117E52}"/>
              </a:ext>
            </a:extLst>
          </p:cNvPr>
          <p:cNvSpPr>
            <a:spLocks noChangeArrowheads="1"/>
          </p:cNvSpPr>
          <p:nvPr/>
        </p:nvSpPr>
        <p:spPr bwMode="auto">
          <a:xfrm>
            <a:off x="4059334" y="1539874"/>
            <a:ext cx="1434616" cy="700130"/>
          </a:xfrm>
          <a:prstGeom prst="wedgeRectCallout">
            <a:avLst>
              <a:gd name="adj1" fmla="val 106532"/>
              <a:gd name="adj2" fmla="val 7482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鉄板ですべりやすい</a:t>
            </a:r>
          </a:p>
        </p:txBody>
      </p:sp>
      <p:pic>
        <p:nvPicPr>
          <p:cNvPr id="34" name="図 33">
            <a:extLst>
              <a:ext uri="{FF2B5EF4-FFF2-40B4-BE49-F238E27FC236}">
                <a16:creationId xmlns:a16="http://schemas.microsoft.com/office/drawing/2014/main" id="{A54C0270-79E0-97F0-3C68-B4485DA6BD35}"/>
              </a:ext>
            </a:extLst>
          </p:cNvPr>
          <p:cNvPicPr>
            <a:picLocks noChangeAspect="1"/>
          </p:cNvPicPr>
          <p:nvPr/>
        </p:nvPicPr>
        <p:blipFill>
          <a:blip r:embed="rId6"/>
          <a:stretch>
            <a:fillRect/>
          </a:stretch>
        </p:blipFill>
        <p:spPr>
          <a:xfrm>
            <a:off x="3447033" y="1671035"/>
            <a:ext cx="846474" cy="460163"/>
          </a:xfrm>
          <a:prstGeom prst="rect">
            <a:avLst/>
          </a:prstGeom>
        </p:spPr>
      </p:pic>
      <p:sp>
        <p:nvSpPr>
          <p:cNvPr id="35" name="AutoShape 3">
            <a:extLst>
              <a:ext uri="{FF2B5EF4-FFF2-40B4-BE49-F238E27FC236}">
                <a16:creationId xmlns:a16="http://schemas.microsoft.com/office/drawing/2014/main" id="{A2F1EB2C-A08E-4BCA-EC68-0D34C7A63C70}"/>
              </a:ext>
            </a:extLst>
          </p:cNvPr>
          <p:cNvSpPr>
            <a:spLocks noChangeArrowheads="1"/>
          </p:cNvSpPr>
          <p:nvPr/>
        </p:nvSpPr>
        <p:spPr bwMode="auto">
          <a:xfrm>
            <a:off x="2365952" y="4792944"/>
            <a:ext cx="3127998" cy="369332"/>
          </a:xfrm>
          <a:prstGeom prst="wedgeRectCallout">
            <a:avLst>
              <a:gd name="adj1" fmla="val 9399"/>
              <a:gd name="adj2" fmla="val -21831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この高さでも十分、重症化</a:t>
            </a:r>
          </a:p>
        </p:txBody>
      </p:sp>
      <p:pic>
        <p:nvPicPr>
          <p:cNvPr id="36" name="図 35">
            <a:extLst>
              <a:ext uri="{FF2B5EF4-FFF2-40B4-BE49-F238E27FC236}">
                <a16:creationId xmlns:a16="http://schemas.microsoft.com/office/drawing/2014/main" id="{E603BEAC-92CC-1400-4DD9-38CE89A8BFD6}"/>
              </a:ext>
            </a:extLst>
          </p:cNvPr>
          <p:cNvPicPr>
            <a:picLocks noChangeAspect="1"/>
          </p:cNvPicPr>
          <p:nvPr/>
        </p:nvPicPr>
        <p:blipFill>
          <a:blip r:embed="rId6"/>
          <a:stretch>
            <a:fillRect/>
          </a:stretch>
        </p:blipFill>
        <p:spPr>
          <a:xfrm>
            <a:off x="1743708" y="4790396"/>
            <a:ext cx="846474" cy="460163"/>
          </a:xfrm>
          <a:prstGeom prst="rect">
            <a:avLst/>
          </a:prstGeom>
        </p:spPr>
      </p:pic>
      <p:sp>
        <p:nvSpPr>
          <p:cNvPr id="40" name="テキスト ボックス 39">
            <a:extLst>
              <a:ext uri="{FF2B5EF4-FFF2-40B4-BE49-F238E27FC236}">
                <a16:creationId xmlns:a16="http://schemas.microsoft.com/office/drawing/2014/main" id="{79256569-38CD-8DA1-6A5B-B50ECD2093A0}"/>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spTree>
    <p:extLst>
      <p:ext uri="{BB962C8B-B14F-4D97-AF65-F5344CB8AC3E}">
        <p14:creationId xmlns:p14="http://schemas.microsoft.com/office/powerpoint/2010/main" val="508204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89032-52E4-E0B8-58D7-4B7318FC9A88}"/>
            </a:ext>
          </a:extLst>
        </p:cNvPr>
        <p:cNvGrpSpPr/>
        <p:nvPr/>
      </p:nvGrpSpPr>
      <p:grpSpPr>
        <a:xfrm>
          <a:off x="0" y="0"/>
          <a:ext cx="0" cy="0"/>
          <a:chOff x="0" y="0"/>
          <a:chExt cx="0" cy="0"/>
        </a:xfrm>
      </p:grpSpPr>
      <p:sp>
        <p:nvSpPr>
          <p:cNvPr id="27" name="調査例">
            <a:extLst>
              <a:ext uri="{FF2B5EF4-FFF2-40B4-BE49-F238E27FC236}">
                <a16:creationId xmlns:a16="http://schemas.microsoft.com/office/drawing/2014/main" id="{755412D3-E3C1-3B19-0BBA-2033F80C4B87}"/>
              </a:ext>
            </a:extLst>
          </p:cNvPr>
          <p:cNvSpPr txBox="1"/>
          <p:nvPr/>
        </p:nvSpPr>
        <p:spPr>
          <a:xfrm>
            <a:off x="275029" y="596727"/>
            <a:ext cx="8195784"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乾燥機上部の点検を終え降りようとして、はしごを安定させるため位置を正すべく</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上半身をのりだしたところ、そのまま落下</a:t>
            </a:r>
            <a:r>
              <a:rPr kumimoji="0" lang="ja-JP" altLang="en-US"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した。</a:t>
            </a:r>
            <a:endParaRPr kumimoji="0" lang="en-US" altLang="ja-JP" sz="2000" b="1"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全身打撲、鎖骨骨折</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2" name="ポイント">
            <a:extLst>
              <a:ext uri="{FF2B5EF4-FFF2-40B4-BE49-F238E27FC236}">
                <a16:creationId xmlns:a16="http://schemas.microsoft.com/office/drawing/2014/main" id="{EB40F5F4-B944-877A-2B2D-965E2ED38CC0}"/>
              </a:ext>
            </a:extLst>
          </p:cNvPr>
          <p:cNvSpPr>
            <a:spLocks noChangeArrowheads="1"/>
          </p:cNvSpPr>
          <p:nvPr/>
        </p:nvSpPr>
        <p:spPr bwMode="auto">
          <a:xfrm>
            <a:off x="385153" y="5552645"/>
            <a:ext cx="7975537" cy="1046674"/>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・原則、</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フックのある正しい位置に</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フックつきはしごをかけて昇る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・そうでない場合でも</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適切な角度</a:t>
            </a:r>
            <a:r>
              <a:rPr kumimoji="0" lang="en-US" altLang="ja-JP"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(75</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en-US" altLang="ja-JP"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と長さ</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を確保する</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ヘルメット</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を装着し、どうしても危険な作業をする時は</a:t>
            </a:r>
            <a:r>
              <a:rPr kumimoji="0" lang="ja-JP" altLang="en-US" sz="22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命綱</a:t>
            </a:r>
            <a:r>
              <a:rPr kumimoji="0" lang="ja-JP" altLang="en-US"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を使う</a:t>
            </a:r>
            <a:endParaRPr kumimoji="0" lang="en-US" altLang="ja-JP" sz="2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8" name="スライド番号プレースホルダー 7">
            <a:extLst>
              <a:ext uri="{FF2B5EF4-FFF2-40B4-BE49-F238E27FC236}">
                <a16:creationId xmlns:a16="http://schemas.microsoft.com/office/drawing/2014/main" id="{4ADCA519-480C-66C3-26C3-8A16D1CAE0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cxnSp>
        <p:nvCxnSpPr>
          <p:cNvPr id="6" name="直線コネクタ 5">
            <a:extLst>
              <a:ext uri="{FF2B5EF4-FFF2-40B4-BE49-F238E27FC236}">
                <a16:creationId xmlns:a16="http://schemas.microsoft.com/office/drawing/2014/main" id="{7984CEC6-0708-1D45-8C58-1392DAA94061}"/>
              </a:ext>
            </a:extLst>
          </p:cNvPr>
          <p:cNvCxnSpPr/>
          <p:nvPr/>
        </p:nvCxnSpPr>
        <p:spPr>
          <a:xfrm>
            <a:off x="342100" y="50184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5E5F6EC-0AFB-802F-F4F5-25AF856A8E96}"/>
              </a:ext>
            </a:extLst>
          </p:cNvPr>
          <p:cNvSpPr txBox="1"/>
          <p:nvPr/>
        </p:nvSpPr>
        <p:spPr>
          <a:xfrm>
            <a:off x="3307409" y="1016"/>
            <a:ext cx="255002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乾燥機事故事例</a:t>
            </a:r>
          </a:p>
        </p:txBody>
      </p:sp>
      <p:sp>
        <p:nvSpPr>
          <p:cNvPr id="3" name="正方形/長方形 2">
            <a:extLst>
              <a:ext uri="{FF2B5EF4-FFF2-40B4-BE49-F238E27FC236}">
                <a16:creationId xmlns:a16="http://schemas.microsoft.com/office/drawing/2014/main" id="{5B23B61D-8D69-6916-1D5B-07156E186F04}"/>
              </a:ext>
            </a:extLst>
          </p:cNvPr>
          <p:cNvSpPr/>
          <p:nvPr/>
        </p:nvSpPr>
        <p:spPr>
          <a:xfrm>
            <a:off x="134383" y="139471"/>
            <a:ext cx="1369463"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７．乾燥調製</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31" name="AutoShape 3">
            <a:extLst>
              <a:ext uri="{FF2B5EF4-FFF2-40B4-BE49-F238E27FC236}">
                <a16:creationId xmlns:a16="http://schemas.microsoft.com/office/drawing/2014/main" id="{FDE5AF6C-77FD-1315-13C8-8F9DC01BD254}"/>
              </a:ext>
            </a:extLst>
          </p:cNvPr>
          <p:cNvSpPr>
            <a:spLocks noChangeArrowheads="1"/>
          </p:cNvSpPr>
          <p:nvPr/>
        </p:nvSpPr>
        <p:spPr bwMode="auto">
          <a:xfrm>
            <a:off x="7276451" y="3953962"/>
            <a:ext cx="1565267" cy="700130"/>
          </a:xfrm>
          <a:prstGeom prst="wedgeRectCallout">
            <a:avLst>
              <a:gd name="adj1" fmla="val 46058"/>
              <a:gd name="adj2" fmla="val 2517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命綱はしていなかった</a:t>
            </a:r>
          </a:p>
        </p:txBody>
      </p:sp>
      <p:pic>
        <p:nvPicPr>
          <p:cNvPr id="11" name="図 10">
            <a:extLst>
              <a:ext uri="{FF2B5EF4-FFF2-40B4-BE49-F238E27FC236}">
                <a16:creationId xmlns:a16="http://schemas.microsoft.com/office/drawing/2014/main" id="{E253DD44-F465-4AAC-CCB8-B429E5705504}"/>
              </a:ext>
            </a:extLst>
          </p:cNvPr>
          <p:cNvPicPr>
            <a:picLocks noChangeAspect="1"/>
          </p:cNvPicPr>
          <p:nvPr/>
        </p:nvPicPr>
        <p:blipFill>
          <a:blip r:embed="rId2"/>
          <a:stretch>
            <a:fillRect/>
          </a:stretch>
        </p:blipFill>
        <p:spPr>
          <a:xfrm>
            <a:off x="4525078" y="1926932"/>
            <a:ext cx="2530943" cy="3536567"/>
          </a:xfrm>
          <a:prstGeom prst="rect">
            <a:avLst/>
          </a:prstGeom>
        </p:spPr>
      </p:pic>
      <p:pic>
        <p:nvPicPr>
          <p:cNvPr id="17" name="図 16">
            <a:extLst>
              <a:ext uri="{FF2B5EF4-FFF2-40B4-BE49-F238E27FC236}">
                <a16:creationId xmlns:a16="http://schemas.microsoft.com/office/drawing/2014/main" id="{6971472D-DFE7-D7EB-55F9-D8DF2DEA81A5}"/>
              </a:ext>
            </a:extLst>
          </p:cNvPr>
          <p:cNvPicPr>
            <a:picLocks noChangeAspect="1"/>
          </p:cNvPicPr>
          <p:nvPr/>
        </p:nvPicPr>
        <p:blipFill>
          <a:blip r:embed="rId3"/>
          <a:stretch>
            <a:fillRect/>
          </a:stretch>
        </p:blipFill>
        <p:spPr>
          <a:xfrm>
            <a:off x="454571" y="1606170"/>
            <a:ext cx="2699380" cy="3405100"/>
          </a:xfrm>
          <a:prstGeom prst="rect">
            <a:avLst/>
          </a:prstGeom>
        </p:spPr>
      </p:pic>
      <p:sp>
        <p:nvSpPr>
          <p:cNvPr id="28" name="AutoShape 3">
            <a:extLst>
              <a:ext uri="{FF2B5EF4-FFF2-40B4-BE49-F238E27FC236}">
                <a16:creationId xmlns:a16="http://schemas.microsoft.com/office/drawing/2014/main" id="{3EADF0E5-9C90-EF8B-8640-BD15BDD5038F}"/>
              </a:ext>
            </a:extLst>
          </p:cNvPr>
          <p:cNvSpPr>
            <a:spLocks noChangeArrowheads="1"/>
          </p:cNvSpPr>
          <p:nvPr/>
        </p:nvSpPr>
        <p:spPr bwMode="auto">
          <a:xfrm>
            <a:off x="380590" y="4971313"/>
            <a:ext cx="1443393" cy="439878"/>
          </a:xfrm>
          <a:prstGeom prst="wedgeRectCallout">
            <a:avLst>
              <a:gd name="adj1" fmla="val 49375"/>
              <a:gd name="adj2" fmla="val 19077"/>
            </a:avLst>
          </a:prstGeom>
          <a:solidFill>
            <a:schemeClr val="accent1">
              <a:lumMod val="20000"/>
              <a:lumOff val="80000"/>
            </a:schemeClr>
          </a:solidFill>
          <a:ln w="12700">
            <a:solidFill>
              <a:schemeClr val="tx1"/>
            </a:solidFill>
            <a:miter lim="800000"/>
            <a:headEnd/>
            <a:tailEnd/>
          </a:ln>
          <a:effectLst/>
        </p:spPr>
        <p:txBody>
          <a:bodyPr/>
          <a:lstStyle/>
          <a:p>
            <a:pPr eaLnBrk="1" hangingPunct="1"/>
            <a:r>
              <a:rPr lang="ja-JP" altLang="en-US" sz="1200" dirty="0">
                <a:solidFill>
                  <a:srgbClr val="000000"/>
                </a:solidFill>
                <a:effectLst/>
                <a:latin typeface="Arial" pitchFamily="34" charset="0"/>
                <a:ea typeface="HGP創英角ｺﾞｼｯｸUB" panose="020B0900000000000000" pitchFamily="50" charset="-128"/>
              </a:rPr>
              <a:t>本来、はしごをかけるフックがある位置</a:t>
            </a:r>
          </a:p>
        </p:txBody>
      </p:sp>
      <p:sp>
        <p:nvSpPr>
          <p:cNvPr id="18" name="AutoShape 3">
            <a:extLst>
              <a:ext uri="{FF2B5EF4-FFF2-40B4-BE49-F238E27FC236}">
                <a16:creationId xmlns:a16="http://schemas.microsoft.com/office/drawing/2014/main" id="{D2BDCA9C-CEE6-D1B7-9800-9F1418DBB226}"/>
              </a:ext>
            </a:extLst>
          </p:cNvPr>
          <p:cNvSpPr>
            <a:spLocks noChangeArrowheads="1"/>
          </p:cNvSpPr>
          <p:nvPr/>
        </p:nvSpPr>
        <p:spPr bwMode="auto">
          <a:xfrm>
            <a:off x="2929529" y="1747103"/>
            <a:ext cx="1443393" cy="439878"/>
          </a:xfrm>
          <a:prstGeom prst="wedgeRectCallout">
            <a:avLst>
              <a:gd name="adj1" fmla="val 49375"/>
              <a:gd name="adj2" fmla="val 19077"/>
            </a:avLst>
          </a:prstGeom>
          <a:solidFill>
            <a:schemeClr val="accent1">
              <a:lumMod val="20000"/>
              <a:lumOff val="80000"/>
            </a:schemeClr>
          </a:solidFill>
          <a:ln w="12700">
            <a:solidFill>
              <a:schemeClr val="tx1"/>
            </a:solidFill>
            <a:miter lim="800000"/>
            <a:headEnd/>
            <a:tailEnd/>
          </a:ln>
          <a:effectLst/>
        </p:spPr>
        <p:txBody>
          <a:bodyPr/>
          <a:lstStyle/>
          <a:p>
            <a:pPr eaLnBrk="1" hangingPunct="1"/>
            <a:r>
              <a:rPr lang="ja-JP" altLang="en-US" sz="1200" dirty="0">
                <a:solidFill>
                  <a:srgbClr val="000000"/>
                </a:solidFill>
                <a:effectLst/>
                <a:latin typeface="Arial" pitchFamily="34" charset="0"/>
                <a:ea typeface="HGP創英角ｺﾞｼｯｸUB" panose="020B0900000000000000" pitchFamily="50" charset="-128"/>
              </a:rPr>
              <a:t>実際に、はしごを立てかけていた位置</a:t>
            </a:r>
          </a:p>
        </p:txBody>
      </p:sp>
      <p:sp>
        <p:nvSpPr>
          <p:cNvPr id="22" name="AutoShape 3">
            <a:extLst>
              <a:ext uri="{FF2B5EF4-FFF2-40B4-BE49-F238E27FC236}">
                <a16:creationId xmlns:a16="http://schemas.microsoft.com/office/drawing/2014/main" id="{2FC81CED-626C-12AA-EA18-55017D6BCA71}"/>
              </a:ext>
            </a:extLst>
          </p:cNvPr>
          <p:cNvSpPr>
            <a:spLocks noChangeArrowheads="1"/>
          </p:cNvSpPr>
          <p:nvPr/>
        </p:nvSpPr>
        <p:spPr bwMode="auto">
          <a:xfrm>
            <a:off x="5990051" y="1620189"/>
            <a:ext cx="1443393" cy="439878"/>
          </a:xfrm>
          <a:prstGeom prst="wedgeRectCallout">
            <a:avLst>
              <a:gd name="adj1" fmla="val 49375"/>
              <a:gd name="adj2" fmla="val 19077"/>
            </a:avLst>
          </a:prstGeom>
          <a:solidFill>
            <a:schemeClr val="accent1">
              <a:lumMod val="20000"/>
              <a:lumOff val="80000"/>
            </a:schemeClr>
          </a:solidFill>
          <a:ln w="12700">
            <a:solidFill>
              <a:schemeClr val="tx1"/>
            </a:solidFill>
            <a:miter lim="800000"/>
            <a:headEnd/>
            <a:tailEnd/>
          </a:ln>
          <a:effectLst/>
        </p:spPr>
        <p:txBody>
          <a:bodyPr/>
          <a:lstStyle/>
          <a:p>
            <a:pPr eaLnBrk="1" hangingPunct="1"/>
            <a:r>
              <a:rPr lang="ja-JP" altLang="en-US" sz="1200" dirty="0">
                <a:solidFill>
                  <a:srgbClr val="000000"/>
                </a:solidFill>
                <a:effectLst/>
                <a:latin typeface="Arial" pitchFamily="34" charset="0"/>
                <a:ea typeface="HGP創英角ｺﾞｼｯｸUB" panose="020B0900000000000000" pitchFamily="50" charset="-128"/>
              </a:rPr>
              <a:t>実際に、はしごを立てかけていた位置</a:t>
            </a:r>
          </a:p>
        </p:txBody>
      </p:sp>
      <p:sp>
        <p:nvSpPr>
          <p:cNvPr id="35" name="AutoShape 3">
            <a:extLst>
              <a:ext uri="{FF2B5EF4-FFF2-40B4-BE49-F238E27FC236}">
                <a16:creationId xmlns:a16="http://schemas.microsoft.com/office/drawing/2014/main" id="{CD2E9245-D1F2-8F85-6F13-07AAA79F9977}"/>
              </a:ext>
            </a:extLst>
          </p:cNvPr>
          <p:cNvSpPr>
            <a:spLocks noChangeArrowheads="1"/>
          </p:cNvSpPr>
          <p:nvPr/>
        </p:nvSpPr>
        <p:spPr bwMode="auto">
          <a:xfrm>
            <a:off x="2870298" y="2460909"/>
            <a:ext cx="1649166" cy="1046675"/>
          </a:xfrm>
          <a:prstGeom prst="wedgeRectCallout">
            <a:avLst>
              <a:gd name="adj1" fmla="val 5733"/>
              <a:gd name="adj2" fmla="val -75360"/>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フックのない場所にはしごを立てかけた</a:t>
            </a:r>
          </a:p>
        </p:txBody>
      </p:sp>
      <p:pic>
        <p:nvPicPr>
          <p:cNvPr id="29" name="図 28">
            <a:extLst>
              <a:ext uri="{FF2B5EF4-FFF2-40B4-BE49-F238E27FC236}">
                <a16:creationId xmlns:a16="http://schemas.microsoft.com/office/drawing/2014/main" id="{87CD9DD6-4866-2B44-DF96-04711640D811}"/>
              </a:ext>
            </a:extLst>
          </p:cNvPr>
          <p:cNvPicPr>
            <a:picLocks noChangeAspect="1"/>
          </p:cNvPicPr>
          <p:nvPr/>
        </p:nvPicPr>
        <p:blipFill>
          <a:blip r:embed="rId4"/>
          <a:stretch>
            <a:fillRect/>
          </a:stretch>
        </p:blipFill>
        <p:spPr>
          <a:xfrm>
            <a:off x="2951145" y="2208970"/>
            <a:ext cx="846474" cy="439879"/>
          </a:xfrm>
          <a:prstGeom prst="rect">
            <a:avLst/>
          </a:prstGeom>
        </p:spPr>
      </p:pic>
      <p:sp>
        <p:nvSpPr>
          <p:cNvPr id="24" name="テキスト ボックス 23">
            <a:extLst>
              <a:ext uri="{FF2B5EF4-FFF2-40B4-BE49-F238E27FC236}">
                <a16:creationId xmlns:a16="http://schemas.microsoft.com/office/drawing/2014/main" id="{E0BEC956-3B83-1ACD-72CE-3CDE7CED39D0}"/>
              </a:ext>
            </a:extLst>
          </p:cNvPr>
          <p:cNvSpPr txBox="1"/>
          <p:nvPr/>
        </p:nvSpPr>
        <p:spPr>
          <a:xfrm>
            <a:off x="7661000" y="6793"/>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sp>
        <p:nvSpPr>
          <p:cNvPr id="25" name="AutoShape 3">
            <a:extLst>
              <a:ext uri="{FF2B5EF4-FFF2-40B4-BE49-F238E27FC236}">
                <a16:creationId xmlns:a16="http://schemas.microsoft.com/office/drawing/2014/main" id="{D2732196-263E-EEC4-98E5-11D38FAB1B4F}"/>
              </a:ext>
            </a:extLst>
          </p:cNvPr>
          <p:cNvSpPr>
            <a:spLocks noChangeArrowheads="1"/>
          </p:cNvSpPr>
          <p:nvPr/>
        </p:nvSpPr>
        <p:spPr bwMode="auto">
          <a:xfrm>
            <a:off x="7276452" y="2118552"/>
            <a:ext cx="1565267" cy="1661682"/>
          </a:xfrm>
          <a:prstGeom prst="wedgeRectCallout">
            <a:avLst>
              <a:gd name="adj1" fmla="val -121656"/>
              <a:gd name="adj2" fmla="val -42148"/>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不安定な姿勢ではしごを直そうとした</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1400" dirty="0">
                <a:solidFill>
                  <a:srgbClr val="000000"/>
                </a:solidFill>
                <a:effectLst/>
                <a:latin typeface="Arial" pitchFamily="34" charset="0"/>
                <a:ea typeface="HGP創英角ｺﾞｼｯｸUB" panose="020B0900000000000000" pitchFamily="50" charset="-128"/>
              </a:rPr>
              <a:t>（上半身をのりだしたのははしごが短かった？）</a:t>
            </a:r>
          </a:p>
        </p:txBody>
      </p:sp>
      <p:pic>
        <p:nvPicPr>
          <p:cNvPr id="26" name="図 25">
            <a:extLst>
              <a:ext uri="{FF2B5EF4-FFF2-40B4-BE49-F238E27FC236}">
                <a16:creationId xmlns:a16="http://schemas.microsoft.com/office/drawing/2014/main" id="{BDEE5C27-B5A5-4713-1F9D-2665FCDF3248}"/>
              </a:ext>
            </a:extLst>
          </p:cNvPr>
          <p:cNvPicPr>
            <a:picLocks noChangeAspect="1"/>
          </p:cNvPicPr>
          <p:nvPr/>
        </p:nvPicPr>
        <p:blipFill>
          <a:blip r:embed="rId4"/>
          <a:stretch>
            <a:fillRect/>
          </a:stretch>
        </p:blipFill>
        <p:spPr>
          <a:xfrm>
            <a:off x="8159312" y="1799440"/>
            <a:ext cx="846474" cy="439879"/>
          </a:xfrm>
          <a:prstGeom prst="rect">
            <a:avLst/>
          </a:prstGeom>
        </p:spPr>
      </p:pic>
      <p:pic>
        <p:nvPicPr>
          <p:cNvPr id="40" name="図 39">
            <a:extLst>
              <a:ext uri="{FF2B5EF4-FFF2-40B4-BE49-F238E27FC236}">
                <a16:creationId xmlns:a16="http://schemas.microsoft.com/office/drawing/2014/main" id="{CCB2DAE6-4429-0C5C-EA18-A8F774E6261A}"/>
              </a:ext>
            </a:extLst>
          </p:cNvPr>
          <p:cNvPicPr>
            <a:picLocks noChangeAspect="1"/>
          </p:cNvPicPr>
          <p:nvPr/>
        </p:nvPicPr>
        <p:blipFill>
          <a:blip r:embed="rId4"/>
          <a:stretch>
            <a:fillRect/>
          </a:stretch>
        </p:blipFill>
        <p:spPr>
          <a:xfrm>
            <a:off x="8159312" y="4590993"/>
            <a:ext cx="846474" cy="439879"/>
          </a:xfrm>
          <a:prstGeom prst="rect">
            <a:avLst/>
          </a:prstGeom>
        </p:spPr>
      </p:pic>
      <p:sp>
        <p:nvSpPr>
          <p:cNvPr id="41" name="AutoShape 3">
            <a:extLst>
              <a:ext uri="{FF2B5EF4-FFF2-40B4-BE49-F238E27FC236}">
                <a16:creationId xmlns:a16="http://schemas.microsoft.com/office/drawing/2014/main" id="{6B545705-B0AF-817E-2939-D7CF57DC5B2A}"/>
              </a:ext>
            </a:extLst>
          </p:cNvPr>
          <p:cNvSpPr>
            <a:spLocks noChangeArrowheads="1"/>
          </p:cNvSpPr>
          <p:nvPr/>
        </p:nvSpPr>
        <p:spPr bwMode="auto">
          <a:xfrm>
            <a:off x="2881014" y="3678917"/>
            <a:ext cx="1649166" cy="1318533"/>
          </a:xfrm>
          <a:prstGeom prst="wedgeRectCallout">
            <a:avLst>
              <a:gd name="adj1" fmla="val -69876"/>
              <a:gd name="adj2" fmla="val -20146"/>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1600" dirty="0">
                <a:solidFill>
                  <a:srgbClr val="000000"/>
                </a:solidFill>
                <a:effectLst/>
                <a:latin typeface="Arial" pitchFamily="34" charset="0"/>
                <a:ea typeface="HGP創英角ｺﾞｼｯｸUB" panose="020B0900000000000000" pitchFamily="50" charset="-128"/>
              </a:rPr>
              <a:t>乾燥場内は様々なものがあり、適切な角度</a:t>
            </a:r>
            <a:r>
              <a:rPr lang="ja-JP" altLang="en-US" sz="1600" b="1" dirty="0">
                <a:solidFill>
                  <a:srgbClr val="000000"/>
                </a:solidFill>
                <a:effectLst/>
                <a:latin typeface="Arial" pitchFamily="34" charset="0"/>
                <a:ea typeface="HGP創英角ｺﾞｼｯｸUB" panose="020B0900000000000000" pitchFamily="50" charset="-128"/>
              </a:rPr>
              <a:t>（</a:t>
            </a:r>
            <a:r>
              <a:rPr lang="en-US" altLang="ja-JP" sz="1600" b="1" dirty="0">
                <a:solidFill>
                  <a:srgbClr val="000000"/>
                </a:solidFill>
                <a:effectLst/>
                <a:latin typeface="Arial" pitchFamily="34" charset="0"/>
                <a:ea typeface="HGP創英角ｺﾞｼｯｸUB" panose="020B0900000000000000" pitchFamily="50" charset="-128"/>
              </a:rPr>
              <a:t>75</a:t>
            </a:r>
            <a:r>
              <a:rPr lang="ja-JP" altLang="en-US" sz="1600" b="1" dirty="0">
                <a:solidFill>
                  <a:srgbClr val="000000"/>
                </a:solidFill>
                <a:effectLst/>
                <a:latin typeface="Arial" pitchFamily="34" charset="0"/>
                <a:ea typeface="HGP創英角ｺﾞｼｯｸUB" panose="020B0900000000000000" pitchFamily="50" charset="-128"/>
              </a:rPr>
              <a:t>゜）</a:t>
            </a:r>
            <a:r>
              <a:rPr lang="ja-JP" altLang="en-US" sz="1600" dirty="0">
                <a:solidFill>
                  <a:srgbClr val="000000"/>
                </a:solidFill>
                <a:effectLst/>
                <a:latin typeface="Arial" pitchFamily="34" charset="0"/>
                <a:ea typeface="HGP創英角ｺﾞｼｯｸUB" panose="020B0900000000000000" pitchFamily="50" charset="-128"/>
              </a:rPr>
              <a:t>ではしごがかけられない場合も</a:t>
            </a:r>
          </a:p>
        </p:txBody>
      </p:sp>
      <p:pic>
        <p:nvPicPr>
          <p:cNvPr id="42" name="図 41">
            <a:extLst>
              <a:ext uri="{FF2B5EF4-FFF2-40B4-BE49-F238E27FC236}">
                <a16:creationId xmlns:a16="http://schemas.microsoft.com/office/drawing/2014/main" id="{BC2968CC-F754-262A-BAA6-05BCC7E907E5}"/>
              </a:ext>
            </a:extLst>
          </p:cNvPr>
          <p:cNvPicPr>
            <a:picLocks noChangeAspect="1"/>
          </p:cNvPicPr>
          <p:nvPr/>
        </p:nvPicPr>
        <p:blipFill>
          <a:blip r:embed="rId5"/>
          <a:stretch>
            <a:fillRect/>
          </a:stretch>
        </p:blipFill>
        <p:spPr>
          <a:xfrm>
            <a:off x="2963224" y="4914306"/>
            <a:ext cx="822315" cy="439879"/>
          </a:xfrm>
          <a:prstGeom prst="rect">
            <a:avLst/>
          </a:prstGeom>
        </p:spPr>
      </p:pic>
    </p:spTree>
    <p:extLst>
      <p:ext uri="{BB962C8B-B14F-4D97-AF65-F5344CB8AC3E}">
        <p14:creationId xmlns:p14="http://schemas.microsoft.com/office/powerpoint/2010/main" val="324314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7"/>
          <p:cNvSpPr>
            <a:spLocks noChangeArrowheads="1"/>
          </p:cNvSpPr>
          <p:nvPr/>
        </p:nvSpPr>
        <p:spPr bwMode="auto">
          <a:xfrm>
            <a:off x="2456778" y="121652"/>
            <a:ext cx="5529492" cy="565146"/>
          </a:xfrm>
          <a:prstGeom prst="rect">
            <a:avLst/>
          </a:prstGeom>
          <a:noFill/>
          <a:ln w="12700">
            <a:noFill/>
            <a:miter lim="800000"/>
            <a:headEnd type="none" w="sm" len="sm"/>
            <a:tailEnd type="none" w="sm" len="sm"/>
          </a:ln>
          <a:effectLst/>
        </p:spPr>
        <p:txBody>
          <a:bodyPr wrap="square" tIns="36000" bIns="36000">
            <a:spAutoFit/>
          </a:bodyPr>
          <a:lstStyle/>
          <a:p>
            <a:pPr algn="ct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農業関係者の安全意識の実態</a:t>
            </a:r>
          </a:p>
        </p:txBody>
      </p:sp>
      <p:sp>
        <p:nvSpPr>
          <p:cNvPr id="11" name="正方形/長方形 10"/>
          <p:cNvSpPr/>
          <p:nvPr/>
        </p:nvSpPr>
        <p:spPr>
          <a:xfrm>
            <a:off x="561831" y="1310856"/>
            <a:ext cx="4831415"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機械に乗る時に</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サンダル履き</a:t>
            </a:r>
            <a:endParaRPr lang="en-US" altLang="ja-JP" sz="2400" dirty="0">
              <a:solidFill>
                <a:srgbClr val="C00000"/>
              </a:solidFill>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p:cNvSpPr/>
          <p:nvPr/>
        </p:nvSpPr>
        <p:spPr>
          <a:xfrm>
            <a:off x="561831" y="2282840"/>
            <a:ext cx="5889398" cy="461665"/>
          </a:xfrm>
          <a:prstGeom prst="rect">
            <a:avLst/>
          </a:prstGeom>
        </p:spPr>
        <p:txBody>
          <a:bodyPr wrap="square">
            <a:spAutoFit/>
          </a:bodyPr>
          <a:lstStyle/>
          <a:p>
            <a:pPr lvl="0">
              <a:spcBef>
                <a:spcPts val="4200"/>
              </a:spcBef>
              <a:buFont typeface="Wingdings"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トラクターに小さな</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子供を乗せて</a:t>
            </a:r>
            <a:r>
              <a:rPr lang="ja-JP" altLang="en-US" sz="2400" dirty="0">
                <a:latin typeface="HGP創英角ｺﾞｼｯｸUB" panose="020B0900000000000000" pitchFamily="50" charset="-128"/>
                <a:ea typeface="HGP創英角ｺﾞｼｯｸUB" panose="020B0900000000000000" pitchFamily="50" charset="-128"/>
              </a:rPr>
              <a:t>喜ばせる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1097280" y="800341"/>
            <a:ext cx="6218232" cy="461665"/>
          </a:xfrm>
          <a:prstGeom prst="rect">
            <a:avLst/>
          </a:prstGeom>
        </p:spPr>
        <p:txBody>
          <a:bodyPr wrap="square">
            <a:spAutoFit/>
          </a:bodyPr>
          <a:lstStyle/>
          <a:p>
            <a:pPr lvl="0" algn="ctr">
              <a:spcBef>
                <a:spcPts val="4200"/>
              </a:spcBef>
            </a:pPr>
            <a:r>
              <a:rPr lang="ja-JP" altLang="en-US" sz="2400" dirty="0">
                <a:latin typeface="HGP創英角ｺﾞｼｯｸUB" panose="020B0900000000000000" pitchFamily="50" charset="-128"/>
                <a:ea typeface="HGP創英角ｺﾞｼｯｸUB" panose="020B0900000000000000" pitchFamily="50" charset="-128"/>
              </a:rPr>
              <a:t>こんな場面を見聞きしたことはありませんか？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4" name="正方形/長方形 13"/>
          <p:cNvSpPr/>
          <p:nvPr/>
        </p:nvSpPr>
        <p:spPr>
          <a:xfrm>
            <a:off x="561831" y="2768119"/>
            <a:ext cx="6543850" cy="461665"/>
          </a:xfrm>
          <a:prstGeom prst="rect">
            <a:avLst/>
          </a:prstGeom>
        </p:spPr>
        <p:txBody>
          <a:bodyPr wrap="square">
            <a:spAutoFit/>
          </a:bodyPr>
          <a:lstStyle/>
          <a:p>
            <a:pPr lvl="0">
              <a:spcBef>
                <a:spcPts val="4200"/>
              </a:spcBef>
              <a:buFont typeface="Wingdings" pitchFamily="2" charset="2"/>
              <a:buChar char="l"/>
            </a:pPr>
            <a:r>
              <a:rPr lang="ja-JP" altLang="en-US" sz="2400" dirty="0">
                <a:effectLst/>
                <a:latin typeface="HGP創英角ｺﾞｼｯｸUB" panose="020B0900000000000000" pitchFamily="50" charset="-128"/>
                <a:ea typeface="HGP創英角ｺﾞｼｯｸUB" panose="020B0900000000000000" pitchFamily="50" charset="-128"/>
              </a:rPr>
              <a:t>火のついた</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タバコをくわえて</a:t>
            </a:r>
            <a:r>
              <a:rPr lang="ja-JP" altLang="en-US" sz="2400" dirty="0">
                <a:effectLst/>
                <a:latin typeface="HGP創英角ｺﾞｼｯｸUB" panose="020B0900000000000000" pitchFamily="50" charset="-128"/>
                <a:ea typeface="HGP創英角ｺﾞｼｯｸUB" panose="020B0900000000000000" pitchFamily="50" charset="-128"/>
              </a:rPr>
              <a:t>ガソリンを補給する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5" name="正方形/長方形 14"/>
          <p:cNvSpPr/>
          <p:nvPr/>
        </p:nvSpPr>
        <p:spPr>
          <a:xfrm>
            <a:off x="284691" y="3281494"/>
            <a:ext cx="6820990" cy="461665"/>
          </a:xfrm>
          <a:prstGeom prst="rect">
            <a:avLst/>
          </a:prstGeom>
        </p:spPr>
        <p:txBody>
          <a:bodyPr wrap="square">
            <a:spAutoFit/>
          </a:bodyPr>
          <a:lstStyle/>
          <a:p>
            <a:pPr lvl="0">
              <a:spcBef>
                <a:spcPts val="4200"/>
              </a:spcBef>
            </a:pPr>
            <a:r>
              <a:rPr lang="ja-JP" altLang="en-US" sz="2400" dirty="0">
                <a:effectLst/>
                <a:latin typeface="HGP創英角ｺﾞｼｯｸUB" panose="020B0900000000000000" pitchFamily="50" charset="-128"/>
                <a:ea typeface="HGP創英角ｺﾞｼｯｸUB" panose="020B0900000000000000" pitchFamily="50" charset="-128"/>
              </a:rPr>
              <a:t>などなど・・・決して悪気がある訳ではないけれど・・・</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6" name="正方形/長方形 15"/>
          <p:cNvSpPr/>
          <p:nvPr/>
        </p:nvSpPr>
        <p:spPr>
          <a:xfrm>
            <a:off x="561832" y="1796848"/>
            <a:ext cx="5624902" cy="461665"/>
          </a:xfrm>
          <a:prstGeom prst="rect">
            <a:avLst/>
          </a:prstGeom>
        </p:spPr>
        <p:txBody>
          <a:bodyPr wrap="square">
            <a:spAutoFit/>
          </a:bodyPr>
          <a:lstStyle/>
          <a:p>
            <a:pPr lvl="0">
              <a:spcBef>
                <a:spcPts val="4200"/>
              </a:spcBef>
              <a:buFont typeface="Wingdings"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田植機の</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前部にしがみついて</a:t>
            </a:r>
            <a:r>
              <a:rPr lang="ja-JP" altLang="en-US" sz="2400" dirty="0">
                <a:latin typeface="HGP創英角ｺﾞｼｯｸUB" panose="020B0900000000000000" pitchFamily="50" charset="-128"/>
                <a:ea typeface="HGP創英角ｺﾞｼｯｸUB" panose="020B0900000000000000" pitchFamily="50" charset="-128"/>
              </a:rPr>
              <a:t>重しになる</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pic>
        <p:nvPicPr>
          <p:cNvPr id="3" name="図 2">
            <a:extLst>
              <a:ext uri="{FF2B5EF4-FFF2-40B4-BE49-F238E27FC236}">
                <a16:creationId xmlns:a16="http://schemas.microsoft.com/office/drawing/2014/main" id="{C1E51394-38F5-47BA-B0CD-E73A10A57BEA}"/>
              </a:ext>
            </a:extLst>
          </p:cNvPr>
          <p:cNvPicPr>
            <a:picLocks noChangeAspect="1"/>
          </p:cNvPicPr>
          <p:nvPr/>
        </p:nvPicPr>
        <p:blipFill rotWithShape="1">
          <a:blip r:embed="rId3">
            <a:extLst>
              <a:ext uri="{28A0092B-C50C-407E-A947-70E740481C1C}">
                <a14:useLocalDpi xmlns:a14="http://schemas.microsoft.com/office/drawing/2010/main" val="0"/>
              </a:ext>
            </a:extLst>
          </a:blip>
          <a:srcRect l="11462" t="30022" r="4887" b="13875"/>
          <a:stretch/>
        </p:blipFill>
        <p:spPr>
          <a:xfrm>
            <a:off x="6828541" y="1852402"/>
            <a:ext cx="2315459" cy="2072792"/>
          </a:xfrm>
          <a:prstGeom prst="rect">
            <a:avLst/>
          </a:prstGeom>
        </p:spPr>
      </p:pic>
      <p:sp>
        <p:nvSpPr>
          <p:cNvPr id="12" name="正方形/長方形 11">
            <a:extLst>
              <a:ext uri="{FF2B5EF4-FFF2-40B4-BE49-F238E27FC236}">
                <a16:creationId xmlns:a16="http://schemas.microsoft.com/office/drawing/2014/main" id="{C6F50C0B-20B2-4F32-A28C-2AF953443BD7}"/>
              </a:ext>
            </a:extLst>
          </p:cNvPr>
          <p:cNvSpPr/>
          <p:nvPr/>
        </p:nvSpPr>
        <p:spPr>
          <a:xfrm>
            <a:off x="408079" y="5795466"/>
            <a:ext cx="8327842" cy="461665"/>
          </a:xfrm>
          <a:prstGeom prst="rect">
            <a:avLst/>
          </a:prstGeom>
        </p:spPr>
        <p:txBody>
          <a:bodyPr wrap="square">
            <a:spAutoFit/>
          </a:bodyPr>
          <a:lstStyle/>
          <a:p>
            <a:pPr lvl="0">
              <a:spcBef>
                <a:spcPts val="4200"/>
              </a:spcBef>
            </a:pPr>
            <a:r>
              <a:rPr lang="ja-JP" altLang="en-US" sz="2400" dirty="0">
                <a:effectLst/>
                <a:latin typeface="HGP創英角ｺﾞｼｯｸUB" panose="020B0900000000000000" pitchFamily="50" charset="-128"/>
                <a:ea typeface="HGP創英角ｺﾞｼｯｸUB" panose="020B0900000000000000" pitchFamily="50" charset="-128"/>
              </a:rPr>
              <a:t>周囲も部下ならともかく、他人であれば</a:t>
            </a:r>
            <a:r>
              <a:rPr lang="ja-JP" altLang="en-US" sz="2400" dirty="0">
                <a:solidFill>
                  <a:srgbClr val="C00000"/>
                </a:solidFill>
                <a:effectLst/>
                <a:latin typeface="HGP創英角ｺﾞｼｯｸUB" panose="020B0900000000000000" pitchFamily="50" charset="-128"/>
                <a:ea typeface="HGP創英角ｺﾞｼｯｸUB" panose="020B0900000000000000" pitchFamily="50" charset="-128"/>
              </a:rPr>
              <a:t>注意はできない</a:t>
            </a:r>
            <a:r>
              <a:rPr lang="ja-JP" altLang="en-US" sz="2400" dirty="0">
                <a:effectLst/>
                <a:latin typeface="HGP創英角ｺﾞｼｯｸUB" panose="020B0900000000000000" pitchFamily="50" charset="-128"/>
                <a:ea typeface="HGP創英角ｺﾞｼｯｸUB" panose="020B0900000000000000" pitchFamily="50" charset="-128"/>
              </a:rPr>
              <a:t>のが普通</a:t>
            </a:r>
            <a:endParaRPr lang="en-US" altLang="ja-JP" sz="2400" dirty="0">
              <a:effectLst/>
              <a:latin typeface="HGP創英角ｺﾞｼｯｸUB" panose="020B0900000000000000" pitchFamily="50" charset="-128"/>
              <a:ea typeface="HGP創英角ｺﾞｼｯｸUB" panose="020B0900000000000000" pitchFamily="50" charset="-128"/>
            </a:endParaRPr>
          </a:p>
        </p:txBody>
      </p:sp>
      <p:sp>
        <p:nvSpPr>
          <p:cNvPr id="17" name="Rectangle 3">
            <a:extLst>
              <a:ext uri="{FF2B5EF4-FFF2-40B4-BE49-F238E27FC236}">
                <a16:creationId xmlns:a16="http://schemas.microsoft.com/office/drawing/2014/main" id="{848749A7-EC80-4FCF-9E5E-4D07EBF4F7C6}"/>
              </a:ext>
            </a:extLst>
          </p:cNvPr>
          <p:cNvSpPr>
            <a:spLocks noChangeArrowheads="1"/>
          </p:cNvSpPr>
          <p:nvPr/>
        </p:nvSpPr>
        <p:spPr bwMode="auto">
          <a:xfrm>
            <a:off x="862110" y="3837876"/>
            <a:ext cx="5869998" cy="1157846"/>
          </a:xfrm>
          <a:prstGeom prst="rect">
            <a:avLst/>
          </a:prstGeom>
          <a:noFill/>
          <a:ln w="9525">
            <a:noFill/>
            <a:miter lim="800000"/>
            <a:headEnd/>
            <a:tailEnd/>
          </a:ln>
        </p:spPr>
        <p:txBody>
          <a:bodyPr anchor="ctr"/>
          <a:lstStyle/>
          <a:p>
            <a:pPr algn="ctr" eaLnBrk="1">
              <a:spcBef>
                <a:spcPts val="1200"/>
              </a:spcBef>
            </a:pP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「気をつけてやれば大丈夫、事故なんて</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algn="ctr" eaLnBrk="1"/>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そうそう起こるものじゃないから」</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a:p>
            <a:pPr algn="ctr" eaLnBrk="1">
              <a:spcBef>
                <a:spcPts val="600"/>
              </a:spcBef>
            </a:pPr>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「いちいち気にしていたら、仕事にならない」</a:t>
            </a:r>
            <a:endParaRPr lang="en-US" altLang="ja-JP" sz="2400" dirty="0">
              <a:solidFill>
                <a:schemeClr val="accent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18" name="Rectangle 3">
            <a:extLst>
              <a:ext uri="{FF2B5EF4-FFF2-40B4-BE49-F238E27FC236}">
                <a16:creationId xmlns:a16="http://schemas.microsoft.com/office/drawing/2014/main" id="{2A941504-D32A-49B6-849D-2BCA7204D7DE}"/>
              </a:ext>
            </a:extLst>
          </p:cNvPr>
          <p:cNvSpPr>
            <a:spLocks noChangeArrowheads="1"/>
          </p:cNvSpPr>
          <p:nvPr/>
        </p:nvSpPr>
        <p:spPr bwMode="auto">
          <a:xfrm>
            <a:off x="977341" y="5054063"/>
            <a:ext cx="6820990" cy="683062"/>
          </a:xfrm>
          <a:prstGeom prst="rect">
            <a:avLst/>
          </a:prstGeom>
          <a:noFill/>
          <a:ln w="9525">
            <a:noFill/>
            <a:miter lim="800000"/>
            <a:headEnd/>
            <a:tailEnd/>
          </a:ln>
        </p:spPr>
        <p:txBody>
          <a:bodyPr anchor="ctr"/>
          <a:lstStyle/>
          <a:p>
            <a:pPr algn="ctr" eaLnBrk="1">
              <a:spcBef>
                <a:spcPts val="12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「普通」のことでしょうか？　　</a:t>
            </a:r>
            <a:r>
              <a:rPr lang="ja-JP" altLang="en-US" sz="2400" dirty="0">
                <a:latin typeface="HGP創英角ｺﾞｼｯｸUB" panose="020B0900000000000000" pitchFamily="50" charset="-128"/>
                <a:ea typeface="HGP創英角ｺﾞｼｯｸUB" panose="020B0900000000000000" pitchFamily="50" charset="-128"/>
              </a:rPr>
              <a:t>本当は危険なことです</a:t>
            </a:r>
            <a:endParaRPr lang="en-US" altLang="ja-JP" sz="2400" dirty="0">
              <a:latin typeface="HGP創英角ｺﾞｼｯｸUB" panose="020B0900000000000000" pitchFamily="50" charset="-128"/>
              <a:ea typeface="HGP創英角ｺﾞｼｯｸUB" panose="020B0900000000000000" pitchFamily="50" charset="-128"/>
            </a:endParaRPr>
          </a:p>
        </p:txBody>
      </p:sp>
      <p:cxnSp>
        <p:nvCxnSpPr>
          <p:cNvPr id="2" name="直線コネクタ 1">
            <a:extLst>
              <a:ext uri="{FF2B5EF4-FFF2-40B4-BE49-F238E27FC236}">
                <a16:creationId xmlns:a16="http://schemas.microsoft.com/office/drawing/2014/main" id="{25E4EE7B-8F95-174C-D71E-02D5826DE014}"/>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2">
            <a:extLst>
              <a:ext uri="{FF2B5EF4-FFF2-40B4-BE49-F238E27FC236}">
                <a16:creationId xmlns:a16="http://schemas.microsoft.com/office/drawing/2014/main" id="{BCCFA4D1-901B-0C6A-6124-FB3563C5461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AC606461-07EC-8A11-5FC4-CD8DE440B635}"/>
              </a:ext>
            </a:extLst>
          </p:cNvPr>
          <p:cNvSpPr/>
          <p:nvPr/>
        </p:nvSpPr>
        <p:spPr>
          <a:xfrm>
            <a:off x="284691" y="331307"/>
            <a:ext cx="1943100"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１．事故防止の基本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2040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8327EA9-3066-3695-FF79-65A0CE3768C6}"/>
              </a:ext>
            </a:extLst>
          </p:cNvPr>
          <p:cNvPicPr>
            <a:picLocks noChangeAspect="1"/>
          </p:cNvPicPr>
          <p:nvPr/>
        </p:nvPicPr>
        <p:blipFill>
          <a:blip r:embed="rId3"/>
          <a:stretch>
            <a:fillRect/>
          </a:stretch>
        </p:blipFill>
        <p:spPr>
          <a:xfrm>
            <a:off x="6171192" y="641368"/>
            <a:ext cx="2651261" cy="1791888"/>
          </a:xfrm>
          <a:prstGeom prst="rect">
            <a:avLst/>
          </a:prstGeom>
        </p:spPr>
      </p:pic>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887020" y="142396"/>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具体的な安全対策をどうするか？</a:t>
            </a:r>
          </a:p>
        </p:txBody>
      </p:sp>
      <p:grpSp>
        <p:nvGrpSpPr>
          <p:cNvPr id="15" name="グループ化 14">
            <a:extLst>
              <a:ext uri="{FF2B5EF4-FFF2-40B4-BE49-F238E27FC236}">
                <a16:creationId xmlns:a16="http://schemas.microsoft.com/office/drawing/2014/main" id="{6351B2A0-3440-4470-AA40-2F01EF2B6618}"/>
              </a:ext>
            </a:extLst>
          </p:cNvPr>
          <p:cNvGrpSpPr/>
          <p:nvPr/>
        </p:nvGrpSpPr>
        <p:grpSpPr>
          <a:xfrm>
            <a:off x="321547" y="2074615"/>
            <a:ext cx="6722348" cy="2553179"/>
            <a:chOff x="416640" y="6017927"/>
            <a:chExt cx="7138726" cy="2553179"/>
          </a:xfrm>
        </p:grpSpPr>
        <p:sp>
          <p:nvSpPr>
            <p:cNvPr id="19" name="下矢印 18">
              <a:extLst>
                <a:ext uri="{FF2B5EF4-FFF2-40B4-BE49-F238E27FC236}">
                  <a16:creationId xmlns:a16="http://schemas.microsoft.com/office/drawing/2014/main" id="{C1BEEC51-8E49-419F-B709-6BDFB4870E38}"/>
                </a:ext>
              </a:extLst>
            </p:cNvPr>
            <p:cNvSpPr>
              <a:spLocks noChangeArrowheads="1"/>
            </p:cNvSpPr>
            <p:nvPr/>
          </p:nvSpPr>
          <p:spPr bwMode="auto">
            <a:xfrm>
              <a:off x="3429583" y="6017927"/>
              <a:ext cx="1112840" cy="236056"/>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a:effectLst/>
                <a:latin typeface="HG丸ｺﾞｼｯｸM-PRO" panose="020F0600000000000000" pitchFamily="50" charset="-128"/>
                <a:ea typeface="HG丸ｺﾞｼｯｸM-PRO" panose="020F0600000000000000" pitchFamily="50" charset="-128"/>
              </a:endParaRPr>
            </a:p>
          </p:txBody>
        </p:sp>
        <p:sp>
          <p:nvSpPr>
            <p:cNvPr id="21" name="テキスト ボックス 20">
              <a:extLst>
                <a:ext uri="{FF2B5EF4-FFF2-40B4-BE49-F238E27FC236}">
                  <a16:creationId xmlns:a16="http://schemas.microsoft.com/office/drawing/2014/main" id="{5C736D1D-67E9-412F-B061-7D7CCA47829E}"/>
                </a:ext>
              </a:extLst>
            </p:cNvPr>
            <p:cNvSpPr txBox="1"/>
            <p:nvPr/>
          </p:nvSpPr>
          <p:spPr>
            <a:xfrm>
              <a:off x="416640" y="6324337"/>
              <a:ext cx="7138726" cy="2246769"/>
            </a:xfrm>
            <a:prstGeom prst="rect">
              <a:avLst/>
            </a:prstGeom>
            <a:noFill/>
          </p:spPr>
          <p:txBody>
            <a:bodyPr wrap="square" rtlCol="0">
              <a:spAutoFit/>
            </a:bodyPr>
            <a:lstStyle/>
            <a:p>
              <a:pPr marL="342900" indent="-342900">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注意しているつもりでも、人は必ずミスをします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わかっているつもりでも、違う手順でやってしまうことがあります</a:t>
              </a:r>
              <a:endParaRPr lang="en-US" altLang="ja-JP" sz="2400" dirty="0">
                <a:latin typeface="HGP創英角ｺﾞｼｯｸUB" panose="020B0900000000000000" pitchFamily="50" charset="-128"/>
                <a:ea typeface="HGP創英角ｺﾞｼｯｸUB" panose="020B0900000000000000" pitchFamily="50" charset="-128"/>
              </a:endParaRPr>
            </a:p>
            <a:p>
              <a:pPr marL="342900" indent="-342900">
                <a:spcBef>
                  <a:spcPts val="1200"/>
                </a:spcBef>
                <a:buFont typeface="Wingdings" panose="05000000000000000000" pitchFamily="2" charset="2"/>
                <a:buChar char="l"/>
              </a:pPr>
              <a:r>
                <a:rPr lang="ja-JP" altLang="en-US" sz="2400" dirty="0">
                  <a:latin typeface="HGP創英角ｺﾞｼｯｸUB" panose="020B0900000000000000" pitchFamily="50" charset="-128"/>
                  <a:ea typeface="HGP創英角ｺﾞｼｯｸUB" panose="020B0900000000000000" pitchFamily="50" charset="-128"/>
                </a:rPr>
                <a:t>危ないとわかっていても、</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気をつけてやれば大丈夫</a:t>
              </a:r>
              <a:r>
                <a:rPr lang="ja-JP" altLang="en-US" sz="2400" dirty="0">
                  <a:latin typeface="HGP創英角ｺﾞｼｯｸUB" panose="020B0900000000000000" pitchFamily="50" charset="-128"/>
                  <a:ea typeface="HGP創英角ｺﾞｼｯｸUB" panose="020B0900000000000000" pitchFamily="50" charset="-128"/>
                </a:rPr>
                <a:t>と思ってしまいます</a:t>
              </a:r>
            </a:p>
          </p:txBody>
        </p:sp>
      </p:grpSp>
      <p:sp>
        <p:nvSpPr>
          <p:cNvPr id="28" name="テキスト ボックス 27">
            <a:extLst>
              <a:ext uri="{FF2B5EF4-FFF2-40B4-BE49-F238E27FC236}">
                <a16:creationId xmlns:a16="http://schemas.microsoft.com/office/drawing/2014/main" id="{053CD2C4-83E9-4CB3-A287-C320C9CD5393}"/>
              </a:ext>
            </a:extLst>
          </p:cNvPr>
          <p:cNvSpPr txBox="1"/>
          <p:nvPr/>
        </p:nvSpPr>
        <p:spPr>
          <a:xfrm>
            <a:off x="129261" y="948760"/>
            <a:ext cx="6000234" cy="984885"/>
          </a:xfrm>
          <a:prstGeom prst="rect">
            <a:avLst/>
          </a:prstGeom>
          <a:noFill/>
        </p:spPr>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それじゃ、</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「注意喚起」</a:t>
            </a:r>
            <a:r>
              <a:rPr lang="ja-JP" altLang="en-US" sz="2400" dirty="0">
                <a:latin typeface="HGP創英角ｺﾞｼｯｸUB" panose="020B0900000000000000" pitchFamily="50" charset="-128"/>
                <a:ea typeface="HGP創英角ｺﾞｼｯｸUB" panose="020B0900000000000000" pitchFamily="50" charset="-128"/>
              </a:rPr>
              <a:t>だ、</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「安全教育」</a:t>
            </a:r>
            <a:r>
              <a:rPr lang="ja-JP" altLang="en-US" sz="2400" dirty="0">
                <a:latin typeface="HGP創英角ｺﾞｼｯｸUB" panose="020B0900000000000000" pitchFamily="50" charset="-128"/>
                <a:ea typeface="HGP創英角ｺﾞｼｯｸUB" panose="020B0900000000000000" pitchFamily="50" charset="-128"/>
              </a:rPr>
              <a:t>だ、</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12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「手順書」</a:t>
            </a:r>
            <a:r>
              <a:rPr lang="ja-JP" altLang="en-US" sz="2400" dirty="0">
                <a:latin typeface="HGP創英角ｺﾞｼｯｸUB" panose="020B0900000000000000" pitchFamily="50" charset="-128"/>
                <a:ea typeface="HGP創英角ｺﾞｼｯｸUB" panose="020B0900000000000000" pitchFamily="50" charset="-128"/>
              </a:rPr>
              <a:t>だ</a:t>
            </a: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「危ない場所では気をつけよう！」</a:t>
            </a:r>
          </a:p>
        </p:txBody>
      </p:sp>
      <p:grpSp>
        <p:nvGrpSpPr>
          <p:cNvPr id="2" name="グループ化 1">
            <a:extLst>
              <a:ext uri="{FF2B5EF4-FFF2-40B4-BE49-F238E27FC236}">
                <a16:creationId xmlns:a16="http://schemas.microsoft.com/office/drawing/2014/main" id="{C171A833-024F-44F9-8520-56DBD4304B00}"/>
              </a:ext>
            </a:extLst>
          </p:cNvPr>
          <p:cNvGrpSpPr/>
          <p:nvPr/>
        </p:nvGrpSpPr>
        <p:grpSpPr>
          <a:xfrm>
            <a:off x="582805" y="4714141"/>
            <a:ext cx="6023985" cy="1771556"/>
            <a:chOff x="845007" y="4625463"/>
            <a:chExt cx="6897069" cy="1771556"/>
          </a:xfrm>
        </p:grpSpPr>
        <p:sp>
          <p:nvSpPr>
            <p:cNvPr id="12" name="テキスト ボックス 11">
              <a:extLst>
                <a:ext uri="{FF2B5EF4-FFF2-40B4-BE49-F238E27FC236}">
                  <a16:creationId xmlns:a16="http://schemas.microsoft.com/office/drawing/2014/main" id="{D1D73F3A-9CCC-4B3E-9073-60B52A1FF947}"/>
                </a:ext>
              </a:extLst>
            </p:cNvPr>
            <p:cNvSpPr txBox="1"/>
            <p:nvPr/>
          </p:nvSpPr>
          <p:spPr>
            <a:xfrm>
              <a:off x="845007" y="4965858"/>
              <a:ext cx="6897069" cy="143116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「気をつける」だけでは事故は防げません</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人はミスをする生き物です</a:t>
              </a:r>
              <a:endParaRPr lang="en-US" altLang="ja-JP" sz="2400" dirty="0">
                <a:solidFill>
                  <a:srgbClr val="C00000"/>
                </a:solidFill>
                <a:latin typeface="HGP創英角ｺﾞｼｯｸUB" panose="020B0900000000000000" pitchFamily="50" charset="-128"/>
                <a:ea typeface="HGP創英角ｺﾞｼｯｸUB" panose="020B0900000000000000" pitchFamily="50" charset="-128"/>
              </a:endParaRPr>
            </a:p>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では、どうしたらよいのでしょうか？</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3737121" y="4625463"/>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grpSp>
      <p:sp>
        <p:nvSpPr>
          <p:cNvPr id="7" name="吹き出し: 角を丸めた四角形 6">
            <a:extLst>
              <a:ext uri="{FF2B5EF4-FFF2-40B4-BE49-F238E27FC236}">
                <a16:creationId xmlns:a16="http://schemas.microsoft.com/office/drawing/2014/main" id="{C4FA8E8D-3D90-A8E9-4A33-13BAC4593E54}"/>
              </a:ext>
            </a:extLst>
          </p:cNvPr>
          <p:cNvSpPr/>
          <p:nvPr/>
        </p:nvSpPr>
        <p:spPr>
          <a:xfrm>
            <a:off x="7129358" y="2384569"/>
            <a:ext cx="1879042" cy="1093700"/>
          </a:xfrm>
          <a:prstGeom prst="wedgeRoundRectCallout">
            <a:avLst>
              <a:gd name="adj1" fmla="val -101849"/>
              <a:gd name="adj2" fmla="val -97605"/>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01A0E76-A770-3C62-42CF-10C7EC0F7110}"/>
              </a:ext>
            </a:extLst>
          </p:cNvPr>
          <p:cNvSpPr txBox="1"/>
          <p:nvPr/>
        </p:nvSpPr>
        <p:spPr>
          <a:xfrm>
            <a:off x="7129356" y="2384569"/>
            <a:ext cx="1953281" cy="1015663"/>
          </a:xfrm>
          <a:prstGeom prst="rect">
            <a:avLst/>
          </a:prstGeom>
          <a:noFill/>
        </p:spPr>
        <p:txBody>
          <a:bodyPr wrap="square" rtlCol="0">
            <a:spAutoFit/>
          </a:bodyPr>
          <a:lstStyle/>
          <a:p>
            <a:r>
              <a:rPr kumimoji="1" lang="ja-JP" altLang="en-US" sz="1500" dirty="0">
                <a:latin typeface="HGS創英角ｺﾞｼｯｸUB" panose="020B0900000000000000" pitchFamily="50" charset="-128"/>
                <a:ea typeface="HGS創英角ｺﾞｼｯｸUB" panose="020B0900000000000000" pitchFamily="50" charset="-128"/>
              </a:rPr>
              <a:t>これらは全て重要なことであり、やっても仕方ないというわけではありません</a:t>
            </a:r>
          </a:p>
        </p:txBody>
      </p:sp>
      <p:pic>
        <p:nvPicPr>
          <p:cNvPr id="9" name="図 8">
            <a:extLst>
              <a:ext uri="{FF2B5EF4-FFF2-40B4-BE49-F238E27FC236}">
                <a16:creationId xmlns:a16="http://schemas.microsoft.com/office/drawing/2014/main" id="{0B2D25ED-49EB-5478-6F2D-91367AE010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913" y="4450394"/>
            <a:ext cx="2651261" cy="1614761"/>
          </a:xfrm>
          <a:prstGeom prst="rect">
            <a:avLst/>
          </a:prstGeom>
          <a:noFill/>
          <a:ln>
            <a:noFill/>
          </a:ln>
        </p:spPr>
      </p:pic>
      <p:cxnSp>
        <p:nvCxnSpPr>
          <p:cNvPr id="5" name="直線コネクタ 4">
            <a:extLst>
              <a:ext uri="{FF2B5EF4-FFF2-40B4-BE49-F238E27FC236}">
                <a16:creationId xmlns:a16="http://schemas.microsoft.com/office/drawing/2014/main" id="{25565928-2ACA-CB8E-0C61-FD884CA11C97}"/>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2">
            <a:extLst>
              <a:ext uri="{FF2B5EF4-FFF2-40B4-BE49-F238E27FC236}">
                <a16:creationId xmlns:a16="http://schemas.microsoft.com/office/drawing/2014/main" id="{3AFA9624-68B2-5767-8877-3001096302C2}"/>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E1660F9-5EC1-E611-B3A7-C7964F11D046}"/>
              </a:ext>
            </a:extLst>
          </p:cNvPr>
          <p:cNvSpPr txBox="1"/>
          <p:nvPr/>
        </p:nvSpPr>
        <p:spPr>
          <a:xfrm>
            <a:off x="2497768" y="1940643"/>
            <a:ext cx="748602" cy="461665"/>
          </a:xfrm>
          <a:prstGeom prst="rect">
            <a:avLst/>
          </a:prstGeom>
          <a:noFill/>
        </p:spPr>
        <p:txBody>
          <a:bodyPr wrap="square">
            <a:spAutoFit/>
          </a:bodyPr>
          <a:lstStyle/>
          <a:p>
            <a:r>
              <a:rPr lang="ja-JP" altLang="en-US" sz="2400" dirty="0">
                <a:latin typeface="HGP創英角ｺﾞｼｯｸUB" panose="020B0900000000000000" pitchFamily="50" charset="-128"/>
                <a:ea typeface="HGP創英角ｺﾞｼｯｸUB" panose="020B0900000000000000" pitchFamily="50" charset="-128"/>
              </a:rPr>
              <a:t>でも</a:t>
            </a:r>
            <a:endParaRPr lang="ja-JP" altLang="en-US" sz="2400" dirty="0"/>
          </a:p>
        </p:txBody>
      </p:sp>
      <p:sp>
        <p:nvSpPr>
          <p:cNvPr id="10" name="正方形/長方形 9">
            <a:extLst>
              <a:ext uri="{FF2B5EF4-FFF2-40B4-BE49-F238E27FC236}">
                <a16:creationId xmlns:a16="http://schemas.microsoft.com/office/drawing/2014/main" id="{6EB0B7D4-BE02-7AAB-E170-CE375197F874}"/>
              </a:ext>
            </a:extLst>
          </p:cNvPr>
          <p:cNvSpPr/>
          <p:nvPr/>
        </p:nvSpPr>
        <p:spPr>
          <a:xfrm>
            <a:off x="284691" y="331307"/>
            <a:ext cx="1943100"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１．事故防止の基本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17245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C82E0B2-5C68-4418-B4A8-45DBCF820ED9}"/>
              </a:ext>
            </a:extLst>
          </p:cNvPr>
          <p:cNvSpPr>
            <a:spLocks noChangeArrowheads="1"/>
          </p:cNvSpPr>
          <p:nvPr/>
        </p:nvSpPr>
        <p:spPr bwMode="auto">
          <a:xfrm>
            <a:off x="1350010" y="100708"/>
            <a:ext cx="6325393" cy="504825"/>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ja-JP" altLang="en-US" sz="32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予め潰せる要因は多い</a:t>
            </a:r>
          </a:p>
        </p:txBody>
      </p:sp>
      <p:grpSp>
        <p:nvGrpSpPr>
          <p:cNvPr id="2" name="グループ化 1">
            <a:extLst>
              <a:ext uri="{FF2B5EF4-FFF2-40B4-BE49-F238E27FC236}">
                <a16:creationId xmlns:a16="http://schemas.microsoft.com/office/drawing/2014/main" id="{354259C3-3EDD-4E66-965B-C5C2C4D93081}"/>
              </a:ext>
            </a:extLst>
          </p:cNvPr>
          <p:cNvGrpSpPr/>
          <p:nvPr/>
        </p:nvGrpSpPr>
        <p:grpSpPr>
          <a:xfrm>
            <a:off x="1048375" y="5004992"/>
            <a:ext cx="7497565" cy="1669308"/>
            <a:chOff x="941564" y="5824872"/>
            <a:chExt cx="7497565" cy="1669308"/>
          </a:xfrm>
        </p:grpSpPr>
        <p:sp>
          <p:nvSpPr>
            <p:cNvPr id="13" name="下矢印 18">
              <a:extLst>
                <a:ext uri="{FF2B5EF4-FFF2-40B4-BE49-F238E27FC236}">
                  <a16:creationId xmlns:a16="http://schemas.microsoft.com/office/drawing/2014/main" id="{2975A0C7-77A6-48E4-AC0B-0B555DE08206}"/>
                </a:ext>
              </a:extLst>
            </p:cNvPr>
            <p:cNvSpPr>
              <a:spLocks noChangeArrowheads="1"/>
            </p:cNvSpPr>
            <p:nvPr/>
          </p:nvSpPr>
          <p:spPr bwMode="auto">
            <a:xfrm>
              <a:off x="4015579" y="5824872"/>
              <a:ext cx="1112840" cy="297565"/>
            </a:xfrm>
            <a:prstGeom prst="downArrow">
              <a:avLst>
                <a:gd name="adj1" fmla="val 50000"/>
                <a:gd name="adj2" fmla="val 50000"/>
              </a:avLst>
            </a:prstGeom>
            <a:solidFill>
              <a:srgbClr val="99CC00"/>
            </a:solidFill>
            <a:ln w="19050" algn="ctr">
              <a:solidFill>
                <a:schemeClr val="tx1"/>
              </a:solidFill>
              <a:round/>
              <a:headEnd type="none" w="sm" len="sm"/>
              <a:tailEnd type="none" w="sm" len="sm"/>
            </a:ln>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endParaRPr lang="ja-JP" altLang="en-US" sz="3200" dirty="0">
                <a:effectLst/>
                <a:latin typeface="HG丸ｺﾞｼｯｸM-PRO" panose="020F0600000000000000" pitchFamily="50" charset="-128"/>
                <a:ea typeface="HG丸ｺﾞｼｯｸM-PRO" panose="020F0600000000000000" pitchFamily="50" charset="-128"/>
              </a:endParaRPr>
            </a:p>
          </p:txBody>
        </p:sp>
        <p:sp>
          <p:nvSpPr>
            <p:cNvPr id="5" name="正方形/長方形 4">
              <a:extLst>
                <a:ext uri="{FF2B5EF4-FFF2-40B4-BE49-F238E27FC236}">
                  <a16:creationId xmlns:a16="http://schemas.microsoft.com/office/drawing/2014/main" id="{E38BD7E3-1CF8-43F1-AA11-E0E342DF7F8E}"/>
                </a:ext>
              </a:extLst>
            </p:cNvPr>
            <p:cNvSpPr/>
            <p:nvPr/>
          </p:nvSpPr>
          <p:spPr>
            <a:xfrm>
              <a:off x="941564" y="6216907"/>
              <a:ext cx="7497565" cy="1277273"/>
            </a:xfrm>
            <a:prstGeom prst="rect">
              <a:avLst/>
            </a:prstGeom>
          </p:spPr>
          <p:txBody>
            <a:bodyPr wrap="none">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４番目の「</a:t>
              </a:r>
              <a:r>
                <a:rPr lang="ja-JP" altLang="en-US" sz="2400" dirty="0">
                  <a:solidFill>
                    <a:srgbClr val="000066"/>
                  </a:solidFill>
                  <a:latin typeface="HGP創英角ｺﾞｼｯｸUB" panose="020B0900000000000000" pitchFamily="50" charset="-128"/>
                  <a:ea typeface="HGP創英角ｺﾞｼｯｸUB" panose="020B0900000000000000" pitchFamily="50" charset="-128"/>
                </a:rPr>
                <a:t>人に関わること</a:t>
              </a:r>
              <a:r>
                <a:rPr lang="ja-JP" altLang="en-US" sz="2400" dirty="0">
                  <a:latin typeface="HGP創英角ｺﾞｼｯｸUB" panose="020B0900000000000000" pitchFamily="50" charset="-128"/>
                  <a:ea typeface="HGP創英角ｺﾞｼｯｸUB" panose="020B0900000000000000" pitchFamily="50" charset="-128"/>
                </a:rPr>
                <a:t>」以外の要因を事前に潰せば、</a:t>
              </a:r>
              <a:endParaRPr lang="en-US" altLang="ja-JP" sz="2400" dirty="0">
                <a:latin typeface="HGP創英角ｺﾞｼｯｸUB" panose="020B0900000000000000" pitchFamily="50" charset="-128"/>
                <a:ea typeface="HGP創英角ｺﾞｼｯｸUB" panose="020B0900000000000000" pitchFamily="50" charset="-128"/>
              </a:endParaRPr>
            </a:p>
            <a:p>
              <a:pPr algn="ctr"/>
              <a:r>
                <a:rPr lang="ja-JP" altLang="en-US" sz="2400" dirty="0">
                  <a:latin typeface="HGP創英角ｺﾞｼｯｸUB" panose="020B0900000000000000" pitchFamily="50" charset="-128"/>
                  <a:ea typeface="HGP創英角ｺﾞｼｯｸUB" panose="020B0900000000000000" pitchFamily="50" charset="-128"/>
                </a:rPr>
                <a:t>人がミスをしても被害を小さく抑えることができます</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その上でミスを減らす努力をしましょう</a:t>
              </a:r>
            </a:p>
          </p:txBody>
        </p:sp>
      </p:grpSp>
      <p:sp>
        <p:nvSpPr>
          <p:cNvPr id="40" name="テキスト ボックス 39">
            <a:extLst>
              <a:ext uri="{FF2B5EF4-FFF2-40B4-BE49-F238E27FC236}">
                <a16:creationId xmlns:a16="http://schemas.microsoft.com/office/drawing/2014/main" id="{DA48486A-09FC-4BAE-BEF9-04E0912EDFA5}"/>
              </a:ext>
            </a:extLst>
          </p:cNvPr>
          <p:cNvSpPr txBox="1"/>
          <p:nvPr/>
        </p:nvSpPr>
        <p:spPr>
          <a:xfrm>
            <a:off x="560936" y="900386"/>
            <a:ext cx="8022128" cy="907941"/>
          </a:xfrm>
          <a:prstGeom prst="rect">
            <a:avLst/>
          </a:prstGeom>
          <a:noFill/>
        </p:spPr>
        <p:txBody>
          <a:bodyPr wrap="square" rtlCol="0">
            <a:spAutoFit/>
          </a:bodyPr>
          <a:lstStyle/>
          <a:p>
            <a:pPr algn="ctr"/>
            <a:r>
              <a:rPr lang="ja-JP" altLang="en-US" sz="2400" dirty="0">
                <a:latin typeface="HGP創英角ｺﾞｼｯｸUB" panose="020B0900000000000000" pitchFamily="50" charset="-128"/>
                <a:ea typeface="HGP創英角ｺﾞｼｯｸUB" panose="020B0900000000000000" pitchFamily="50" charset="-128"/>
              </a:rPr>
              <a:t>「事故は人のミスのせいで起こった」と思われがちですが・・</a:t>
            </a:r>
            <a:endParaRPr lang="en-US" altLang="ja-JP" sz="2400" dirty="0">
              <a:latin typeface="HGP創英角ｺﾞｼｯｸUB" panose="020B0900000000000000" pitchFamily="50" charset="-128"/>
              <a:ea typeface="HGP創英角ｺﾞｼｯｸUB" panose="020B0900000000000000" pitchFamily="50" charset="-128"/>
            </a:endParaRPr>
          </a:p>
          <a:p>
            <a:pPr algn="ctr">
              <a:spcBef>
                <a:spcPts val="600"/>
              </a:spcBef>
            </a:pPr>
            <a:r>
              <a:rPr lang="ja-JP" altLang="en-US" sz="2400" dirty="0">
                <a:latin typeface="HGP創英角ｺﾞｼｯｸUB" panose="020B0900000000000000" pitchFamily="50" charset="-128"/>
                <a:ea typeface="HGP創英角ｺﾞｼｯｸUB" panose="020B0900000000000000" pitchFamily="50" charset="-128"/>
              </a:rPr>
              <a:t>必ずと言っていいほど、他の要因も重なっています！</a:t>
            </a:r>
            <a:endParaRPr lang="en-US" altLang="ja-JP" sz="2400" dirty="0">
              <a:latin typeface="HGP創英角ｺﾞｼｯｸUB" panose="020B0900000000000000" pitchFamily="50" charset="-128"/>
              <a:ea typeface="HGP創英角ｺﾞｼｯｸUB" panose="020B0900000000000000" pitchFamily="50" charset="-128"/>
            </a:endParaRPr>
          </a:p>
        </p:txBody>
      </p:sp>
      <p:sp>
        <p:nvSpPr>
          <p:cNvPr id="6" name="四角形: 角を丸くする 5">
            <a:extLst>
              <a:ext uri="{FF2B5EF4-FFF2-40B4-BE49-F238E27FC236}">
                <a16:creationId xmlns:a16="http://schemas.microsoft.com/office/drawing/2014/main" id="{053166C3-0833-432D-9C9A-BCDA16C50705}"/>
              </a:ext>
            </a:extLst>
          </p:cNvPr>
          <p:cNvSpPr/>
          <p:nvPr/>
        </p:nvSpPr>
        <p:spPr>
          <a:xfrm>
            <a:off x="2116449" y="2272794"/>
            <a:ext cx="5242068" cy="2623237"/>
          </a:xfrm>
          <a:prstGeom prst="roundRect">
            <a:avLst>
              <a:gd name="adj" fmla="val 9071"/>
            </a:avLst>
          </a:prstGeom>
          <a:solidFill>
            <a:srgbClr val="DBFF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74FA0622-34BA-496B-A843-7F5773089B5A}"/>
              </a:ext>
            </a:extLst>
          </p:cNvPr>
          <p:cNvSpPr txBox="1"/>
          <p:nvPr/>
        </p:nvSpPr>
        <p:spPr>
          <a:xfrm>
            <a:off x="2375433" y="2580902"/>
            <a:ext cx="4983084"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機械や器具に関わること</a:t>
            </a:r>
          </a:p>
        </p:txBody>
      </p:sp>
      <p:sp>
        <p:nvSpPr>
          <p:cNvPr id="25" name="テキスト ボックス 24">
            <a:extLst>
              <a:ext uri="{FF2B5EF4-FFF2-40B4-BE49-F238E27FC236}">
                <a16:creationId xmlns:a16="http://schemas.microsoft.com/office/drawing/2014/main" id="{DD9B0744-5D04-4167-AAA7-7B5975E12929}"/>
              </a:ext>
            </a:extLst>
          </p:cNvPr>
          <p:cNvSpPr txBox="1"/>
          <p:nvPr/>
        </p:nvSpPr>
        <p:spPr>
          <a:xfrm>
            <a:off x="2370607" y="3127684"/>
            <a:ext cx="4590633"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事故現場の環境に関わること</a:t>
            </a:r>
          </a:p>
        </p:txBody>
      </p:sp>
      <p:sp>
        <p:nvSpPr>
          <p:cNvPr id="30" name="テキスト ボックス 29">
            <a:extLst>
              <a:ext uri="{FF2B5EF4-FFF2-40B4-BE49-F238E27FC236}">
                <a16:creationId xmlns:a16="http://schemas.microsoft.com/office/drawing/2014/main" id="{2A4A1152-64A0-464A-809A-C685A02E0271}"/>
              </a:ext>
            </a:extLst>
          </p:cNvPr>
          <p:cNvSpPr txBox="1"/>
          <p:nvPr/>
        </p:nvSpPr>
        <p:spPr>
          <a:xfrm>
            <a:off x="2370607" y="4169086"/>
            <a:ext cx="4853102" cy="477348"/>
          </a:xfrm>
          <a:prstGeom prst="rect">
            <a:avLst/>
          </a:prstGeom>
          <a:noFill/>
        </p:spPr>
        <p:txBody>
          <a:bodyPr wrap="square" rtlCol="0">
            <a:spAutoFit/>
          </a:bodyPr>
          <a:lstStyle/>
          <a:p>
            <a:r>
              <a:rPr lang="ja-JP" altLang="en-US" sz="2400" dirty="0">
                <a:solidFill>
                  <a:schemeClr val="accent1">
                    <a:lumMod val="50000"/>
                  </a:schemeClr>
                </a:solidFill>
                <a:latin typeface="HGP創英角ｺﾞｼｯｸUB" panose="020B0900000000000000" pitchFamily="50" charset="-128"/>
                <a:ea typeface="HGP創英角ｺﾞｼｯｸUB" panose="020B0900000000000000" pitchFamily="50" charset="-128"/>
              </a:rPr>
              <a:t>人に関わること</a:t>
            </a:r>
          </a:p>
        </p:txBody>
      </p:sp>
      <p:sp>
        <p:nvSpPr>
          <p:cNvPr id="15" name="テキスト ボックス 14">
            <a:extLst>
              <a:ext uri="{FF2B5EF4-FFF2-40B4-BE49-F238E27FC236}">
                <a16:creationId xmlns:a16="http://schemas.microsoft.com/office/drawing/2014/main" id="{D6EB2969-0C08-447D-9C81-2260517D69B2}"/>
              </a:ext>
            </a:extLst>
          </p:cNvPr>
          <p:cNvSpPr txBox="1"/>
          <p:nvPr/>
        </p:nvSpPr>
        <p:spPr>
          <a:xfrm>
            <a:off x="2833313" y="1943441"/>
            <a:ext cx="3651364" cy="477348"/>
          </a:xfrm>
          <a:prstGeom prst="rect">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1200"/>
              </a:spcBef>
            </a:pPr>
            <a:r>
              <a:rPr lang="ja-JP" altLang="en-US" sz="2400" dirty="0">
                <a:latin typeface="HGP創英角ｺﾞｼｯｸUB" panose="020B0900000000000000" pitchFamily="50" charset="-128"/>
                <a:ea typeface="HGP創英角ｺﾞｼｯｸUB" panose="020B0900000000000000" pitchFamily="50" charset="-128"/>
              </a:rPr>
              <a:t>事故の要因の種類</a:t>
            </a:r>
          </a:p>
        </p:txBody>
      </p:sp>
      <p:sp>
        <p:nvSpPr>
          <p:cNvPr id="17" name="テキスト ボックス 16">
            <a:extLst>
              <a:ext uri="{FF2B5EF4-FFF2-40B4-BE49-F238E27FC236}">
                <a16:creationId xmlns:a16="http://schemas.microsoft.com/office/drawing/2014/main" id="{BCEF4F9F-85D4-4932-9549-1A3396D2C5B6}"/>
              </a:ext>
            </a:extLst>
          </p:cNvPr>
          <p:cNvSpPr txBox="1"/>
          <p:nvPr/>
        </p:nvSpPr>
        <p:spPr>
          <a:xfrm>
            <a:off x="2370607" y="3652899"/>
            <a:ext cx="4729247" cy="477348"/>
          </a:xfrm>
          <a:prstGeom prst="rect">
            <a:avLst/>
          </a:prstGeom>
          <a:noFill/>
        </p:spPr>
        <p:txBody>
          <a:bodyPr wrap="square" rtlCol="0">
            <a:spAutoFit/>
          </a:bodyPr>
          <a:lstStyle/>
          <a:p>
            <a:r>
              <a:rPr lang="ja-JP" altLang="en-US" sz="2400" dirty="0">
                <a:solidFill>
                  <a:srgbClr val="C00000"/>
                </a:solidFill>
                <a:latin typeface="HGP創英角ｺﾞｼｯｸUB" panose="020B0900000000000000" pitchFamily="50" charset="-128"/>
                <a:ea typeface="HGP創英角ｺﾞｼｯｸUB" panose="020B0900000000000000" pitchFamily="50" charset="-128"/>
              </a:rPr>
              <a:t>作業・管理に関わること</a:t>
            </a:r>
          </a:p>
        </p:txBody>
      </p:sp>
      <p:pic>
        <p:nvPicPr>
          <p:cNvPr id="11" name="図 10">
            <a:extLst>
              <a:ext uri="{FF2B5EF4-FFF2-40B4-BE49-F238E27FC236}">
                <a16:creationId xmlns:a16="http://schemas.microsoft.com/office/drawing/2014/main" id="{9EDED611-0C38-516C-B22D-7316E81F57AA}"/>
              </a:ext>
            </a:extLst>
          </p:cNvPr>
          <p:cNvPicPr>
            <a:picLocks noChangeAspect="1"/>
          </p:cNvPicPr>
          <p:nvPr/>
        </p:nvPicPr>
        <p:blipFill>
          <a:blip r:embed="rId3"/>
          <a:stretch>
            <a:fillRect/>
          </a:stretch>
        </p:blipFill>
        <p:spPr>
          <a:xfrm>
            <a:off x="7625382" y="1703839"/>
            <a:ext cx="1099672" cy="2669599"/>
          </a:xfrm>
          <a:prstGeom prst="rect">
            <a:avLst/>
          </a:prstGeom>
        </p:spPr>
      </p:pic>
      <p:cxnSp>
        <p:nvCxnSpPr>
          <p:cNvPr id="7" name="直線コネクタ 6">
            <a:extLst>
              <a:ext uri="{FF2B5EF4-FFF2-40B4-BE49-F238E27FC236}">
                <a16:creationId xmlns:a16="http://schemas.microsoft.com/office/drawing/2014/main" id="{1F2D0C9B-F25F-A41D-2FAA-2DF0989B7EAB}"/>
              </a:ext>
            </a:extLst>
          </p:cNvPr>
          <p:cNvCxnSpPr/>
          <p:nvPr/>
        </p:nvCxnSpPr>
        <p:spPr>
          <a:xfrm>
            <a:off x="467443" y="738508"/>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 name="スライド番号プレースホルダー 2">
            <a:extLst>
              <a:ext uri="{FF2B5EF4-FFF2-40B4-BE49-F238E27FC236}">
                <a16:creationId xmlns:a16="http://schemas.microsoft.com/office/drawing/2014/main" id="{0B940D87-6B2A-4774-93A9-94FB997F4B33}"/>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E5252DD6-EB8B-E539-44DF-716547EEA27E}"/>
              </a:ext>
            </a:extLst>
          </p:cNvPr>
          <p:cNvPicPr>
            <a:picLocks noChangeAspect="1"/>
          </p:cNvPicPr>
          <p:nvPr/>
        </p:nvPicPr>
        <p:blipFill>
          <a:blip r:embed="rId4"/>
          <a:stretch>
            <a:fillRect/>
          </a:stretch>
        </p:blipFill>
        <p:spPr>
          <a:xfrm>
            <a:off x="119133" y="2026993"/>
            <a:ext cx="1971675" cy="1447800"/>
          </a:xfrm>
          <a:prstGeom prst="rect">
            <a:avLst/>
          </a:prstGeom>
        </p:spPr>
      </p:pic>
      <p:pic>
        <p:nvPicPr>
          <p:cNvPr id="12" name="図 11">
            <a:extLst>
              <a:ext uri="{FF2B5EF4-FFF2-40B4-BE49-F238E27FC236}">
                <a16:creationId xmlns:a16="http://schemas.microsoft.com/office/drawing/2014/main" id="{B24FB243-D3FE-8C77-F120-DD45B94ADB84}"/>
              </a:ext>
            </a:extLst>
          </p:cNvPr>
          <p:cNvPicPr>
            <a:picLocks noChangeAspect="1"/>
          </p:cNvPicPr>
          <p:nvPr/>
        </p:nvPicPr>
        <p:blipFill>
          <a:blip r:embed="rId5"/>
          <a:stretch>
            <a:fillRect/>
          </a:stretch>
        </p:blipFill>
        <p:spPr>
          <a:xfrm>
            <a:off x="144774" y="3451165"/>
            <a:ext cx="1918098" cy="1824786"/>
          </a:xfrm>
          <a:prstGeom prst="rect">
            <a:avLst/>
          </a:prstGeom>
        </p:spPr>
      </p:pic>
      <p:sp>
        <p:nvSpPr>
          <p:cNvPr id="14" name="十字形 13">
            <a:extLst>
              <a:ext uri="{FF2B5EF4-FFF2-40B4-BE49-F238E27FC236}">
                <a16:creationId xmlns:a16="http://schemas.microsoft.com/office/drawing/2014/main" id="{B98BB8F9-7DAB-5400-0A28-E071898E9EAF}"/>
              </a:ext>
            </a:extLst>
          </p:cNvPr>
          <p:cNvSpPr/>
          <p:nvPr/>
        </p:nvSpPr>
        <p:spPr>
          <a:xfrm rot="18861984">
            <a:off x="321246" y="4961278"/>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十字形 18">
            <a:extLst>
              <a:ext uri="{FF2B5EF4-FFF2-40B4-BE49-F238E27FC236}">
                <a16:creationId xmlns:a16="http://schemas.microsoft.com/office/drawing/2014/main" id="{888D9E05-7CDA-4C8C-AF3A-A9FA1B91F101}"/>
              </a:ext>
            </a:extLst>
          </p:cNvPr>
          <p:cNvSpPr/>
          <p:nvPr/>
        </p:nvSpPr>
        <p:spPr>
          <a:xfrm rot="18861984">
            <a:off x="321603" y="1894527"/>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十字形 19">
            <a:extLst>
              <a:ext uri="{FF2B5EF4-FFF2-40B4-BE49-F238E27FC236}">
                <a16:creationId xmlns:a16="http://schemas.microsoft.com/office/drawing/2014/main" id="{E627529B-4AC7-0C09-0E8B-CEF18CB9E478}"/>
              </a:ext>
            </a:extLst>
          </p:cNvPr>
          <p:cNvSpPr/>
          <p:nvPr/>
        </p:nvSpPr>
        <p:spPr>
          <a:xfrm rot="18861984">
            <a:off x="7920853" y="4321714"/>
            <a:ext cx="635259" cy="629345"/>
          </a:xfrm>
          <a:prstGeom prst="plus">
            <a:avLst>
              <a:gd name="adj" fmla="val 4254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四角形: 角を丸くする 3">
            <a:extLst>
              <a:ext uri="{FF2B5EF4-FFF2-40B4-BE49-F238E27FC236}">
                <a16:creationId xmlns:a16="http://schemas.microsoft.com/office/drawing/2014/main" id="{48C2B0B9-9223-BA7C-BEA0-8691E54CB90D}"/>
              </a:ext>
            </a:extLst>
          </p:cNvPr>
          <p:cNvSpPr/>
          <p:nvPr/>
        </p:nvSpPr>
        <p:spPr>
          <a:xfrm>
            <a:off x="6499102" y="2681757"/>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21CAD0E0-3863-DF51-171B-B05555B255B9}"/>
              </a:ext>
            </a:extLst>
          </p:cNvPr>
          <p:cNvSpPr txBox="1"/>
          <p:nvPr/>
        </p:nvSpPr>
        <p:spPr>
          <a:xfrm>
            <a:off x="6499102" y="2648321"/>
            <a:ext cx="859415"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機械</a:t>
            </a:r>
          </a:p>
        </p:txBody>
      </p:sp>
      <p:sp>
        <p:nvSpPr>
          <p:cNvPr id="16" name="四角形: 角を丸くする 15">
            <a:extLst>
              <a:ext uri="{FF2B5EF4-FFF2-40B4-BE49-F238E27FC236}">
                <a16:creationId xmlns:a16="http://schemas.microsoft.com/office/drawing/2014/main" id="{F50113D5-8B4C-BD52-90B6-317DC7EDC7D9}"/>
              </a:ext>
            </a:extLst>
          </p:cNvPr>
          <p:cNvSpPr/>
          <p:nvPr/>
        </p:nvSpPr>
        <p:spPr>
          <a:xfrm>
            <a:off x="6499102" y="3223881"/>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A399B434-0F0E-AA95-44AB-50568A437776}"/>
              </a:ext>
            </a:extLst>
          </p:cNvPr>
          <p:cNvSpPr txBox="1"/>
          <p:nvPr/>
        </p:nvSpPr>
        <p:spPr>
          <a:xfrm>
            <a:off x="6499102" y="3190445"/>
            <a:ext cx="859415"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環境</a:t>
            </a:r>
          </a:p>
        </p:txBody>
      </p:sp>
      <p:sp>
        <p:nvSpPr>
          <p:cNvPr id="22" name="四角形: 角を丸くする 21">
            <a:extLst>
              <a:ext uri="{FF2B5EF4-FFF2-40B4-BE49-F238E27FC236}">
                <a16:creationId xmlns:a16="http://schemas.microsoft.com/office/drawing/2014/main" id="{B3A52AE6-992F-D0BB-A6FC-6396A312A72A}"/>
              </a:ext>
            </a:extLst>
          </p:cNvPr>
          <p:cNvSpPr/>
          <p:nvPr/>
        </p:nvSpPr>
        <p:spPr>
          <a:xfrm>
            <a:off x="6494597" y="3719657"/>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テキスト ボックス 22">
            <a:extLst>
              <a:ext uri="{FF2B5EF4-FFF2-40B4-BE49-F238E27FC236}">
                <a16:creationId xmlns:a16="http://schemas.microsoft.com/office/drawing/2014/main" id="{A92F6A08-ED66-066E-B3CA-324B3C3FC710}"/>
              </a:ext>
            </a:extLst>
          </p:cNvPr>
          <p:cNvSpPr txBox="1"/>
          <p:nvPr/>
        </p:nvSpPr>
        <p:spPr>
          <a:xfrm>
            <a:off x="6494597" y="3686221"/>
            <a:ext cx="859415"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作業</a:t>
            </a:r>
          </a:p>
        </p:txBody>
      </p:sp>
      <p:sp>
        <p:nvSpPr>
          <p:cNvPr id="24" name="四角形: 角を丸くする 23">
            <a:extLst>
              <a:ext uri="{FF2B5EF4-FFF2-40B4-BE49-F238E27FC236}">
                <a16:creationId xmlns:a16="http://schemas.microsoft.com/office/drawing/2014/main" id="{F158DBE8-C3F1-4C32-930A-0A8CA595FF12}"/>
              </a:ext>
            </a:extLst>
          </p:cNvPr>
          <p:cNvSpPr/>
          <p:nvPr/>
        </p:nvSpPr>
        <p:spPr>
          <a:xfrm>
            <a:off x="6513545" y="4238956"/>
            <a:ext cx="632602" cy="319079"/>
          </a:xfrm>
          <a:prstGeom prst="roundRect">
            <a:avLst/>
          </a:prstGeom>
          <a:solidFill>
            <a:srgbClr val="DBFFB8"/>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393D7AC2-CF3C-E59B-13D5-7300ED7660B5}"/>
              </a:ext>
            </a:extLst>
          </p:cNvPr>
          <p:cNvSpPr txBox="1"/>
          <p:nvPr/>
        </p:nvSpPr>
        <p:spPr>
          <a:xfrm>
            <a:off x="6540790" y="4212858"/>
            <a:ext cx="605257" cy="369332"/>
          </a:xfrm>
          <a:prstGeom prst="rect">
            <a:avLst/>
          </a:prstGeom>
          <a:noFill/>
        </p:spPr>
        <p:txBody>
          <a:bodyPr wrap="square" rtlCol="0">
            <a:spAutoFit/>
          </a:bodyPr>
          <a:lstStyle/>
          <a:p>
            <a:r>
              <a:rPr kumimoji="1" lang="ja-JP" altLang="en-US" dirty="0">
                <a:solidFill>
                  <a:srgbClr val="C00000"/>
                </a:solidFill>
                <a:latin typeface="HGP創英角ｺﾞｼｯｸUB" panose="020B0900000000000000" pitchFamily="50" charset="-128"/>
                <a:ea typeface="HGP創英角ｺﾞｼｯｸUB" panose="020B0900000000000000" pitchFamily="50" charset="-128"/>
              </a:rPr>
              <a:t> </a:t>
            </a:r>
            <a:r>
              <a:rPr kumimoji="1" lang="ja-JP" altLang="en-US" dirty="0">
                <a:solidFill>
                  <a:srgbClr val="002060"/>
                </a:solidFill>
                <a:latin typeface="HGP創英角ｺﾞｼｯｸUB" panose="020B0900000000000000" pitchFamily="50" charset="-128"/>
                <a:ea typeface="HGP創英角ｺﾞｼｯｸUB" panose="020B0900000000000000" pitchFamily="50" charset="-128"/>
              </a:rPr>
              <a:t>人</a:t>
            </a:r>
          </a:p>
        </p:txBody>
      </p:sp>
      <p:pic>
        <p:nvPicPr>
          <p:cNvPr id="27" name="図 26">
            <a:extLst>
              <a:ext uri="{FF2B5EF4-FFF2-40B4-BE49-F238E27FC236}">
                <a16:creationId xmlns:a16="http://schemas.microsoft.com/office/drawing/2014/main" id="{6447372F-B85E-3E2C-120A-477784D87432}"/>
              </a:ext>
            </a:extLst>
          </p:cNvPr>
          <p:cNvPicPr>
            <a:picLocks noChangeAspect="1"/>
          </p:cNvPicPr>
          <p:nvPr/>
        </p:nvPicPr>
        <p:blipFill>
          <a:blip r:embed="rId6"/>
          <a:stretch>
            <a:fillRect/>
          </a:stretch>
        </p:blipFill>
        <p:spPr>
          <a:xfrm>
            <a:off x="57190" y="2029384"/>
            <a:ext cx="657845" cy="357620"/>
          </a:xfrm>
          <a:prstGeom prst="rect">
            <a:avLst/>
          </a:prstGeom>
        </p:spPr>
      </p:pic>
      <p:pic>
        <p:nvPicPr>
          <p:cNvPr id="28" name="図 27">
            <a:extLst>
              <a:ext uri="{FF2B5EF4-FFF2-40B4-BE49-F238E27FC236}">
                <a16:creationId xmlns:a16="http://schemas.microsoft.com/office/drawing/2014/main" id="{BD27045E-5782-051D-7752-7819D7DA4578}"/>
              </a:ext>
            </a:extLst>
          </p:cNvPr>
          <p:cNvPicPr>
            <a:picLocks noChangeAspect="1"/>
          </p:cNvPicPr>
          <p:nvPr/>
        </p:nvPicPr>
        <p:blipFill>
          <a:blip r:embed="rId7"/>
          <a:stretch>
            <a:fillRect/>
          </a:stretch>
        </p:blipFill>
        <p:spPr>
          <a:xfrm>
            <a:off x="91197" y="5123746"/>
            <a:ext cx="657846" cy="357621"/>
          </a:xfrm>
          <a:prstGeom prst="rect">
            <a:avLst/>
          </a:prstGeom>
        </p:spPr>
      </p:pic>
      <p:pic>
        <p:nvPicPr>
          <p:cNvPr id="29" name="図 28">
            <a:extLst>
              <a:ext uri="{FF2B5EF4-FFF2-40B4-BE49-F238E27FC236}">
                <a16:creationId xmlns:a16="http://schemas.microsoft.com/office/drawing/2014/main" id="{FEAE5851-29A0-6FD1-65C4-669589CE0A47}"/>
              </a:ext>
            </a:extLst>
          </p:cNvPr>
          <p:cNvPicPr>
            <a:picLocks noChangeAspect="1"/>
          </p:cNvPicPr>
          <p:nvPr/>
        </p:nvPicPr>
        <p:blipFill>
          <a:blip r:embed="rId8"/>
          <a:stretch>
            <a:fillRect/>
          </a:stretch>
        </p:blipFill>
        <p:spPr>
          <a:xfrm>
            <a:off x="7625382" y="4463870"/>
            <a:ext cx="693857" cy="381854"/>
          </a:xfrm>
          <a:prstGeom prst="rect">
            <a:avLst/>
          </a:prstGeom>
        </p:spPr>
      </p:pic>
      <p:sp>
        <p:nvSpPr>
          <p:cNvPr id="31" name="テキスト ボックス 30">
            <a:extLst>
              <a:ext uri="{FF2B5EF4-FFF2-40B4-BE49-F238E27FC236}">
                <a16:creationId xmlns:a16="http://schemas.microsoft.com/office/drawing/2014/main" id="{0A6FD7A1-90BB-5DCD-7067-6A747086BE43}"/>
              </a:ext>
            </a:extLst>
          </p:cNvPr>
          <p:cNvSpPr txBox="1"/>
          <p:nvPr/>
        </p:nvSpPr>
        <p:spPr>
          <a:xfrm>
            <a:off x="1242609" y="1951241"/>
            <a:ext cx="983186" cy="523220"/>
          </a:xfrm>
          <a:prstGeom prst="rect">
            <a:avLst/>
          </a:prstGeom>
          <a:noFill/>
        </p:spPr>
        <p:txBody>
          <a:bodyPr wrap="square" rtlCol="0">
            <a:spAutoFit/>
          </a:bodyPr>
          <a:lstStyle/>
          <a:p>
            <a:r>
              <a:rPr kumimoji="1" lang="ja-JP" altLang="en-US" sz="1400" dirty="0">
                <a:latin typeface="HG創英角ﾎﾟｯﾌﾟ体" panose="040B0A09000000000000" pitchFamily="49" charset="-128"/>
                <a:ea typeface="HG創英角ﾎﾟｯﾌﾟ体" panose="040B0A09000000000000" pitchFamily="49" charset="-128"/>
              </a:rPr>
              <a:t>フレームなし</a:t>
            </a:r>
          </a:p>
        </p:txBody>
      </p:sp>
      <p:sp>
        <p:nvSpPr>
          <p:cNvPr id="32" name="テキスト ボックス 31">
            <a:extLst>
              <a:ext uri="{FF2B5EF4-FFF2-40B4-BE49-F238E27FC236}">
                <a16:creationId xmlns:a16="http://schemas.microsoft.com/office/drawing/2014/main" id="{BF5936ED-5234-1116-089C-C4077C6ED4F4}"/>
              </a:ext>
            </a:extLst>
          </p:cNvPr>
          <p:cNvSpPr txBox="1"/>
          <p:nvPr/>
        </p:nvSpPr>
        <p:spPr>
          <a:xfrm>
            <a:off x="78744" y="5547711"/>
            <a:ext cx="1208370" cy="307777"/>
          </a:xfrm>
          <a:prstGeom prst="rect">
            <a:avLst/>
          </a:prstGeom>
          <a:noFill/>
        </p:spPr>
        <p:txBody>
          <a:bodyPr wrap="square" rtlCol="0">
            <a:spAutoFit/>
          </a:bodyPr>
          <a:lstStyle/>
          <a:p>
            <a:r>
              <a:rPr kumimoji="1" lang="ja-JP" altLang="en-US" sz="1400" dirty="0">
                <a:latin typeface="HG創英角ﾎﾟｯﾌﾟ体" panose="040B0A09000000000000" pitchFamily="49" charset="-128"/>
                <a:ea typeface="HG創英角ﾎﾟｯﾌﾟ体" panose="040B0A09000000000000" pitchFamily="49" charset="-128"/>
              </a:rPr>
              <a:t>段差未整備</a:t>
            </a:r>
          </a:p>
        </p:txBody>
      </p:sp>
      <p:sp>
        <p:nvSpPr>
          <p:cNvPr id="33" name="テキスト ボックス 32">
            <a:extLst>
              <a:ext uri="{FF2B5EF4-FFF2-40B4-BE49-F238E27FC236}">
                <a16:creationId xmlns:a16="http://schemas.microsoft.com/office/drawing/2014/main" id="{5CAB5D1E-9A53-D63B-680F-B64EB6676F5E}"/>
              </a:ext>
            </a:extLst>
          </p:cNvPr>
          <p:cNvSpPr txBox="1"/>
          <p:nvPr/>
        </p:nvSpPr>
        <p:spPr>
          <a:xfrm>
            <a:off x="7726706" y="4912762"/>
            <a:ext cx="1112840" cy="307777"/>
          </a:xfrm>
          <a:prstGeom prst="rect">
            <a:avLst/>
          </a:prstGeom>
          <a:noFill/>
        </p:spPr>
        <p:txBody>
          <a:bodyPr wrap="square" rtlCol="0">
            <a:spAutoFit/>
          </a:bodyPr>
          <a:lstStyle/>
          <a:p>
            <a:r>
              <a:rPr kumimoji="1" lang="ja-JP" altLang="en-US" sz="1400" dirty="0">
                <a:latin typeface="HG創英角ﾎﾟｯﾌﾟ体" panose="040B0A09000000000000" pitchFamily="49" charset="-128"/>
                <a:ea typeface="HG創英角ﾎﾟｯﾌﾟ体" panose="040B0A09000000000000" pitchFamily="49" charset="-128"/>
              </a:rPr>
              <a:t>服装ひどい</a:t>
            </a:r>
          </a:p>
        </p:txBody>
      </p:sp>
      <p:sp>
        <p:nvSpPr>
          <p:cNvPr id="34" name="正方形/長方形 33">
            <a:extLst>
              <a:ext uri="{FF2B5EF4-FFF2-40B4-BE49-F238E27FC236}">
                <a16:creationId xmlns:a16="http://schemas.microsoft.com/office/drawing/2014/main" id="{94EE2FA5-8EF1-723B-5B68-BEEE05D28088}"/>
              </a:ext>
            </a:extLst>
          </p:cNvPr>
          <p:cNvSpPr/>
          <p:nvPr/>
        </p:nvSpPr>
        <p:spPr>
          <a:xfrm>
            <a:off x="284691" y="331307"/>
            <a:ext cx="1943100"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１．事故防止の基本</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649947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nvPr/>
        </p:nvPicPr>
        <p:blipFill>
          <a:blip r:embed="rId2" cstate="print"/>
          <a:srcRect/>
          <a:stretch>
            <a:fillRect/>
          </a:stretch>
        </p:blipFill>
        <p:spPr bwMode="auto">
          <a:xfrm>
            <a:off x="320286" y="1608100"/>
            <a:ext cx="3837225" cy="2836312"/>
          </a:xfrm>
          <a:prstGeom prst="rect">
            <a:avLst/>
          </a:prstGeom>
          <a:noFill/>
          <a:ln w="9525">
            <a:noFill/>
            <a:miter lim="800000"/>
            <a:headEnd/>
            <a:tailEnd/>
          </a:ln>
        </p:spPr>
      </p:pic>
      <p:sp>
        <p:nvSpPr>
          <p:cNvPr id="2" name="フリーフォーム 1"/>
          <p:cNvSpPr/>
          <p:nvPr/>
        </p:nvSpPr>
        <p:spPr>
          <a:xfrm>
            <a:off x="1615865" y="3293386"/>
            <a:ext cx="2541646" cy="980880"/>
          </a:xfrm>
          <a:custGeom>
            <a:avLst/>
            <a:gdLst>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767840 w 2682240"/>
              <a:gd name="connsiteY20" fmla="*/ 751840 h 1046480"/>
              <a:gd name="connsiteX21" fmla="*/ 1696720 w 2682240"/>
              <a:gd name="connsiteY21" fmla="*/ 731520 h 1046480"/>
              <a:gd name="connsiteX22" fmla="*/ 1666240 w 2682240"/>
              <a:gd name="connsiteY22" fmla="*/ 711200 h 1046480"/>
              <a:gd name="connsiteX23" fmla="*/ 1635760 w 2682240"/>
              <a:gd name="connsiteY23" fmla="*/ 701040 h 1046480"/>
              <a:gd name="connsiteX24" fmla="*/ 1605280 w 2682240"/>
              <a:gd name="connsiteY24" fmla="*/ 680720 h 1046480"/>
              <a:gd name="connsiteX25" fmla="*/ 1574800 w 2682240"/>
              <a:gd name="connsiteY25" fmla="*/ 670560 h 1046480"/>
              <a:gd name="connsiteX26" fmla="*/ 1493520 w 2682240"/>
              <a:gd name="connsiteY26" fmla="*/ 629920 h 1046480"/>
              <a:gd name="connsiteX27" fmla="*/ 1432560 w 2682240"/>
              <a:gd name="connsiteY27" fmla="*/ 609600 h 1046480"/>
              <a:gd name="connsiteX28" fmla="*/ 1361440 w 2682240"/>
              <a:gd name="connsiteY28" fmla="*/ 579120 h 1046480"/>
              <a:gd name="connsiteX29" fmla="*/ 1290320 w 2682240"/>
              <a:gd name="connsiteY29" fmla="*/ 538480 h 1046480"/>
              <a:gd name="connsiteX30" fmla="*/ 1249680 w 2682240"/>
              <a:gd name="connsiteY30" fmla="*/ 508000 h 1046480"/>
              <a:gd name="connsiteX31" fmla="*/ 1219200 w 2682240"/>
              <a:gd name="connsiteY31" fmla="*/ 487680 h 1046480"/>
              <a:gd name="connsiteX32" fmla="*/ 1178560 w 2682240"/>
              <a:gd name="connsiteY32" fmla="*/ 467360 h 1046480"/>
              <a:gd name="connsiteX33" fmla="*/ 1148080 w 2682240"/>
              <a:gd name="connsiteY33" fmla="*/ 436880 h 1046480"/>
              <a:gd name="connsiteX34" fmla="*/ 1087120 w 2682240"/>
              <a:gd name="connsiteY34" fmla="*/ 396240 h 1046480"/>
              <a:gd name="connsiteX35" fmla="*/ 1056640 w 2682240"/>
              <a:gd name="connsiteY35" fmla="*/ 375920 h 1046480"/>
              <a:gd name="connsiteX36" fmla="*/ 1026160 w 2682240"/>
              <a:gd name="connsiteY36" fmla="*/ 355600 h 1046480"/>
              <a:gd name="connsiteX37" fmla="*/ 995680 w 2682240"/>
              <a:gd name="connsiteY37" fmla="*/ 325120 h 1046480"/>
              <a:gd name="connsiteX38" fmla="*/ 934720 w 2682240"/>
              <a:gd name="connsiteY38" fmla="*/ 284480 h 1046480"/>
              <a:gd name="connsiteX39" fmla="*/ 914400 w 2682240"/>
              <a:gd name="connsiteY39" fmla="*/ 254000 h 1046480"/>
              <a:gd name="connsiteX40" fmla="*/ 853440 w 2682240"/>
              <a:gd name="connsiteY40" fmla="*/ 203200 h 1046480"/>
              <a:gd name="connsiteX41" fmla="*/ 772160 w 2682240"/>
              <a:gd name="connsiteY41" fmla="*/ 132080 h 1046480"/>
              <a:gd name="connsiteX42" fmla="*/ 701040 w 2682240"/>
              <a:gd name="connsiteY42" fmla="*/ 91440 h 1046480"/>
              <a:gd name="connsiteX43" fmla="*/ 660400 w 2682240"/>
              <a:gd name="connsiteY43" fmla="*/ 71120 h 1046480"/>
              <a:gd name="connsiteX44" fmla="*/ 629920 w 2682240"/>
              <a:gd name="connsiteY44" fmla="*/ 40640 h 1046480"/>
              <a:gd name="connsiteX45" fmla="*/ 579120 w 2682240"/>
              <a:gd name="connsiteY45" fmla="*/ 30480 h 1046480"/>
              <a:gd name="connsiteX46" fmla="*/ 467360 w 2682240"/>
              <a:gd name="connsiteY46" fmla="*/ 0 h 1046480"/>
              <a:gd name="connsiteX47" fmla="*/ 193040 w 2682240"/>
              <a:gd name="connsiteY47" fmla="*/ 10160 h 1046480"/>
              <a:gd name="connsiteX48" fmla="*/ 132080 w 2682240"/>
              <a:gd name="connsiteY48" fmla="*/ 30480 h 1046480"/>
              <a:gd name="connsiteX49" fmla="*/ 71120 w 2682240"/>
              <a:gd name="connsiteY49" fmla="*/ 60960 h 1046480"/>
              <a:gd name="connsiteX50" fmla="*/ 40640 w 2682240"/>
              <a:gd name="connsiteY50" fmla="*/ 81280 h 1046480"/>
              <a:gd name="connsiteX51" fmla="*/ 0 w 2682240"/>
              <a:gd name="connsiteY5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798320 w 2682240"/>
              <a:gd name="connsiteY19" fmla="*/ 762000 h 1046480"/>
              <a:gd name="connsiteX20" fmla="*/ 1696720 w 2682240"/>
              <a:gd name="connsiteY20" fmla="*/ 731520 h 1046480"/>
              <a:gd name="connsiteX21" fmla="*/ 1666240 w 2682240"/>
              <a:gd name="connsiteY21" fmla="*/ 711200 h 1046480"/>
              <a:gd name="connsiteX22" fmla="*/ 1635760 w 2682240"/>
              <a:gd name="connsiteY22" fmla="*/ 701040 h 1046480"/>
              <a:gd name="connsiteX23" fmla="*/ 1605280 w 2682240"/>
              <a:gd name="connsiteY23" fmla="*/ 680720 h 1046480"/>
              <a:gd name="connsiteX24" fmla="*/ 1574800 w 2682240"/>
              <a:gd name="connsiteY24" fmla="*/ 670560 h 1046480"/>
              <a:gd name="connsiteX25" fmla="*/ 1493520 w 2682240"/>
              <a:gd name="connsiteY25" fmla="*/ 629920 h 1046480"/>
              <a:gd name="connsiteX26" fmla="*/ 1432560 w 2682240"/>
              <a:gd name="connsiteY26" fmla="*/ 609600 h 1046480"/>
              <a:gd name="connsiteX27" fmla="*/ 1361440 w 2682240"/>
              <a:gd name="connsiteY27" fmla="*/ 579120 h 1046480"/>
              <a:gd name="connsiteX28" fmla="*/ 1290320 w 2682240"/>
              <a:gd name="connsiteY28" fmla="*/ 538480 h 1046480"/>
              <a:gd name="connsiteX29" fmla="*/ 1249680 w 2682240"/>
              <a:gd name="connsiteY29" fmla="*/ 508000 h 1046480"/>
              <a:gd name="connsiteX30" fmla="*/ 1219200 w 2682240"/>
              <a:gd name="connsiteY30" fmla="*/ 487680 h 1046480"/>
              <a:gd name="connsiteX31" fmla="*/ 1178560 w 2682240"/>
              <a:gd name="connsiteY31" fmla="*/ 467360 h 1046480"/>
              <a:gd name="connsiteX32" fmla="*/ 1148080 w 2682240"/>
              <a:gd name="connsiteY32" fmla="*/ 436880 h 1046480"/>
              <a:gd name="connsiteX33" fmla="*/ 1087120 w 2682240"/>
              <a:gd name="connsiteY33" fmla="*/ 396240 h 1046480"/>
              <a:gd name="connsiteX34" fmla="*/ 1056640 w 2682240"/>
              <a:gd name="connsiteY34" fmla="*/ 375920 h 1046480"/>
              <a:gd name="connsiteX35" fmla="*/ 1026160 w 2682240"/>
              <a:gd name="connsiteY35" fmla="*/ 355600 h 1046480"/>
              <a:gd name="connsiteX36" fmla="*/ 995680 w 2682240"/>
              <a:gd name="connsiteY36" fmla="*/ 325120 h 1046480"/>
              <a:gd name="connsiteX37" fmla="*/ 934720 w 2682240"/>
              <a:gd name="connsiteY37" fmla="*/ 284480 h 1046480"/>
              <a:gd name="connsiteX38" fmla="*/ 914400 w 2682240"/>
              <a:gd name="connsiteY38" fmla="*/ 254000 h 1046480"/>
              <a:gd name="connsiteX39" fmla="*/ 853440 w 2682240"/>
              <a:gd name="connsiteY39" fmla="*/ 203200 h 1046480"/>
              <a:gd name="connsiteX40" fmla="*/ 772160 w 2682240"/>
              <a:gd name="connsiteY40" fmla="*/ 132080 h 1046480"/>
              <a:gd name="connsiteX41" fmla="*/ 701040 w 2682240"/>
              <a:gd name="connsiteY41" fmla="*/ 91440 h 1046480"/>
              <a:gd name="connsiteX42" fmla="*/ 660400 w 2682240"/>
              <a:gd name="connsiteY42" fmla="*/ 71120 h 1046480"/>
              <a:gd name="connsiteX43" fmla="*/ 629920 w 2682240"/>
              <a:gd name="connsiteY43" fmla="*/ 40640 h 1046480"/>
              <a:gd name="connsiteX44" fmla="*/ 579120 w 2682240"/>
              <a:gd name="connsiteY44" fmla="*/ 30480 h 1046480"/>
              <a:gd name="connsiteX45" fmla="*/ 467360 w 2682240"/>
              <a:gd name="connsiteY45" fmla="*/ 0 h 1046480"/>
              <a:gd name="connsiteX46" fmla="*/ 193040 w 2682240"/>
              <a:gd name="connsiteY46" fmla="*/ 10160 h 1046480"/>
              <a:gd name="connsiteX47" fmla="*/ 132080 w 2682240"/>
              <a:gd name="connsiteY47" fmla="*/ 30480 h 1046480"/>
              <a:gd name="connsiteX48" fmla="*/ 71120 w 2682240"/>
              <a:gd name="connsiteY48" fmla="*/ 60960 h 1046480"/>
              <a:gd name="connsiteX49" fmla="*/ 40640 w 2682240"/>
              <a:gd name="connsiteY49" fmla="*/ 81280 h 1046480"/>
              <a:gd name="connsiteX50" fmla="*/ 0 w 2682240"/>
              <a:gd name="connsiteY5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40640 w 2682240"/>
              <a:gd name="connsiteY48" fmla="*/ 81280 h 1046480"/>
              <a:gd name="connsiteX49" fmla="*/ 0 w 2682240"/>
              <a:gd name="connsiteY4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56640 w 2682240"/>
              <a:gd name="connsiteY33" fmla="*/ 375920 h 1046480"/>
              <a:gd name="connsiteX34" fmla="*/ 1026160 w 2682240"/>
              <a:gd name="connsiteY34" fmla="*/ 355600 h 1046480"/>
              <a:gd name="connsiteX35" fmla="*/ 995680 w 2682240"/>
              <a:gd name="connsiteY35" fmla="*/ 325120 h 1046480"/>
              <a:gd name="connsiteX36" fmla="*/ 934720 w 2682240"/>
              <a:gd name="connsiteY36" fmla="*/ 284480 h 1046480"/>
              <a:gd name="connsiteX37" fmla="*/ 914400 w 2682240"/>
              <a:gd name="connsiteY37" fmla="*/ 254000 h 1046480"/>
              <a:gd name="connsiteX38" fmla="*/ 853440 w 2682240"/>
              <a:gd name="connsiteY38" fmla="*/ 203200 h 1046480"/>
              <a:gd name="connsiteX39" fmla="*/ 772160 w 2682240"/>
              <a:gd name="connsiteY39" fmla="*/ 132080 h 1046480"/>
              <a:gd name="connsiteX40" fmla="*/ 701040 w 2682240"/>
              <a:gd name="connsiteY40" fmla="*/ 91440 h 1046480"/>
              <a:gd name="connsiteX41" fmla="*/ 660400 w 2682240"/>
              <a:gd name="connsiteY41" fmla="*/ 71120 h 1046480"/>
              <a:gd name="connsiteX42" fmla="*/ 629920 w 2682240"/>
              <a:gd name="connsiteY42" fmla="*/ 40640 h 1046480"/>
              <a:gd name="connsiteX43" fmla="*/ 579120 w 2682240"/>
              <a:gd name="connsiteY43" fmla="*/ 30480 h 1046480"/>
              <a:gd name="connsiteX44" fmla="*/ 467360 w 2682240"/>
              <a:gd name="connsiteY44" fmla="*/ 0 h 1046480"/>
              <a:gd name="connsiteX45" fmla="*/ 193040 w 2682240"/>
              <a:gd name="connsiteY45" fmla="*/ 10160 h 1046480"/>
              <a:gd name="connsiteX46" fmla="*/ 132080 w 2682240"/>
              <a:gd name="connsiteY46" fmla="*/ 30480 h 1046480"/>
              <a:gd name="connsiteX47" fmla="*/ 71120 w 2682240"/>
              <a:gd name="connsiteY47" fmla="*/ 60960 h 1046480"/>
              <a:gd name="connsiteX48" fmla="*/ 0 w 2682240"/>
              <a:gd name="connsiteY4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148080 w 2682240"/>
              <a:gd name="connsiteY31" fmla="*/ 436880 h 1046480"/>
              <a:gd name="connsiteX32" fmla="*/ 1087120 w 2682240"/>
              <a:gd name="connsiteY32" fmla="*/ 396240 h 1046480"/>
              <a:gd name="connsiteX33" fmla="*/ 1026160 w 2682240"/>
              <a:gd name="connsiteY33" fmla="*/ 355600 h 1046480"/>
              <a:gd name="connsiteX34" fmla="*/ 995680 w 2682240"/>
              <a:gd name="connsiteY34" fmla="*/ 325120 h 1046480"/>
              <a:gd name="connsiteX35" fmla="*/ 934720 w 2682240"/>
              <a:gd name="connsiteY35" fmla="*/ 284480 h 1046480"/>
              <a:gd name="connsiteX36" fmla="*/ 914400 w 2682240"/>
              <a:gd name="connsiteY36" fmla="*/ 254000 h 1046480"/>
              <a:gd name="connsiteX37" fmla="*/ 853440 w 2682240"/>
              <a:gd name="connsiteY37" fmla="*/ 203200 h 1046480"/>
              <a:gd name="connsiteX38" fmla="*/ 772160 w 2682240"/>
              <a:gd name="connsiteY38" fmla="*/ 132080 h 1046480"/>
              <a:gd name="connsiteX39" fmla="*/ 701040 w 2682240"/>
              <a:gd name="connsiteY39" fmla="*/ 91440 h 1046480"/>
              <a:gd name="connsiteX40" fmla="*/ 660400 w 2682240"/>
              <a:gd name="connsiteY40" fmla="*/ 71120 h 1046480"/>
              <a:gd name="connsiteX41" fmla="*/ 629920 w 2682240"/>
              <a:gd name="connsiteY41" fmla="*/ 40640 h 1046480"/>
              <a:gd name="connsiteX42" fmla="*/ 579120 w 2682240"/>
              <a:gd name="connsiteY42" fmla="*/ 30480 h 1046480"/>
              <a:gd name="connsiteX43" fmla="*/ 467360 w 2682240"/>
              <a:gd name="connsiteY43" fmla="*/ 0 h 1046480"/>
              <a:gd name="connsiteX44" fmla="*/ 193040 w 2682240"/>
              <a:gd name="connsiteY44" fmla="*/ 10160 h 1046480"/>
              <a:gd name="connsiteX45" fmla="*/ 132080 w 2682240"/>
              <a:gd name="connsiteY45" fmla="*/ 30480 h 1046480"/>
              <a:gd name="connsiteX46" fmla="*/ 71120 w 2682240"/>
              <a:gd name="connsiteY46" fmla="*/ 60960 h 1046480"/>
              <a:gd name="connsiteX47" fmla="*/ 0 w 2682240"/>
              <a:gd name="connsiteY4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49680 w 2682240"/>
              <a:gd name="connsiteY28" fmla="*/ 508000 h 1046480"/>
              <a:gd name="connsiteX29" fmla="*/ 1219200 w 2682240"/>
              <a:gd name="connsiteY29" fmla="*/ 487680 h 1046480"/>
              <a:gd name="connsiteX30" fmla="*/ 1178560 w 2682240"/>
              <a:gd name="connsiteY30" fmla="*/ 467360 h 1046480"/>
              <a:gd name="connsiteX31" fmla="*/ 1087120 w 2682240"/>
              <a:gd name="connsiteY31" fmla="*/ 396240 h 1046480"/>
              <a:gd name="connsiteX32" fmla="*/ 1026160 w 2682240"/>
              <a:gd name="connsiteY32" fmla="*/ 355600 h 1046480"/>
              <a:gd name="connsiteX33" fmla="*/ 995680 w 2682240"/>
              <a:gd name="connsiteY33" fmla="*/ 325120 h 1046480"/>
              <a:gd name="connsiteX34" fmla="*/ 934720 w 2682240"/>
              <a:gd name="connsiteY34" fmla="*/ 284480 h 1046480"/>
              <a:gd name="connsiteX35" fmla="*/ 914400 w 2682240"/>
              <a:gd name="connsiteY35" fmla="*/ 254000 h 1046480"/>
              <a:gd name="connsiteX36" fmla="*/ 853440 w 2682240"/>
              <a:gd name="connsiteY36" fmla="*/ 203200 h 1046480"/>
              <a:gd name="connsiteX37" fmla="*/ 772160 w 2682240"/>
              <a:gd name="connsiteY37" fmla="*/ 132080 h 1046480"/>
              <a:gd name="connsiteX38" fmla="*/ 701040 w 2682240"/>
              <a:gd name="connsiteY38" fmla="*/ 91440 h 1046480"/>
              <a:gd name="connsiteX39" fmla="*/ 660400 w 2682240"/>
              <a:gd name="connsiteY39" fmla="*/ 71120 h 1046480"/>
              <a:gd name="connsiteX40" fmla="*/ 629920 w 2682240"/>
              <a:gd name="connsiteY40" fmla="*/ 40640 h 1046480"/>
              <a:gd name="connsiteX41" fmla="*/ 579120 w 2682240"/>
              <a:gd name="connsiteY41" fmla="*/ 30480 h 1046480"/>
              <a:gd name="connsiteX42" fmla="*/ 467360 w 2682240"/>
              <a:gd name="connsiteY42" fmla="*/ 0 h 1046480"/>
              <a:gd name="connsiteX43" fmla="*/ 193040 w 2682240"/>
              <a:gd name="connsiteY43" fmla="*/ 10160 h 1046480"/>
              <a:gd name="connsiteX44" fmla="*/ 132080 w 2682240"/>
              <a:gd name="connsiteY44" fmla="*/ 30480 h 1046480"/>
              <a:gd name="connsiteX45" fmla="*/ 71120 w 2682240"/>
              <a:gd name="connsiteY45" fmla="*/ 60960 h 1046480"/>
              <a:gd name="connsiteX46" fmla="*/ 0 w 2682240"/>
              <a:gd name="connsiteY4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605280 w 2682240"/>
              <a:gd name="connsiteY22" fmla="*/ 680720 h 1046480"/>
              <a:gd name="connsiteX23" fmla="*/ 1574800 w 2682240"/>
              <a:gd name="connsiteY23" fmla="*/ 670560 h 1046480"/>
              <a:gd name="connsiteX24" fmla="*/ 1493520 w 2682240"/>
              <a:gd name="connsiteY24" fmla="*/ 629920 h 1046480"/>
              <a:gd name="connsiteX25" fmla="*/ 1432560 w 2682240"/>
              <a:gd name="connsiteY25" fmla="*/ 609600 h 1046480"/>
              <a:gd name="connsiteX26" fmla="*/ 1361440 w 2682240"/>
              <a:gd name="connsiteY26" fmla="*/ 579120 h 1046480"/>
              <a:gd name="connsiteX27" fmla="*/ 1290320 w 2682240"/>
              <a:gd name="connsiteY27" fmla="*/ 538480 h 1046480"/>
              <a:gd name="connsiteX28" fmla="*/ 1219200 w 2682240"/>
              <a:gd name="connsiteY28" fmla="*/ 487680 h 1046480"/>
              <a:gd name="connsiteX29" fmla="*/ 1178560 w 2682240"/>
              <a:gd name="connsiteY29" fmla="*/ 467360 h 1046480"/>
              <a:gd name="connsiteX30" fmla="*/ 1087120 w 2682240"/>
              <a:gd name="connsiteY30" fmla="*/ 396240 h 1046480"/>
              <a:gd name="connsiteX31" fmla="*/ 1026160 w 2682240"/>
              <a:gd name="connsiteY31" fmla="*/ 355600 h 1046480"/>
              <a:gd name="connsiteX32" fmla="*/ 995680 w 2682240"/>
              <a:gd name="connsiteY32" fmla="*/ 325120 h 1046480"/>
              <a:gd name="connsiteX33" fmla="*/ 934720 w 2682240"/>
              <a:gd name="connsiteY33" fmla="*/ 284480 h 1046480"/>
              <a:gd name="connsiteX34" fmla="*/ 914400 w 2682240"/>
              <a:gd name="connsiteY34" fmla="*/ 254000 h 1046480"/>
              <a:gd name="connsiteX35" fmla="*/ 853440 w 2682240"/>
              <a:gd name="connsiteY35" fmla="*/ 203200 h 1046480"/>
              <a:gd name="connsiteX36" fmla="*/ 772160 w 2682240"/>
              <a:gd name="connsiteY36" fmla="*/ 132080 h 1046480"/>
              <a:gd name="connsiteX37" fmla="*/ 701040 w 2682240"/>
              <a:gd name="connsiteY37" fmla="*/ 91440 h 1046480"/>
              <a:gd name="connsiteX38" fmla="*/ 660400 w 2682240"/>
              <a:gd name="connsiteY38" fmla="*/ 71120 h 1046480"/>
              <a:gd name="connsiteX39" fmla="*/ 629920 w 2682240"/>
              <a:gd name="connsiteY39" fmla="*/ 40640 h 1046480"/>
              <a:gd name="connsiteX40" fmla="*/ 579120 w 2682240"/>
              <a:gd name="connsiteY40" fmla="*/ 30480 h 1046480"/>
              <a:gd name="connsiteX41" fmla="*/ 467360 w 2682240"/>
              <a:gd name="connsiteY41" fmla="*/ 0 h 1046480"/>
              <a:gd name="connsiteX42" fmla="*/ 193040 w 2682240"/>
              <a:gd name="connsiteY42" fmla="*/ 10160 h 1046480"/>
              <a:gd name="connsiteX43" fmla="*/ 132080 w 2682240"/>
              <a:gd name="connsiteY43" fmla="*/ 30480 h 1046480"/>
              <a:gd name="connsiteX44" fmla="*/ 71120 w 2682240"/>
              <a:gd name="connsiteY44" fmla="*/ 60960 h 1046480"/>
              <a:gd name="connsiteX45" fmla="*/ 0 w 2682240"/>
              <a:gd name="connsiteY45"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635760 w 2682240"/>
              <a:gd name="connsiteY21" fmla="*/ 701040 h 1046480"/>
              <a:gd name="connsiteX22" fmla="*/ 1574800 w 2682240"/>
              <a:gd name="connsiteY22" fmla="*/ 670560 h 1046480"/>
              <a:gd name="connsiteX23" fmla="*/ 1493520 w 2682240"/>
              <a:gd name="connsiteY23" fmla="*/ 629920 h 1046480"/>
              <a:gd name="connsiteX24" fmla="*/ 1432560 w 2682240"/>
              <a:gd name="connsiteY24" fmla="*/ 609600 h 1046480"/>
              <a:gd name="connsiteX25" fmla="*/ 1361440 w 2682240"/>
              <a:gd name="connsiteY25" fmla="*/ 579120 h 1046480"/>
              <a:gd name="connsiteX26" fmla="*/ 1290320 w 2682240"/>
              <a:gd name="connsiteY26" fmla="*/ 538480 h 1046480"/>
              <a:gd name="connsiteX27" fmla="*/ 1219200 w 2682240"/>
              <a:gd name="connsiteY27" fmla="*/ 487680 h 1046480"/>
              <a:gd name="connsiteX28" fmla="*/ 1178560 w 2682240"/>
              <a:gd name="connsiteY28" fmla="*/ 467360 h 1046480"/>
              <a:gd name="connsiteX29" fmla="*/ 1087120 w 2682240"/>
              <a:gd name="connsiteY29" fmla="*/ 396240 h 1046480"/>
              <a:gd name="connsiteX30" fmla="*/ 1026160 w 2682240"/>
              <a:gd name="connsiteY30" fmla="*/ 355600 h 1046480"/>
              <a:gd name="connsiteX31" fmla="*/ 995680 w 2682240"/>
              <a:gd name="connsiteY31" fmla="*/ 325120 h 1046480"/>
              <a:gd name="connsiteX32" fmla="*/ 934720 w 2682240"/>
              <a:gd name="connsiteY32" fmla="*/ 284480 h 1046480"/>
              <a:gd name="connsiteX33" fmla="*/ 914400 w 2682240"/>
              <a:gd name="connsiteY33" fmla="*/ 254000 h 1046480"/>
              <a:gd name="connsiteX34" fmla="*/ 853440 w 2682240"/>
              <a:gd name="connsiteY34" fmla="*/ 203200 h 1046480"/>
              <a:gd name="connsiteX35" fmla="*/ 772160 w 2682240"/>
              <a:gd name="connsiteY35" fmla="*/ 132080 h 1046480"/>
              <a:gd name="connsiteX36" fmla="*/ 701040 w 2682240"/>
              <a:gd name="connsiteY36" fmla="*/ 91440 h 1046480"/>
              <a:gd name="connsiteX37" fmla="*/ 660400 w 2682240"/>
              <a:gd name="connsiteY37" fmla="*/ 71120 h 1046480"/>
              <a:gd name="connsiteX38" fmla="*/ 629920 w 2682240"/>
              <a:gd name="connsiteY38" fmla="*/ 40640 h 1046480"/>
              <a:gd name="connsiteX39" fmla="*/ 579120 w 2682240"/>
              <a:gd name="connsiteY39" fmla="*/ 30480 h 1046480"/>
              <a:gd name="connsiteX40" fmla="*/ 467360 w 2682240"/>
              <a:gd name="connsiteY40" fmla="*/ 0 h 1046480"/>
              <a:gd name="connsiteX41" fmla="*/ 193040 w 2682240"/>
              <a:gd name="connsiteY41" fmla="*/ 10160 h 1046480"/>
              <a:gd name="connsiteX42" fmla="*/ 132080 w 2682240"/>
              <a:gd name="connsiteY42" fmla="*/ 30480 h 1046480"/>
              <a:gd name="connsiteX43" fmla="*/ 71120 w 2682240"/>
              <a:gd name="connsiteY43" fmla="*/ 60960 h 1046480"/>
              <a:gd name="connsiteX44" fmla="*/ 0 w 2682240"/>
              <a:gd name="connsiteY44"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666240 w 2682240"/>
              <a:gd name="connsiteY20" fmla="*/ 711200 h 1046480"/>
              <a:gd name="connsiteX21" fmla="*/ 1574800 w 2682240"/>
              <a:gd name="connsiteY21" fmla="*/ 670560 h 1046480"/>
              <a:gd name="connsiteX22" fmla="*/ 1493520 w 2682240"/>
              <a:gd name="connsiteY22" fmla="*/ 629920 h 1046480"/>
              <a:gd name="connsiteX23" fmla="*/ 1432560 w 2682240"/>
              <a:gd name="connsiteY23" fmla="*/ 609600 h 1046480"/>
              <a:gd name="connsiteX24" fmla="*/ 1361440 w 2682240"/>
              <a:gd name="connsiteY24" fmla="*/ 579120 h 1046480"/>
              <a:gd name="connsiteX25" fmla="*/ 1290320 w 2682240"/>
              <a:gd name="connsiteY25" fmla="*/ 538480 h 1046480"/>
              <a:gd name="connsiteX26" fmla="*/ 1219200 w 2682240"/>
              <a:gd name="connsiteY26" fmla="*/ 487680 h 1046480"/>
              <a:gd name="connsiteX27" fmla="*/ 1178560 w 2682240"/>
              <a:gd name="connsiteY27" fmla="*/ 467360 h 1046480"/>
              <a:gd name="connsiteX28" fmla="*/ 1087120 w 2682240"/>
              <a:gd name="connsiteY28" fmla="*/ 396240 h 1046480"/>
              <a:gd name="connsiteX29" fmla="*/ 1026160 w 2682240"/>
              <a:gd name="connsiteY29" fmla="*/ 355600 h 1046480"/>
              <a:gd name="connsiteX30" fmla="*/ 995680 w 2682240"/>
              <a:gd name="connsiteY30" fmla="*/ 325120 h 1046480"/>
              <a:gd name="connsiteX31" fmla="*/ 934720 w 2682240"/>
              <a:gd name="connsiteY31" fmla="*/ 284480 h 1046480"/>
              <a:gd name="connsiteX32" fmla="*/ 914400 w 2682240"/>
              <a:gd name="connsiteY32" fmla="*/ 254000 h 1046480"/>
              <a:gd name="connsiteX33" fmla="*/ 853440 w 2682240"/>
              <a:gd name="connsiteY33" fmla="*/ 203200 h 1046480"/>
              <a:gd name="connsiteX34" fmla="*/ 772160 w 2682240"/>
              <a:gd name="connsiteY34" fmla="*/ 132080 h 1046480"/>
              <a:gd name="connsiteX35" fmla="*/ 701040 w 2682240"/>
              <a:gd name="connsiteY35" fmla="*/ 91440 h 1046480"/>
              <a:gd name="connsiteX36" fmla="*/ 660400 w 2682240"/>
              <a:gd name="connsiteY36" fmla="*/ 71120 h 1046480"/>
              <a:gd name="connsiteX37" fmla="*/ 629920 w 2682240"/>
              <a:gd name="connsiteY37" fmla="*/ 40640 h 1046480"/>
              <a:gd name="connsiteX38" fmla="*/ 579120 w 2682240"/>
              <a:gd name="connsiteY38" fmla="*/ 30480 h 1046480"/>
              <a:gd name="connsiteX39" fmla="*/ 467360 w 2682240"/>
              <a:gd name="connsiteY39" fmla="*/ 0 h 1046480"/>
              <a:gd name="connsiteX40" fmla="*/ 193040 w 2682240"/>
              <a:gd name="connsiteY40" fmla="*/ 10160 h 1046480"/>
              <a:gd name="connsiteX41" fmla="*/ 132080 w 2682240"/>
              <a:gd name="connsiteY41" fmla="*/ 30480 h 1046480"/>
              <a:gd name="connsiteX42" fmla="*/ 71120 w 2682240"/>
              <a:gd name="connsiteY42" fmla="*/ 60960 h 1046480"/>
              <a:gd name="connsiteX43" fmla="*/ 0 w 2682240"/>
              <a:gd name="connsiteY43"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950720 w 2682240"/>
              <a:gd name="connsiteY16" fmla="*/ 833120 h 1046480"/>
              <a:gd name="connsiteX17" fmla="*/ 1889760 w 2682240"/>
              <a:gd name="connsiteY17" fmla="*/ 812800 h 1046480"/>
              <a:gd name="connsiteX18" fmla="*/ 1828800 w 2682240"/>
              <a:gd name="connsiteY18" fmla="*/ 782320 h 1046480"/>
              <a:gd name="connsiteX19" fmla="*/ 1696720 w 2682240"/>
              <a:gd name="connsiteY19" fmla="*/ 731520 h 1046480"/>
              <a:gd name="connsiteX20" fmla="*/ 1574800 w 2682240"/>
              <a:gd name="connsiteY20" fmla="*/ 670560 h 1046480"/>
              <a:gd name="connsiteX21" fmla="*/ 1493520 w 2682240"/>
              <a:gd name="connsiteY21" fmla="*/ 629920 h 1046480"/>
              <a:gd name="connsiteX22" fmla="*/ 1432560 w 2682240"/>
              <a:gd name="connsiteY22" fmla="*/ 609600 h 1046480"/>
              <a:gd name="connsiteX23" fmla="*/ 1361440 w 2682240"/>
              <a:gd name="connsiteY23" fmla="*/ 579120 h 1046480"/>
              <a:gd name="connsiteX24" fmla="*/ 1290320 w 2682240"/>
              <a:gd name="connsiteY24" fmla="*/ 538480 h 1046480"/>
              <a:gd name="connsiteX25" fmla="*/ 1219200 w 2682240"/>
              <a:gd name="connsiteY25" fmla="*/ 487680 h 1046480"/>
              <a:gd name="connsiteX26" fmla="*/ 1178560 w 2682240"/>
              <a:gd name="connsiteY26" fmla="*/ 467360 h 1046480"/>
              <a:gd name="connsiteX27" fmla="*/ 1087120 w 2682240"/>
              <a:gd name="connsiteY27" fmla="*/ 396240 h 1046480"/>
              <a:gd name="connsiteX28" fmla="*/ 1026160 w 2682240"/>
              <a:gd name="connsiteY28" fmla="*/ 355600 h 1046480"/>
              <a:gd name="connsiteX29" fmla="*/ 995680 w 2682240"/>
              <a:gd name="connsiteY29" fmla="*/ 325120 h 1046480"/>
              <a:gd name="connsiteX30" fmla="*/ 934720 w 2682240"/>
              <a:gd name="connsiteY30" fmla="*/ 284480 h 1046480"/>
              <a:gd name="connsiteX31" fmla="*/ 914400 w 2682240"/>
              <a:gd name="connsiteY31" fmla="*/ 254000 h 1046480"/>
              <a:gd name="connsiteX32" fmla="*/ 853440 w 2682240"/>
              <a:gd name="connsiteY32" fmla="*/ 203200 h 1046480"/>
              <a:gd name="connsiteX33" fmla="*/ 772160 w 2682240"/>
              <a:gd name="connsiteY33" fmla="*/ 132080 h 1046480"/>
              <a:gd name="connsiteX34" fmla="*/ 701040 w 2682240"/>
              <a:gd name="connsiteY34" fmla="*/ 91440 h 1046480"/>
              <a:gd name="connsiteX35" fmla="*/ 660400 w 2682240"/>
              <a:gd name="connsiteY35" fmla="*/ 71120 h 1046480"/>
              <a:gd name="connsiteX36" fmla="*/ 629920 w 2682240"/>
              <a:gd name="connsiteY36" fmla="*/ 40640 h 1046480"/>
              <a:gd name="connsiteX37" fmla="*/ 579120 w 2682240"/>
              <a:gd name="connsiteY37" fmla="*/ 30480 h 1046480"/>
              <a:gd name="connsiteX38" fmla="*/ 467360 w 2682240"/>
              <a:gd name="connsiteY38" fmla="*/ 0 h 1046480"/>
              <a:gd name="connsiteX39" fmla="*/ 193040 w 2682240"/>
              <a:gd name="connsiteY39" fmla="*/ 10160 h 1046480"/>
              <a:gd name="connsiteX40" fmla="*/ 132080 w 2682240"/>
              <a:gd name="connsiteY40" fmla="*/ 30480 h 1046480"/>
              <a:gd name="connsiteX41" fmla="*/ 71120 w 2682240"/>
              <a:gd name="connsiteY41" fmla="*/ 60960 h 1046480"/>
              <a:gd name="connsiteX42" fmla="*/ 0 w 2682240"/>
              <a:gd name="connsiteY42"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991360 w 2682240"/>
              <a:gd name="connsiteY15" fmla="*/ 843280 h 1046480"/>
              <a:gd name="connsiteX16" fmla="*/ 1889760 w 2682240"/>
              <a:gd name="connsiteY16" fmla="*/ 812800 h 1046480"/>
              <a:gd name="connsiteX17" fmla="*/ 1828800 w 2682240"/>
              <a:gd name="connsiteY17" fmla="*/ 782320 h 1046480"/>
              <a:gd name="connsiteX18" fmla="*/ 1696720 w 2682240"/>
              <a:gd name="connsiteY18" fmla="*/ 731520 h 1046480"/>
              <a:gd name="connsiteX19" fmla="*/ 1574800 w 2682240"/>
              <a:gd name="connsiteY19" fmla="*/ 670560 h 1046480"/>
              <a:gd name="connsiteX20" fmla="*/ 1493520 w 2682240"/>
              <a:gd name="connsiteY20" fmla="*/ 629920 h 1046480"/>
              <a:gd name="connsiteX21" fmla="*/ 1432560 w 2682240"/>
              <a:gd name="connsiteY21" fmla="*/ 609600 h 1046480"/>
              <a:gd name="connsiteX22" fmla="*/ 1361440 w 2682240"/>
              <a:gd name="connsiteY22" fmla="*/ 579120 h 1046480"/>
              <a:gd name="connsiteX23" fmla="*/ 1290320 w 2682240"/>
              <a:gd name="connsiteY23" fmla="*/ 538480 h 1046480"/>
              <a:gd name="connsiteX24" fmla="*/ 1219200 w 2682240"/>
              <a:gd name="connsiteY24" fmla="*/ 487680 h 1046480"/>
              <a:gd name="connsiteX25" fmla="*/ 1178560 w 2682240"/>
              <a:gd name="connsiteY25" fmla="*/ 467360 h 1046480"/>
              <a:gd name="connsiteX26" fmla="*/ 1087120 w 2682240"/>
              <a:gd name="connsiteY26" fmla="*/ 396240 h 1046480"/>
              <a:gd name="connsiteX27" fmla="*/ 1026160 w 2682240"/>
              <a:gd name="connsiteY27" fmla="*/ 355600 h 1046480"/>
              <a:gd name="connsiteX28" fmla="*/ 995680 w 2682240"/>
              <a:gd name="connsiteY28" fmla="*/ 325120 h 1046480"/>
              <a:gd name="connsiteX29" fmla="*/ 934720 w 2682240"/>
              <a:gd name="connsiteY29" fmla="*/ 284480 h 1046480"/>
              <a:gd name="connsiteX30" fmla="*/ 914400 w 2682240"/>
              <a:gd name="connsiteY30" fmla="*/ 254000 h 1046480"/>
              <a:gd name="connsiteX31" fmla="*/ 853440 w 2682240"/>
              <a:gd name="connsiteY31" fmla="*/ 203200 h 1046480"/>
              <a:gd name="connsiteX32" fmla="*/ 772160 w 2682240"/>
              <a:gd name="connsiteY32" fmla="*/ 132080 h 1046480"/>
              <a:gd name="connsiteX33" fmla="*/ 701040 w 2682240"/>
              <a:gd name="connsiteY33" fmla="*/ 91440 h 1046480"/>
              <a:gd name="connsiteX34" fmla="*/ 660400 w 2682240"/>
              <a:gd name="connsiteY34" fmla="*/ 71120 h 1046480"/>
              <a:gd name="connsiteX35" fmla="*/ 629920 w 2682240"/>
              <a:gd name="connsiteY35" fmla="*/ 40640 h 1046480"/>
              <a:gd name="connsiteX36" fmla="*/ 579120 w 2682240"/>
              <a:gd name="connsiteY36" fmla="*/ 30480 h 1046480"/>
              <a:gd name="connsiteX37" fmla="*/ 467360 w 2682240"/>
              <a:gd name="connsiteY37" fmla="*/ 0 h 1046480"/>
              <a:gd name="connsiteX38" fmla="*/ 193040 w 2682240"/>
              <a:gd name="connsiteY38" fmla="*/ 10160 h 1046480"/>
              <a:gd name="connsiteX39" fmla="*/ 132080 w 2682240"/>
              <a:gd name="connsiteY39" fmla="*/ 30480 h 1046480"/>
              <a:gd name="connsiteX40" fmla="*/ 71120 w 2682240"/>
              <a:gd name="connsiteY40" fmla="*/ 60960 h 1046480"/>
              <a:gd name="connsiteX41" fmla="*/ 0 w 2682240"/>
              <a:gd name="connsiteY41"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62480 w 2682240"/>
              <a:gd name="connsiteY13" fmla="*/ 863600 h 1046480"/>
              <a:gd name="connsiteX14" fmla="*/ 2021840 w 2682240"/>
              <a:gd name="connsiteY14" fmla="*/ 853440 h 1046480"/>
              <a:gd name="connsiteX15" fmla="*/ 1889760 w 2682240"/>
              <a:gd name="connsiteY15" fmla="*/ 812800 h 1046480"/>
              <a:gd name="connsiteX16" fmla="*/ 1828800 w 2682240"/>
              <a:gd name="connsiteY16" fmla="*/ 782320 h 1046480"/>
              <a:gd name="connsiteX17" fmla="*/ 1696720 w 2682240"/>
              <a:gd name="connsiteY17" fmla="*/ 731520 h 1046480"/>
              <a:gd name="connsiteX18" fmla="*/ 1574800 w 2682240"/>
              <a:gd name="connsiteY18" fmla="*/ 670560 h 1046480"/>
              <a:gd name="connsiteX19" fmla="*/ 1493520 w 2682240"/>
              <a:gd name="connsiteY19" fmla="*/ 629920 h 1046480"/>
              <a:gd name="connsiteX20" fmla="*/ 1432560 w 2682240"/>
              <a:gd name="connsiteY20" fmla="*/ 609600 h 1046480"/>
              <a:gd name="connsiteX21" fmla="*/ 1361440 w 2682240"/>
              <a:gd name="connsiteY21" fmla="*/ 579120 h 1046480"/>
              <a:gd name="connsiteX22" fmla="*/ 1290320 w 2682240"/>
              <a:gd name="connsiteY22" fmla="*/ 538480 h 1046480"/>
              <a:gd name="connsiteX23" fmla="*/ 1219200 w 2682240"/>
              <a:gd name="connsiteY23" fmla="*/ 487680 h 1046480"/>
              <a:gd name="connsiteX24" fmla="*/ 1178560 w 2682240"/>
              <a:gd name="connsiteY24" fmla="*/ 467360 h 1046480"/>
              <a:gd name="connsiteX25" fmla="*/ 1087120 w 2682240"/>
              <a:gd name="connsiteY25" fmla="*/ 396240 h 1046480"/>
              <a:gd name="connsiteX26" fmla="*/ 1026160 w 2682240"/>
              <a:gd name="connsiteY26" fmla="*/ 355600 h 1046480"/>
              <a:gd name="connsiteX27" fmla="*/ 995680 w 2682240"/>
              <a:gd name="connsiteY27" fmla="*/ 325120 h 1046480"/>
              <a:gd name="connsiteX28" fmla="*/ 934720 w 2682240"/>
              <a:gd name="connsiteY28" fmla="*/ 284480 h 1046480"/>
              <a:gd name="connsiteX29" fmla="*/ 914400 w 2682240"/>
              <a:gd name="connsiteY29" fmla="*/ 254000 h 1046480"/>
              <a:gd name="connsiteX30" fmla="*/ 853440 w 2682240"/>
              <a:gd name="connsiteY30" fmla="*/ 203200 h 1046480"/>
              <a:gd name="connsiteX31" fmla="*/ 772160 w 2682240"/>
              <a:gd name="connsiteY31" fmla="*/ 132080 h 1046480"/>
              <a:gd name="connsiteX32" fmla="*/ 701040 w 2682240"/>
              <a:gd name="connsiteY32" fmla="*/ 91440 h 1046480"/>
              <a:gd name="connsiteX33" fmla="*/ 660400 w 2682240"/>
              <a:gd name="connsiteY33" fmla="*/ 71120 h 1046480"/>
              <a:gd name="connsiteX34" fmla="*/ 629920 w 2682240"/>
              <a:gd name="connsiteY34" fmla="*/ 40640 h 1046480"/>
              <a:gd name="connsiteX35" fmla="*/ 579120 w 2682240"/>
              <a:gd name="connsiteY35" fmla="*/ 30480 h 1046480"/>
              <a:gd name="connsiteX36" fmla="*/ 467360 w 2682240"/>
              <a:gd name="connsiteY36" fmla="*/ 0 h 1046480"/>
              <a:gd name="connsiteX37" fmla="*/ 193040 w 2682240"/>
              <a:gd name="connsiteY37" fmla="*/ 10160 h 1046480"/>
              <a:gd name="connsiteX38" fmla="*/ 132080 w 2682240"/>
              <a:gd name="connsiteY38" fmla="*/ 30480 h 1046480"/>
              <a:gd name="connsiteX39" fmla="*/ 71120 w 2682240"/>
              <a:gd name="connsiteY39" fmla="*/ 60960 h 1046480"/>
              <a:gd name="connsiteX40" fmla="*/ 0 w 2682240"/>
              <a:gd name="connsiteY40"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204720 w 2682240"/>
              <a:gd name="connsiteY10" fmla="*/ 914400 h 1046480"/>
              <a:gd name="connsiteX11" fmla="*/ 2153920 w 2682240"/>
              <a:gd name="connsiteY11" fmla="*/ 904240 h 1046480"/>
              <a:gd name="connsiteX12" fmla="*/ 2092960 w 2682240"/>
              <a:gd name="connsiteY12" fmla="*/ 883920 h 1046480"/>
              <a:gd name="connsiteX13" fmla="*/ 2021840 w 2682240"/>
              <a:gd name="connsiteY13" fmla="*/ 853440 h 1046480"/>
              <a:gd name="connsiteX14" fmla="*/ 1889760 w 2682240"/>
              <a:gd name="connsiteY14" fmla="*/ 812800 h 1046480"/>
              <a:gd name="connsiteX15" fmla="*/ 1828800 w 2682240"/>
              <a:gd name="connsiteY15" fmla="*/ 782320 h 1046480"/>
              <a:gd name="connsiteX16" fmla="*/ 1696720 w 2682240"/>
              <a:gd name="connsiteY16" fmla="*/ 731520 h 1046480"/>
              <a:gd name="connsiteX17" fmla="*/ 1574800 w 2682240"/>
              <a:gd name="connsiteY17" fmla="*/ 670560 h 1046480"/>
              <a:gd name="connsiteX18" fmla="*/ 1493520 w 2682240"/>
              <a:gd name="connsiteY18" fmla="*/ 629920 h 1046480"/>
              <a:gd name="connsiteX19" fmla="*/ 1432560 w 2682240"/>
              <a:gd name="connsiteY19" fmla="*/ 609600 h 1046480"/>
              <a:gd name="connsiteX20" fmla="*/ 1361440 w 2682240"/>
              <a:gd name="connsiteY20" fmla="*/ 579120 h 1046480"/>
              <a:gd name="connsiteX21" fmla="*/ 1290320 w 2682240"/>
              <a:gd name="connsiteY21" fmla="*/ 538480 h 1046480"/>
              <a:gd name="connsiteX22" fmla="*/ 1219200 w 2682240"/>
              <a:gd name="connsiteY22" fmla="*/ 487680 h 1046480"/>
              <a:gd name="connsiteX23" fmla="*/ 1178560 w 2682240"/>
              <a:gd name="connsiteY23" fmla="*/ 467360 h 1046480"/>
              <a:gd name="connsiteX24" fmla="*/ 1087120 w 2682240"/>
              <a:gd name="connsiteY24" fmla="*/ 396240 h 1046480"/>
              <a:gd name="connsiteX25" fmla="*/ 1026160 w 2682240"/>
              <a:gd name="connsiteY25" fmla="*/ 355600 h 1046480"/>
              <a:gd name="connsiteX26" fmla="*/ 995680 w 2682240"/>
              <a:gd name="connsiteY26" fmla="*/ 325120 h 1046480"/>
              <a:gd name="connsiteX27" fmla="*/ 934720 w 2682240"/>
              <a:gd name="connsiteY27" fmla="*/ 284480 h 1046480"/>
              <a:gd name="connsiteX28" fmla="*/ 914400 w 2682240"/>
              <a:gd name="connsiteY28" fmla="*/ 254000 h 1046480"/>
              <a:gd name="connsiteX29" fmla="*/ 853440 w 2682240"/>
              <a:gd name="connsiteY29" fmla="*/ 203200 h 1046480"/>
              <a:gd name="connsiteX30" fmla="*/ 772160 w 2682240"/>
              <a:gd name="connsiteY30" fmla="*/ 132080 h 1046480"/>
              <a:gd name="connsiteX31" fmla="*/ 701040 w 2682240"/>
              <a:gd name="connsiteY31" fmla="*/ 91440 h 1046480"/>
              <a:gd name="connsiteX32" fmla="*/ 660400 w 2682240"/>
              <a:gd name="connsiteY32" fmla="*/ 71120 h 1046480"/>
              <a:gd name="connsiteX33" fmla="*/ 629920 w 2682240"/>
              <a:gd name="connsiteY33" fmla="*/ 40640 h 1046480"/>
              <a:gd name="connsiteX34" fmla="*/ 579120 w 2682240"/>
              <a:gd name="connsiteY34" fmla="*/ 30480 h 1046480"/>
              <a:gd name="connsiteX35" fmla="*/ 467360 w 2682240"/>
              <a:gd name="connsiteY35" fmla="*/ 0 h 1046480"/>
              <a:gd name="connsiteX36" fmla="*/ 193040 w 2682240"/>
              <a:gd name="connsiteY36" fmla="*/ 10160 h 1046480"/>
              <a:gd name="connsiteX37" fmla="*/ 132080 w 2682240"/>
              <a:gd name="connsiteY37" fmla="*/ 30480 h 1046480"/>
              <a:gd name="connsiteX38" fmla="*/ 71120 w 2682240"/>
              <a:gd name="connsiteY38" fmla="*/ 60960 h 1046480"/>
              <a:gd name="connsiteX39" fmla="*/ 0 w 2682240"/>
              <a:gd name="connsiteY39"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3520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265680 w 2682240"/>
              <a:gd name="connsiteY9" fmla="*/ 924560 h 1046480"/>
              <a:gd name="connsiteX10" fmla="*/ 2153920 w 2682240"/>
              <a:gd name="connsiteY10" fmla="*/ 904240 h 1046480"/>
              <a:gd name="connsiteX11" fmla="*/ 2092960 w 2682240"/>
              <a:gd name="connsiteY11" fmla="*/ 883920 h 1046480"/>
              <a:gd name="connsiteX12" fmla="*/ 2021840 w 2682240"/>
              <a:gd name="connsiteY12" fmla="*/ 853440 h 1046480"/>
              <a:gd name="connsiteX13" fmla="*/ 1889760 w 2682240"/>
              <a:gd name="connsiteY13" fmla="*/ 812800 h 1046480"/>
              <a:gd name="connsiteX14" fmla="*/ 1828800 w 2682240"/>
              <a:gd name="connsiteY14" fmla="*/ 782320 h 1046480"/>
              <a:gd name="connsiteX15" fmla="*/ 1696720 w 2682240"/>
              <a:gd name="connsiteY15" fmla="*/ 731520 h 1046480"/>
              <a:gd name="connsiteX16" fmla="*/ 1574800 w 2682240"/>
              <a:gd name="connsiteY16" fmla="*/ 670560 h 1046480"/>
              <a:gd name="connsiteX17" fmla="*/ 1493520 w 2682240"/>
              <a:gd name="connsiteY17" fmla="*/ 629920 h 1046480"/>
              <a:gd name="connsiteX18" fmla="*/ 1432560 w 2682240"/>
              <a:gd name="connsiteY18" fmla="*/ 609600 h 1046480"/>
              <a:gd name="connsiteX19" fmla="*/ 1361440 w 2682240"/>
              <a:gd name="connsiteY19" fmla="*/ 579120 h 1046480"/>
              <a:gd name="connsiteX20" fmla="*/ 1290320 w 2682240"/>
              <a:gd name="connsiteY20" fmla="*/ 538480 h 1046480"/>
              <a:gd name="connsiteX21" fmla="*/ 1219200 w 2682240"/>
              <a:gd name="connsiteY21" fmla="*/ 487680 h 1046480"/>
              <a:gd name="connsiteX22" fmla="*/ 1178560 w 2682240"/>
              <a:gd name="connsiteY22" fmla="*/ 467360 h 1046480"/>
              <a:gd name="connsiteX23" fmla="*/ 1087120 w 2682240"/>
              <a:gd name="connsiteY23" fmla="*/ 396240 h 1046480"/>
              <a:gd name="connsiteX24" fmla="*/ 1026160 w 2682240"/>
              <a:gd name="connsiteY24" fmla="*/ 355600 h 1046480"/>
              <a:gd name="connsiteX25" fmla="*/ 995680 w 2682240"/>
              <a:gd name="connsiteY25" fmla="*/ 325120 h 1046480"/>
              <a:gd name="connsiteX26" fmla="*/ 934720 w 2682240"/>
              <a:gd name="connsiteY26" fmla="*/ 284480 h 1046480"/>
              <a:gd name="connsiteX27" fmla="*/ 914400 w 2682240"/>
              <a:gd name="connsiteY27" fmla="*/ 254000 h 1046480"/>
              <a:gd name="connsiteX28" fmla="*/ 853440 w 2682240"/>
              <a:gd name="connsiteY28" fmla="*/ 203200 h 1046480"/>
              <a:gd name="connsiteX29" fmla="*/ 772160 w 2682240"/>
              <a:gd name="connsiteY29" fmla="*/ 132080 h 1046480"/>
              <a:gd name="connsiteX30" fmla="*/ 701040 w 2682240"/>
              <a:gd name="connsiteY30" fmla="*/ 91440 h 1046480"/>
              <a:gd name="connsiteX31" fmla="*/ 660400 w 2682240"/>
              <a:gd name="connsiteY31" fmla="*/ 71120 h 1046480"/>
              <a:gd name="connsiteX32" fmla="*/ 629920 w 2682240"/>
              <a:gd name="connsiteY32" fmla="*/ 40640 h 1046480"/>
              <a:gd name="connsiteX33" fmla="*/ 579120 w 2682240"/>
              <a:gd name="connsiteY33" fmla="*/ 30480 h 1046480"/>
              <a:gd name="connsiteX34" fmla="*/ 467360 w 2682240"/>
              <a:gd name="connsiteY34" fmla="*/ 0 h 1046480"/>
              <a:gd name="connsiteX35" fmla="*/ 193040 w 2682240"/>
              <a:gd name="connsiteY35" fmla="*/ 10160 h 1046480"/>
              <a:gd name="connsiteX36" fmla="*/ 132080 w 2682240"/>
              <a:gd name="connsiteY36" fmla="*/ 30480 h 1046480"/>
              <a:gd name="connsiteX37" fmla="*/ 71120 w 2682240"/>
              <a:gd name="connsiteY37" fmla="*/ 60960 h 1046480"/>
              <a:gd name="connsiteX38" fmla="*/ 0 w 2682240"/>
              <a:gd name="connsiteY38"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77440 w 2682240"/>
              <a:gd name="connsiteY6" fmla="*/ 965200 h 1046480"/>
              <a:gd name="connsiteX7" fmla="*/ 2306320 w 2682240"/>
              <a:gd name="connsiteY7" fmla="*/ 944880 h 1046480"/>
              <a:gd name="connsiteX8" fmla="*/ 2275840 w 2682240"/>
              <a:gd name="connsiteY8" fmla="*/ 934720 h 1046480"/>
              <a:gd name="connsiteX9" fmla="*/ 2153920 w 2682240"/>
              <a:gd name="connsiteY9" fmla="*/ 904240 h 1046480"/>
              <a:gd name="connsiteX10" fmla="*/ 2092960 w 2682240"/>
              <a:gd name="connsiteY10" fmla="*/ 883920 h 1046480"/>
              <a:gd name="connsiteX11" fmla="*/ 2021840 w 2682240"/>
              <a:gd name="connsiteY11" fmla="*/ 853440 h 1046480"/>
              <a:gd name="connsiteX12" fmla="*/ 1889760 w 2682240"/>
              <a:gd name="connsiteY12" fmla="*/ 812800 h 1046480"/>
              <a:gd name="connsiteX13" fmla="*/ 1828800 w 2682240"/>
              <a:gd name="connsiteY13" fmla="*/ 782320 h 1046480"/>
              <a:gd name="connsiteX14" fmla="*/ 1696720 w 2682240"/>
              <a:gd name="connsiteY14" fmla="*/ 731520 h 1046480"/>
              <a:gd name="connsiteX15" fmla="*/ 1574800 w 2682240"/>
              <a:gd name="connsiteY15" fmla="*/ 670560 h 1046480"/>
              <a:gd name="connsiteX16" fmla="*/ 1493520 w 2682240"/>
              <a:gd name="connsiteY16" fmla="*/ 629920 h 1046480"/>
              <a:gd name="connsiteX17" fmla="*/ 1432560 w 2682240"/>
              <a:gd name="connsiteY17" fmla="*/ 609600 h 1046480"/>
              <a:gd name="connsiteX18" fmla="*/ 1361440 w 2682240"/>
              <a:gd name="connsiteY18" fmla="*/ 579120 h 1046480"/>
              <a:gd name="connsiteX19" fmla="*/ 1290320 w 2682240"/>
              <a:gd name="connsiteY19" fmla="*/ 538480 h 1046480"/>
              <a:gd name="connsiteX20" fmla="*/ 1219200 w 2682240"/>
              <a:gd name="connsiteY20" fmla="*/ 487680 h 1046480"/>
              <a:gd name="connsiteX21" fmla="*/ 1178560 w 2682240"/>
              <a:gd name="connsiteY21" fmla="*/ 467360 h 1046480"/>
              <a:gd name="connsiteX22" fmla="*/ 1087120 w 2682240"/>
              <a:gd name="connsiteY22" fmla="*/ 396240 h 1046480"/>
              <a:gd name="connsiteX23" fmla="*/ 1026160 w 2682240"/>
              <a:gd name="connsiteY23" fmla="*/ 355600 h 1046480"/>
              <a:gd name="connsiteX24" fmla="*/ 995680 w 2682240"/>
              <a:gd name="connsiteY24" fmla="*/ 325120 h 1046480"/>
              <a:gd name="connsiteX25" fmla="*/ 934720 w 2682240"/>
              <a:gd name="connsiteY25" fmla="*/ 284480 h 1046480"/>
              <a:gd name="connsiteX26" fmla="*/ 914400 w 2682240"/>
              <a:gd name="connsiteY26" fmla="*/ 254000 h 1046480"/>
              <a:gd name="connsiteX27" fmla="*/ 853440 w 2682240"/>
              <a:gd name="connsiteY27" fmla="*/ 203200 h 1046480"/>
              <a:gd name="connsiteX28" fmla="*/ 772160 w 2682240"/>
              <a:gd name="connsiteY28" fmla="*/ 132080 h 1046480"/>
              <a:gd name="connsiteX29" fmla="*/ 701040 w 2682240"/>
              <a:gd name="connsiteY29" fmla="*/ 91440 h 1046480"/>
              <a:gd name="connsiteX30" fmla="*/ 660400 w 2682240"/>
              <a:gd name="connsiteY30" fmla="*/ 71120 h 1046480"/>
              <a:gd name="connsiteX31" fmla="*/ 629920 w 2682240"/>
              <a:gd name="connsiteY31" fmla="*/ 40640 h 1046480"/>
              <a:gd name="connsiteX32" fmla="*/ 579120 w 2682240"/>
              <a:gd name="connsiteY32" fmla="*/ 30480 h 1046480"/>
              <a:gd name="connsiteX33" fmla="*/ 467360 w 2682240"/>
              <a:gd name="connsiteY33" fmla="*/ 0 h 1046480"/>
              <a:gd name="connsiteX34" fmla="*/ 193040 w 2682240"/>
              <a:gd name="connsiteY34" fmla="*/ 10160 h 1046480"/>
              <a:gd name="connsiteX35" fmla="*/ 132080 w 2682240"/>
              <a:gd name="connsiteY35" fmla="*/ 30480 h 1046480"/>
              <a:gd name="connsiteX36" fmla="*/ 71120 w 2682240"/>
              <a:gd name="connsiteY36" fmla="*/ 60960 h 1046480"/>
              <a:gd name="connsiteX37" fmla="*/ 0 w 2682240"/>
              <a:gd name="connsiteY37"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519680 w 2682240"/>
              <a:gd name="connsiteY3" fmla="*/ 1016000 h 1046480"/>
              <a:gd name="connsiteX4" fmla="*/ 2458720 w 2682240"/>
              <a:gd name="connsiteY4" fmla="*/ 995680 h 1046480"/>
              <a:gd name="connsiteX5" fmla="*/ 2407920 w 2682240"/>
              <a:gd name="connsiteY5" fmla="*/ 985520 h 1046480"/>
              <a:gd name="connsiteX6" fmla="*/ 2306320 w 2682240"/>
              <a:gd name="connsiteY6" fmla="*/ 944880 h 1046480"/>
              <a:gd name="connsiteX7" fmla="*/ 2275840 w 2682240"/>
              <a:gd name="connsiteY7" fmla="*/ 934720 h 1046480"/>
              <a:gd name="connsiteX8" fmla="*/ 2153920 w 2682240"/>
              <a:gd name="connsiteY8" fmla="*/ 904240 h 1046480"/>
              <a:gd name="connsiteX9" fmla="*/ 2092960 w 2682240"/>
              <a:gd name="connsiteY9" fmla="*/ 883920 h 1046480"/>
              <a:gd name="connsiteX10" fmla="*/ 2021840 w 2682240"/>
              <a:gd name="connsiteY10" fmla="*/ 853440 h 1046480"/>
              <a:gd name="connsiteX11" fmla="*/ 1889760 w 2682240"/>
              <a:gd name="connsiteY11" fmla="*/ 812800 h 1046480"/>
              <a:gd name="connsiteX12" fmla="*/ 1828800 w 2682240"/>
              <a:gd name="connsiteY12" fmla="*/ 782320 h 1046480"/>
              <a:gd name="connsiteX13" fmla="*/ 1696720 w 2682240"/>
              <a:gd name="connsiteY13" fmla="*/ 731520 h 1046480"/>
              <a:gd name="connsiteX14" fmla="*/ 1574800 w 2682240"/>
              <a:gd name="connsiteY14" fmla="*/ 670560 h 1046480"/>
              <a:gd name="connsiteX15" fmla="*/ 1493520 w 2682240"/>
              <a:gd name="connsiteY15" fmla="*/ 629920 h 1046480"/>
              <a:gd name="connsiteX16" fmla="*/ 1432560 w 2682240"/>
              <a:gd name="connsiteY16" fmla="*/ 609600 h 1046480"/>
              <a:gd name="connsiteX17" fmla="*/ 1361440 w 2682240"/>
              <a:gd name="connsiteY17" fmla="*/ 579120 h 1046480"/>
              <a:gd name="connsiteX18" fmla="*/ 1290320 w 2682240"/>
              <a:gd name="connsiteY18" fmla="*/ 538480 h 1046480"/>
              <a:gd name="connsiteX19" fmla="*/ 1219200 w 2682240"/>
              <a:gd name="connsiteY19" fmla="*/ 487680 h 1046480"/>
              <a:gd name="connsiteX20" fmla="*/ 1178560 w 2682240"/>
              <a:gd name="connsiteY20" fmla="*/ 467360 h 1046480"/>
              <a:gd name="connsiteX21" fmla="*/ 1087120 w 2682240"/>
              <a:gd name="connsiteY21" fmla="*/ 396240 h 1046480"/>
              <a:gd name="connsiteX22" fmla="*/ 1026160 w 2682240"/>
              <a:gd name="connsiteY22" fmla="*/ 355600 h 1046480"/>
              <a:gd name="connsiteX23" fmla="*/ 995680 w 2682240"/>
              <a:gd name="connsiteY23" fmla="*/ 325120 h 1046480"/>
              <a:gd name="connsiteX24" fmla="*/ 934720 w 2682240"/>
              <a:gd name="connsiteY24" fmla="*/ 284480 h 1046480"/>
              <a:gd name="connsiteX25" fmla="*/ 914400 w 2682240"/>
              <a:gd name="connsiteY25" fmla="*/ 254000 h 1046480"/>
              <a:gd name="connsiteX26" fmla="*/ 853440 w 2682240"/>
              <a:gd name="connsiteY26" fmla="*/ 203200 h 1046480"/>
              <a:gd name="connsiteX27" fmla="*/ 772160 w 2682240"/>
              <a:gd name="connsiteY27" fmla="*/ 132080 h 1046480"/>
              <a:gd name="connsiteX28" fmla="*/ 701040 w 2682240"/>
              <a:gd name="connsiteY28" fmla="*/ 91440 h 1046480"/>
              <a:gd name="connsiteX29" fmla="*/ 660400 w 2682240"/>
              <a:gd name="connsiteY29" fmla="*/ 71120 h 1046480"/>
              <a:gd name="connsiteX30" fmla="*/ 629920 w 2682240"/>
              <a:gd name="connsiteY30" fmla="*/ 40640 h 1046480"/>
              <a:gd name="connsiteX31" fmla="*/ 579120 w 2682240"/>
              <a:gd name="connsiteY31" fmla="*/ 30480 h 1046480"/>
              <a:gd name="connsiteX32" fmla="*/ 467360 w 2682240"/>
              <a:gd name="connsiteY32" fmla="*/ 0 h 1046480"/>
              <a:gd name="connsiteX33" fmla="*/ 193040 w 2682240"/>
              <a:gd name="connsiteY33" fmla="*/ 10160 h 1046480"/>
              <a:gd name="connsiteX34" fmla="*/ 132080 w 2682240"/>
              <a:gd name="connsiteY34" fmla="*/ 30480 h 1046480"/>
              <a:gd name="connsiteX35" fmla="*/ 71120 w 2682240"/>
              <a:gd name="connsiteY35" fmla="*/ 60960 h 1046480"/>
              <a:gd name="connsiteX36" fmla="*/ 0 w 2682240"/>
              <a:gd name="connsiteY36" fmla="*/ 101600 h 1046480"/>
              <a:gd name="connsiteX0" fmla="*/ 2682240 w 2682240"/>
              <a:gd name="connsiteY0" fmla="*/ 1046480 h 1046480"/>
              <a:gd name="connsiteX1" fmla="*/ 2590800 w 2682240"/>
              <a:gd name="connsiteY1" fmla="*/ 1036320 h 1046480"/>
              <a:gd name="connsiteX2" fmla="*/ 2560320 w 2682240"/>
              <a:gd name="connsiteY2" fmla="*/ 1026160 h 1046480"/>
              <a:gd name="connsiteX3" fmla="*/ 2458720 w 2682240"/>
              <a:gd name="connsiteY3" fmla="*/ 995680 h 1046480"/>
              <a:gd name="connsiteX4" fmla="*/ 2407920 w 2682240"/>
              <a:gd name="connsiteY4" fmla="*/ 985520 h 1046480"/>
              <a:gd name="connsiteX5" fmla="*/ 2306320 w 2682240"/>
              <a:gd name="connsiteY5" fmla="*/ 944880 h 1046480"/>
              <a:gd name="connsiteX6" fmla="*/ 2275840 w 2682240"/>
              <a:gd name="connsiteY6" fmla="*/ 934720 h 1046480"/>
              <a:gd name="connsiteX7" fmla="*/ 2153920 w 2682240"/>
              <a:gd name="connsiteY7" fmla="*/ 904240 h 1046480"/>
              <a:gd name="connsiteX8" fmla="*/ 2092960 w 2682240"/>
              <a:gd name="connsiteY8" fmla="*/ 883920 h 1046480"/>
              <a:gd name="connsiteX9" fmla="*/ 2021840 w 2682240"/>
              <a:gd name="connsiteY9" fmla="*/ 853440 h 1046480"/>
              <a:gd name="connsiteX10" fmla="*/ 1889760 w 2682240"/>
              <a:gd name="connsiteY10" fmla="*/ 812800 h 1046480"/>
              <a:gd name="connsiteX11" fmla="*/ 1828800 w 2682240"/>
              <a:gd name="connsiteY11" fmla="*/ 782320 h 1046480"/>
              <a:gd name="connsiteX12" fmla="*/ 1696720 w 2682240"/>
              <a:gd name="connsiteY12" fmla="*/ 731520 h 1046480"/>
              <a:gd name="connsiteX13" fmla="*/ 1574800 w 2682240"/>
              <a:gd name="connsiteY13" fmla="*/ 670560 h 1046480"/>
              <a:gd name="connsiteX14" fmla="*/ 1493520 w 2682240"/>
              <a:gd name="connsiteY14" fmla="*/ 629920 h 1046480"/>
              <a:gd name="connsiteX15" fmla="*/ 1432560 w 2682240"/>
              <a:gd name="connsiteY15" fmla="*/ 609600 h 1046480"/>
              <a:gd name="connsiteX16" fmla="*/ 1361440 w 2682240"/>
              <a:gd name="connsiteY16" fmla="*/ 579120 h 1046480"/>
              <a:gd name="connsiteX17" fmla="*/ 1290320 w 2682240"/>
              <a:gd name="connsiteY17" fmla="*/ 538480 h 1046480"/>
              <a:gd name="connsiteX18" fmla="*/ 1219200 w 2682240"/>
              <a:gd name="connsiteY18" fmla="*/ 487680 h 1046480"/>
              <a:gd name="connsiteX19" fmla="*/ 1178560 w 2682240"/>
              <a:gd name="connsiteY19" fmla="*/ 467360 h 1046480"/>
              <a:gd name="connsiteX20" fmla="*/ 1087120 w 2682240"/>
              <a:gd name="connsiteY20" fmla="*/ 396240 h 1046480"/>
              <a:gd name="connsiteX21" fmla="*/ 1026160 w 2682240"/>
              <a:gd name="connsiteY21" fmla="*/ 355600 h 1046480"/>
              <a:gd name="connsiteX22" fmla="*/ 995680 w 2682240"/>
              <a:gd name="connsiteY22" fmla="*/ 325120 h 1046480"/>
              <a:gd name="connsiteX23" fmla="*/ 934720 w 2682240"/>
              <a:gd name="connsiteY23" fmla="*/ 284480 h 1046480"/>
              <a:gd name="connsiteX24" fmla="*/ 914400 w 2682240"/>
              <a:gd name="connsiteY24" fmla="*/ 254000 h 1046480"/>
              <a:gd name="connsiteX25" fmla="*/ 853440 w 2682240"/>
              <a:gd name="connsiteY25" fmla="*/ 203200 h 1046480"/>
              <a:gd name="connsiteX26" fmla="*/ 772160 w 2682240"/>
              <a:gd name="connsiteY26" fmla="*/ 132080 h 1046480"/>
              <a:gd name="connsiteX27" fmla="*/ 701040 w 2682240"/>
              <a:gd name="connsiteY27" fmla="*/ 91440 h 1046480"/>
              <a:gd name="connsiteX28" fmla="*/ 660400 w 2682240"/>
              <a:gd name="connsiteY28" fmla="*/ 71120 h 1046480"/>
              <a:gd name="connsiteX29" fmla="*/ 629920 w 2682240"/>
              <a:gd name="connsiteY29" fmla="*/ 40640 h 1046480"/>
              <a:gd name="connsiteX30" fmla="*/ 579120 w 2682240"/>
              <a:gd name="connsiteY30" fmla="*/ 30480 h 1046480"/>
              <a:gd name="connsiteX31" fmla="*/ 467360 w 2682240"/>
              <a:gd name="connsiteY31" fmla="*/ 0 h 1046480"/>
              <a:gd name="connsiteX32" fmla="*/ 193040 w 2682240"/>
              <a:gd name="connsiteY32" fmla="*/ 10160 h 1046480"/>
              <a:gd name="connsiteX33" fmla="*/ 132080 w 2682240"/>
              <a:gd name="connsiteY33" fmla="*/ 30480 h 1046480"/>
              <a:gd name="connsiteX34" fmla="*/ 71120 w 2682240"/>
              <a:gd name="connsiteY34" fmla="*/ 60960 h 1046480"/>
              <a:gd name="connsiteX35" fmla="*/ 0 w 2682240"/>
              <a:gd name="connsiteY35"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407920 w 2682240"/>
              <a:gd name="connsiteY3" fmla="*/ 985520 h 1046480"/>
              <a:gd name="connsiteX4" fmla="*/ 2306320 w 2682240"/>
              <a:gd name="connsiteY4" fmla="*/ 944880 h 1046480"/>
              <a:gd name="connsiteX5" fmla="*/ 2275840 w 2682240"/>
              <a:gd name="connsiteY5" fmla="*/ 934720 h 1046480"/>
              <a:gd name="connsiteX6" fmla="*/ 2153920 w 2682240"/>
              <a:gd name="connsiteY6" fmla="*/ 904240 h 1046480"/>
              <a:gd name="connsiteX7" fmla="*/ 2092960 w 2682240"/>
              <a:gd name="connsiteY7" fmla="*/ 883920 h 1046480"/>
              <a:gd name="connsiteX8" fmla="*/ 2021840 w 2682240"/>
              <a:gd name="connsiteY8" fmla="*/ 853440 h 1046480"/>
              <a:gd name="connsiteX9" fmla="*/ 1889760 w 2682240"/>
              <a:gd name="connsiteY9" fmla="*/ 812800 h 1046480"/>
              <a:gd name="connsiteX10" fmla="*/ 1828800 w 2682240"/>
              <a:gd name="connsiteY10" fmla="*/ 782320 h 1046480"/>
              <a:gd name="connsiteX11" fmla="*/ 1696720 w 2682240"/>
              <a:gd name="connsiteY11" fmla="*/ 731520 h 1046480"/>
              <a:gd name="connsiteX12" fmla="*/ 1574800 w 2682240"/>
              <a:gd name="connsiteY12" fmla="*/ 670560 h 1046480"/>
              <a:gd name="connsiteX13" fmla="*/ 1493520 w 2682240"/>
              <a:gd name="connsiteY13" fmla="*/ 629920 h 1046480"/>
              <a:gd name="connsiteX14" fmla="*/ 1432560 w 2682240"/>
              <a:gd name="connsiteY14" fmla="*/ 609600 h 1046480"/>
              <a:gd name="connsiteX15" fmla="*/ 1361440 w 2682240"/>
              <a:gd name="connsiteY15" fmla="*/ 579120 h 1046480"/>
              <a:gd name="connsiteX16" fmla="*/ 1290320 w 2682240"/>
              <a:gd name="connsiteY16" fmla="*/ 538480 h 1046480"/>
              <a:gd name="connsiteX17" fmla="*/ 1219200 w 2682240"/>
              <a:gd name="connsiteY17" fmla="*/ 487680 h 1046480"/>
              <a:gd name="connsiteX18" fmla="*/ 1178560 w 2682240"/>
              <a:gd name="connsiteY18" fmla="*/ 467360 h 1046480"/>
              <a:gd name="connsiteX19" fmla="*/ 1087120 w 2682240"/>
              <a:gd name="connsiteY19" fmla="*/ 396240 h 1046480"/>
              <a:gd name="connsiteX20" fmla="*/ 1026160 w 2682240"/>
              <a:gd name="connsiteY20" fmla="*/ 355600 h 1046480"/>
              <a:gd name="connsiteX21" fmla="*/ 995680 w 2682240"/>
              <a:gd name="connsiteY21" fmla="*/ 325120 h 1046480"/>
              <a:gd name="connsiteX22" fmla="*/ 934720 w 2682240"/>
              <a:gd name="connsiteY22" fmla="*/ 284480 h 1046480"/>
              <a:gd name="connsiteX23" fmla="*/ 914400 w 2682240"/>
              <a:gd name="connsiteY23" fmla="*/ 254000 h 1046480"/>
              <a:gd name="connsiteX24" fmla="*/ 853440 w 2682240"/>
              <a:gd name="connsiteY24" fmla="*/ 203200 h 1046480"/>
              <a:gd name="connsiteX25" fmla="*/ 772160 w 2682240"/>
              <a:gd name="connsiteY25" fmla="*/ 132080 h 1046480"/>
              <a:gd name="connsiteX26" fmla="*/ 701040 w 2682240"/>
              <a:gd name="connsiteY26" fmla="*/ 91440 h 1046480"/>
              <a:gd name="connsiteX27" fmla="*/ 660400 w 2682240"/>
              <a:gd name="connsiteY27" fmla="*/ 71120 h 1046480"/>
              <a:gd name="connsiteX28" fmla="*/ 629920 w 2682240"/>
              <a:gd name="connsiteY28" fmla="*/ 40640 h 1046480"/>
              <a:gd name="connsiteX29" fmla="*/ 579120 w 2682240"/>
              <a:gd name="connsiteY29" fmla="*/ 30480 h 1046480"/>
              <a:gd name="connsiteX30" fmla="*/ 467360 w 2682240"/>
              <a:gd name="connsiteY30" fmla="*/ 0 h 1046480"/>
              <a:gd name="connsiteX31" fmla="*/ 193040 w 2682240"/>
              <a:gd name="connsiteY31" fmla="*/ 10160 h 1046480"/>
              <a:gd name="connsiteX32" fmla="*/ 132080 w 2682240"/>
              <a:gd name="connsiteY32" fmla="*/ 30480 h 1046480"/>
              <a:gd name="connsiteX33" fmla="*/ 71120 w 2682240"/>
              <a:gd name="connsiteY33" fmla="*/ 60960 h 1046480"/>
              <a:gd name="connsiteX34" fmla="*/ 0 w 2682240"/>
              <a:gd name="connsiteY34"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275840 w 2682240"/>
              <a:gd name="connsiteY4" fmla="*/ 934720 h 1046480"/>
              <a:gd name="connsiteX5" fmla="*/ 2153920 w 2682240"/>
              <a:gd name="connsiteY5" fmla="*/ 904240 h 1046480"/>
              <a:gd name="connsiteX6" fmla="*/ 2092960 w 2682240"/>
              <a:gd name="connsiteY6" fmla="*/ 883920 h 1046480"/>
              <a:gd name="connsiteX7" fmla="*/ 2021840 w 2682240"/>
              <a:gd name="connsiteY7" fmla="*/ 853440 h 1046480"/>
              <a:gd name="connsiteX8" fmla="*/ 1889760 w 2682240"/>
              <a:gd name="connsiteY8" fmla="*/ 812800 h 1046480"/>
              <a:gd name="connsiteX9" fmla="*/ 1828800 w 2682240"/>
              <a:gd name="connsiteY9" fmla="*/ 782320 h 1046480"/>
              <a:gd name="connsiteX10" fmla="*/ 1696720 w 2682240"/>
              <a:gd name="connsiteY10" fmla="*/ 731520 h 1046480"/>
              <a:gd name="connsiteX11" fmla="*/ 1574800 w 2682240"/>
              <a:gd name="connsiteY11" fmla="*/ 670560 h 1046480"/>
              <a:gd name="connsiteX12" fmla="*/ 1493520 w 2682240"/>
              <a:gd name="connsiteY12" fmla="*/ 629920 h 1046480"/>
              <a:gd name="connsiteX13" fmla="*/ 1432560 w 2682240"/>
              <a:gd name="connsiteY13" fmla="*/ 609600 h 1046480"/>
              <a:gd name="connsiteX14" fmla="*/ 1361440 w 2682240"/>
              <a:gd name="connsiteY14" fmla="*/ 579120 h 1046480"/>
              <a:gd name="connsiteX15" fmla="*/ 1290320 w 2682240"/>
              <a:gd name="connsiteY15" fmla="*/ 538480 h 1046480"/>
              <a:gd name="connsiteX16" fmla="*/ 1219200 w 2682240"/>
              <a:gd name="connsiteY16" fmla="*/ 487680 h 1046480"/>
              <a:gd name="connsiteX17" fmla="*/ 1178560 w 2682240"/>
              <a:gd name="connsiteY17" fmla="*/ 467360 h 1046480"/>
              <a:gd name="connsiteX18" fmla="*/ 1087120 w 2682240"/>
              <a:gd name="connsiteY18" fmla="*/ 396240 h 1046480"/>
              <a:gd name="connsiteX19" fmla="*/ 1026160 w 2682240"/>
              <a:gd name="connsiteY19" fmla="*/ 355600 h 1046480"/>
              <a:gd name="connsiteX20" fmla="*/ 995680 w 2682240"/>
              <a:gd name="connsiteY20" fmla="*/ 325120 h 1046480"/>
              <a:gd name="connsiteX21" fmla="*/ 934720 w 2682240"/>
              <a:gd name="connsiteY21" fmla="*/ 284480 h 1046480"/>
              <a:gd name="connsiteX22" fmla="*/ 914400 w 2682240"/>
              <a:gd name="connsiteY22" fmla="*/ 254000 h 1046480"/>
              <a:gd name="connsiteX23" fmla="*/ 853440 w 2682240"/>
              <a:gd name="connsiteY23" fmla="*/ 203200 h 1046480"/>
              <a:gd name="connsiteX24" fmla="*/ 772160 w 2682240"/>
              <a:gd name="connsiteY24" fmla="*/ 132080 h 1046480"/>
              <a:gd name="connsiteX25" fmla="*/ 701040 w 2682240"/>
              <a:gd name="connsiteY25" fmla="*/ 91440 h 1046480"/>
              <a:gd name="connsiteX26" fmla="*/ 660400 w 2682240"/>
              <a:gd name="connsiteY26" fmla="*/ 71120 h 1046480"/>
              <a:gd name="connsiteX27" fmla="*/ 629920 w 2682240"/>
              <a:gd name="connsiteY27" fmla="*/ 40640 h 1046480"/>
              <a:gd name="connsiteX28" fmla="*/ 579120 w 2682240"/>
              <a:gd name="connsiteY28" fmla="*/ 30480 h 1046480"/>
              <a:gd name="connsiteX29" fmla="*/ 467360 w 2682240"/>
              <a:gd name="connsiteY29" fmla="*/ 0 h 1046480"/>
              <a:gd name="connsiteX30" fmla="*/ 193040 w 2682240"/>
              <a:gd name="connsiteY30" fmla="*/ 10160 h 1046480"/>
              <a:gd name="connsiteX31" fmla="*/ 132080 w 2682240"/>
              <a:gd name="connsiteY31" fmla="*/ 30480 h 1046480"/>
              <a:gd name="connsiteX32" fmla="*/ 71120 w 2682240"/>
              <a:gd name="connsiteY32" fmla="*/ 60960 h 1046480"/>
              <a:gd name="connsiteX33" fmla="*/ 0 w 2682240"/>
              <a:gd name="connsiteY33"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306320 w 2682240"/>
              <a:gd name="connsiteY3" fmla="*/ 944880 h 1046480"/>
              <a:gd name="connsiteX4" fmla="*/ 2153920 w 2682240"/>
              <a:gd name="connsiteY4" fmla="*/ 904240 h 1046480"/>
              <a:gd name="connsiteX5" fmla="*/ 2092960 w 2682240"/>
              <a:gd name="connsiteY5" fmla="*/ 883920 h 1046480"/>
              <a:gd name="connsiteX6" fmla="*/ 2021840 w 2682240"/>
              <a:gd name="connsiteY6" fmla="*/ 853440 h 1046480"/>
              <a:gd name="connsiteX7" fmla="*/ 1889760 w 2682240"/>
              <a:gd name="connsiteY7" fmla="*/ 812800 h 1046480"/>
              <a:gd name="connsiteX8" fmla="*/ 1828800 w 2682240"/>
              <a:gd name="connsiteY8" fmla="*/ 782320 h 1046480"/>
              <a:gd name="connsiteX9" fmla="*/ 1696720 w 2682240"/>
              <a:gd name="connsiteY9" fmla="*/ 731520 h 1046480"/>
              <a:gd name="connsiteX10" fmla="*/ 1574800 w 2682240"/>
              <a:gd name="connsiteY10" fmla="*/ 670560 h 1046480"/>
              <a:gd name="connsiteX11" fmla="*/ 1493520 w 2682240"/>
              <a:gd name="connsiteY11" fmla="*/ 629920 h 1046480"/>
              <a:gd name="connsiteX12" fmla="*/ 1432560 w 2682240"/>
              <a:gd name="connsiteY12" fmla="*/ 609600 h 1046480"/>
              <a:gd name="connsiteX13" fmla="*/ 1361440 w 2682240"/>
              <a:gd name="connsiteY13" fmla="*/ 579120 h 1046480"/>
              <a:gd name="connsiteX14" fmla="*/ 1290320 w 2682240"/>
              <a:gd name="connsiteY14" fmla="*/ 538480 h 1046480"/>
              <a:gd name="connsiteX15" fmla="*/ 1219200 w 2682240"/>
              <a:gd name="connsiteY15" fmla="*/ 487680 h 1046480"/>
              <a:gd name="connsiteX16" fmla="*/ 1178560 w 2682240"/>
              <a:gd name="connsiteY16" fmla="*/ 467360 h 1046480"/>
              <a:gd name="connsiteX17" fmla="*/ 1087120 w 2682240"/>
              <a:gd name="connsiteY17" fmla="*/ 396240 h 1046480"/>
              <a:gd name="connsiteX18" fmla="*/ 1026160 w 2682240"/>
              <a:gd name="connsiteY18" fmla="*/ 355600 h 1046480"/>
              <a:gd name="connsiteX19" fmla="*/ 995680 w 2682240"/>
              <a:gd name="connsiteY19" fmla="*/ 325120 h 1046480"/>
              <a:gd name="connsiteX20" fmla="*/ 934720 w 2682240"/>
              <a:gd name="connsiteY20" fmla="*/ 284480 h 1046480"/>
              <a:gd name="connsiteX21" fmla="*/ 914400 w 2682240"/>
              <a:gd name="connsiteY21" fmla="*/ 254000 h 1046480"/>
              <a:gd name="connsiteX22" fmla="*/ 853440 w 2682240"/>
              <a:gd name="connsiteY22" fmla="*/ 203200 h 1046480"/>
              <a:gd name="connsiteX23" fmla="*/ 772160 w 2682240"/>
              <a:gd name="connsiteY23" fmla="*/ 132080 h 1046480"/>
              <a:gd name="connsiteX24" fmla="*/ 701040 w 2682240"/>
              <a:gd name="connsiteY24" fmla="*/ 91440 h 1046480"/>
              <a:gd name="connsiteX25" fmla="*/ 660400 w 2682240"/>
              <a:gd name="connsiteY25" fmla="*/ 71120 h 1046480"/>
              <a:gd name="connsiteX26" fmla="*/ 629920 w 2682240"/>
              <a:gd name="connsiteY26" fmla="*/ 40640 h 1046480"/>
              <a:gd name="connsiteX27" fmla="*/ 579120 w 2682240"/>
              <a:gd name="connsiteY27" fmla="*/ 30480 h 1046480"/>
              <a:gd name="connsiteX28" fmla="*/ 467360 w 2682240"/>
              <a:gd name="connsiteY28" fmla="*/ 0 h 1046480"/>
              <a:gd name="connsiteX29" fmla="*/ 193040 w 2682240"/>
              <a:gd name="connsiteY29" fmla="*/ 10160 h 1046480"/>
              <a:gd name="connsiteX30" fmla="*/ 132080 w 2682240"/>
              <a:gd name="connsiteY30" fmla="*/ 30480 h 1046480"/>
              <a:gd name="connsiteX31" fmla="*/ 71120 w 2682240"/>
              <a:gd name="connsiteY31" fmla="*/ 60960 h 1046480"/>
              <a:gd name="connsiteX32" fmla="*/ 0 w 2682240"/>
              <a:gd name="connsiteY32" fmla="*/ 101600 h 1046480"/>
              <a:gd name="connsiteX0" fmla="*/ 2682240 w 2682240"/>
              <a:gd name="connsiteY0" fmla="*/ 1046480 h 1046480"/>
              <a:gd name="connsiteX1" fmla="*/ 2590800 w 2682240"/>
              <a:gd name="connsiteY1" fmla="*/ 1036320 h 1046480"/>
              <a:gd name="connsiteX2" fmla="*/ 2458720 w 2682240"/>
              <a:gd name="connsiteY2" fmla="*/ 995680 h 1046480"/>
              <a:gd name="connsiteX3" fmla="*/ 2153920 w 2682240"/>
              <a:gd name="connsiteY3" fmla="*/ 904240 h 1046480"/>
              <a:gd name="connsiteX4" fmla="*/ 2092960 w 2682240"/>
              <a:gd name="connsiteY4" fmla="*/ 883920 h 1046480"/>
              <a:gd name="connsiteX5" fmla="*/ 2021840 w 2682240"/>
              <a:gd name="connsiteY5" fmla="*/ 853440 h 1046480"/>
              <a:gd name="connsiteX6" fmla="*/ 1889760 w 2682240"/>
              <a:gd name="connsiteY6" fmla="*/ 812800 h 1046480"/>
              <a:gd name="connsiteX7" fmla="*/ 1828800 w 2682240"/>
              <a:gd name="connsiteY7" fmla="*/ 782320 h 1046480"/>
              <a:gd name="connsiteX8" fmla="*/ 1696720 w 2682240"/>
              <a:gd name="connsiteY8" fmla="*/ 731520 h 1046480"/>
              <a:gd name="connsiteX9" fmla="*/ 1574800 w 2682240"/>
              <a:gd name="connsiteY9" fmla="*/ 670560 h 1046480"/>
              <a:gd name="connsiteX10" fmla="*/ 1493520 w 2682240"/>
              <a:gd name="connsiteY10" fmla="*/ 629920 h 1046480"/>
              <a:gd name="connsiteX11" fmla="*/ 1432560 w 2682240"/>
              <a:gd name="connsiteY11" fmla="*/ 609600 h 1046480"/>
              <a:gd name="connsiteX12" fmla="*/ 1361440 w 2682240"/>
              <a:gd name="connsiteY12" fmla="*/ 579120 h 1046480"/>
              <a:gd name="connsiteX13" fmla="*/ 1290320 w 2682240"/>
              <a:gd name="connsiteY13" fmla="*/ 538480 h 1046480"/>
              <a:gd name="connsiteX14" fmla="*/ 1219200 w 2682240"/>
              <a:gd name="connsiteY14" fmla="*/ 487680 h 1046480"/>
              <a:gd name="connsiteX15" fmla="*/ 1178560 w 2682240"/>
              <a:gd name="connsiteY15" fmla="*/ 467360 h 1046480"/>
              <a:gd name="connsiteX16" fmla="*/ 1087120 w 2682240"/>
              <a:gd name="connsiteY16" fmla="*/ 396240 h 1046480"/>
              <a:gd name="connsiteX17" fmla="*/ 1026160 w 2682240"/>
              <a:gd name="connsiteY17" fmla="*/ 355600 h 1046480"/>
              <a:gd name="connsiteX18" fmla="*/ 995680 w 2682240"/>
              <a:gd name="connsiteY18" fmla="*/ 325120 h 1046480"/>
              <a:gd name="connsiteX19" fmla="*/ 934720 w 2682240"/>
              <a:gd name="connsiteY19" fmla="*/ 284480 h 1046480"/>
              <a:gd name="connsiteX20" fmla="*/ 914400 w 2682240"/>
              <a:gd name="connsiteY20" fmla="*/ 254000 h 1046480"/>
              <a:gd name="connsiteX21" fmla="*/ 853440 w 2682240"/>
              <a:gd name="connsiteY21" fmla="*/ 203200 h 1046480"/>
              <a:gd name="connsiteX22" fmla="*/ 772160 w 2682240"/>
              <a:gd name="connsiteY22" fmla="*/ 132080 h 1046480"/>
              <a:gd name="connsiteX23" fmla="*/ 701040 w 2682240"/>
              <a:gd name="connsiteY23" fmla="*/ 91440 h 1046480"/>
              <a:gd name="connsiteX24" fmla="*/ 660400 w 2682240"/>
              <a:gd name="connsiteY24" fmla="*/ 71120 h 1046480"/>
              <a:gd name="connsiteX25" fmla="*/ 629920 w 2682240"/>
              <a:gd name="connsiteY25" fmla="*/ 40640 h 1046480"/>
              <a:gd name="connsiteX26" fmla="*/ 579120 w 2682240"/>
              <a:gd name="connsiteY26" fmla="*/ 30480 h 1046480"/>
              <a:gd name="connsiteX27" fmla="*/ 467360 w 2682240"/>
              <a:gd name="connsiteY27" fmla="*/ 0 h 1046480"/>
              <a:gd name="connsiteX28" fmla="*/ 193040 w 2682240"/>
              <a:gd name="connsiteY28" fmla="*/ 10160 h 1046480"/>
              <a:gd name="connsiteX29" fmla="*/ 132080 w 2682240"/>
              <a:gd name="connsiteY29" fmla="*/ 30480 h 1046480"/>
              <a:gd name="connsiteX30" fmla="*/ 71120 w 2682240"/>
              <a:gd name="connsiteY30" fmla="*/ 60960 h 1046480"/>
              <a:gd name="connsiteX31" fmla="*/ 0 w 2682240"/>
              <a:gd name="connsiteY3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92960 w 2682240"/>
              <a:gd name="connsiteY3" fmla="*/ 883920 h 1046480"/>
              <a:gd name="connsiteX4" fmla="*/ 2021840 w 2682240"/>
              <a:gd name="connsiteY4" fmla="*/ 853440 h 1046480"/>
              <a:gd name="connsiteX5" fmla="*/ 1889760 w 2682240"/>
              <a:gd name="connsiteY5" fmla="*/ 812800 h 1046480"/>
              <a:gd name="connsiteX6" fmla="*/ 1828800 w 2682240"/>
              <a:gd name="connsiteY6" fmla="*/ 782320 h 1046480"/>
              <a:gd name="connsiteX7" fmla="*/ 1696720 w 2682240"/>
              <a:gd name="connsiteY7" fmla="*/ 731520 h 1046480"/>
              <a:gd name="connsiteX8" fmla="*/ 1574800 w 2682240"/>
              <a:gd name="connsiteY8" fmla="*/ 670560 h 1046480"/>
              <a:gd name="connsiteX9" fmla="*/ 1493520 w 2682240"/>
              <a:gd name="connsiteY9" fmla="*/ 629920 h 1046480"/>
              <a:gd name="connsiteX10" fmla="*/ 1432560 w 2682240"/>
              <a:gd name="connsiteY10" fmla="*/ 609600 h 1046480"/>
              <a:gd name="connsiteX11" fmla="*/ 1361440 w 2682240"/>
              <a:gd name="connsiteY11" fmla="*/ 579120 h 1046480"/>
              <a:gd name="connsiteX12" fmla="*/ 1290320 w 2682240"/>
              <a:gd name="connsiteY12" fmla="*/ 538480 h 1046480"/>
              <a:gd name="connsiteX13" fmla="*/ 1219200 w 2682240"/>
              <a:gd name="connsiteY13" fmla="*/ 487680 h 1046480"/>
              <a:gd name="connsiteX14" fmla="*/ 1178560 w 2682240"/>
              <a:gd name="connsiteY14" fmla="*/ 467360 h 1046480"/>
              <a:gd name="connsiteX15" fmla="*/ 1087120 w 2682240"/>
              <a:gd name="connsiteY15" fmla="*/ 396240 h 1046480"/>
              <a:gd name="connsiteX16" fmla="*/ 1026160 w 2682240"/>
              <a:gd name="connsiteY16" fmla="*/ 355600 h 1046480"/>
              <a:gd name="connsiteX17" fmla="*/ 995680 w 2682240"/>
              <a:gd name="connsiteY17" fmla="*/ 325120 h 1046480"/>
              <a:gd name="connsiteX18" fmla="*/ 934720 w 2682240"/>
              <a:gd name="connsiteY18" fmla="*/ 284480 h 1046480"/>
              <a:gd name="connsiteX19" fmla="*/ 914400 w 2682240"/>
              <a:gd name="connsiteY19" fmla="*/ 254000 h 1046480"/>
              <a:gd name="connsiteX20" fmla="*/ 853440 w 2682240"/>
              <a:gd name="connsiteY20" fmla="*/ 203200 h 1046480"/>
              <a:gd name="connsiteX21" fmla="*/ 772160 w 2682240"/>
              <a:gd name="connsiteY21" fmla="*/ 132080 h 1046480"/>
              <a:gd name="connsiteX22" fmla="*/ 701040 w 2682240"/>
              <a:gd name="connsiteY22" fmla="*/ 91440 h 1046480"/>
              <a:gd name="connsiteX23" fmla="*/ 660400 w 2682240"/>
              <a:gd name="connsiteY23" fmla="*/ 71120 h 1046480"/>
              <a:gd name="connsiteX24" fmla="*/ 629920 w 2682240"/>
              <a:gd name="connsiteY24" fmla="*/ 40640 h 1046480"/>
              <a:gd name="connsiteX25" fmla="*/ 579120 w 2682240"/>
              <a:gd name="connsiteY25" fmla="*/ 30480 h 1046480"/>
              <a:gd name="connsiteX26" fmla="*/ 467360 w 2682240"/>
              <a:gd name="connsiteY26" fmla="*/ 0 h 1046480"/>
              <a:gd name="connsiteX27" fmla="*/ 193040 w 2682240"/>
              <a:gd name="connsiteY27" fmla="*/ 10160 h 1046480"/>
              <a:gd name="connsiteX28" fmla="*/ 132080 w 2682240"/>
              <a:gd name="connsiteY28" fmla="*/ 30480 h 1046480"/>
              <a:gd name="connsiteX29" fmla="*/ 71120 w 2682240"/>
              <a:gd name="connsiteY29" fmla="*/ 60960 h 1046480"/>
              <a:gd name="connsiteX30" fmla="*/ 0 w 2682240"/>
              <a:gd name="connsiteY3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2021840 w 2682240"/>
              <a:gd name="connsiteY3" fmla="*/ 853440 h 1046480"/>
              <a:gd name="connsiteX4" fmla="*/ 1889760 w 2682240"/>
              <a:gd name="connsiteY4" fmla="*/ 812800 h 1046480"/>
              <a:gd name="connsiteX5" fmla="*/ 1828800 w 2682240"/>
              <a:gd name="connsiteY5" fmla="*/ 782320 h 1046480"/>
              <a:gd name="connsiteX6" fmla="*/ 1696720 w 2682240"/>
              <a:gd name="connsiteY6" fmla="*/ 731520 h 1046480"/>
              <a:gd name="connsiteX7" fmla="*/ 1574800 w 2682240"/>
              <a:gd name="connsiteY7" fmla="*/ 670560 h 1046480"/>
              <a:gd name="connsiteX8" fmla="*/ 1493520 w 2682240"/>
              <a:gd name="connsiteY8" fmla="*/ 629920 h 1046480"/>
              <a:gd name="connsiteX9" fmla="*/ 1432560 w 2682240"/>
              <a:gd name="connsiteY9" fmla="*/ 609600 h 1046480"/>
              <a:gd name="connsiteX10" fmla="*/ 1361440 w 2682240"/>
              <a:gd name="connsiteY10" fmla="*/ 579120 h 1046480"/>
              <a:gd name="connsiteX11" fmla="*/ 1290320 w 2682240"/>
              <a:gd name="connsiteY11" fmla="*/ 538480 h 1046480"/>
              <a:gd name="connsiteX12" fmla="*/ 1219200 w 2682240"/>
              <a:gd name="connsiteY12" fmla="*/ 487680 h 1046480"/>
              <a:gd name="connsiteX13" fmla="*/ 1178560 w 2682240"/>
              <a:gd name="connsiteY13" fmla="*/ 467360 h 1046480"/>
              <a:gd name="connsiteX14" fmla="*/ 1087120 w 2682240"/>
              <a:gd name="connsiteY14" fmla="*/ 396240 h 1046480"/>
              <a:gd name="connsiteX15" fmla="*/ 1026160 w 2682240"/>
              <a:gd name="connsiteY15" fmla="*/ 355600 h 1046480"/>
              <a:gd name="connsiteX16" fmla="*/ 995680 w 2682240"/>
              <a:gd name="connsiteY16" fmla="*/ 325120 h 1046480"/>
              <a:gd name="connsiteX17" fmla="*/ 934720 w 2682240"/>
              <a:gd name="connsiteY17" fmla="*/ 284480 h 1046480"/>
              <a:gd name="connsiteX18" fmla="*/ 914400 w 2682240"/>
              <a:gd name="connsiteY18" fmla="*/ 254000 h 1046480"/>
              <a:gd name="connsiteX19" fmla="*/ 853440 w 2682240"/>
              <a:gd name="connsiteY19" fmla="*/ 203200 h 1046480"/>
              <a:gd name="connsiteX20" fmla="*/ 772160 w 2682240"/>
              <a:gd name="connsiteY20" fmla="*/ 132080 h 1046480"/>
              <a:gd name="connsiteX21" fmla="*/ 701040 w 2682240"/>
              <a:gd name="connsiteY21" fmla="*/ 91440 h 1046480"/>
              <a:gd name="connsiteX22" fmla="*/ 660400 w 2682240"/>
              <a:gd name="connsiteY22" fmla="*/ 71120 h 1046480"/>
              <a:gd name="connsiteX23" fmla="*/ 629920 w 2682240"/>
              <a:gd name="connsiteY23" fmla="*/ 40640 h 1046480"/>
              <a:gd name="connsiteX24" fmla="*/ 579120 w 2682240"/>
              <a:gd name="connsiteY24" fmla="*/ 30480 h 1046480"/>
              <a:gd name="connsiteX25" fmla="*/ 467360 w 2682240"/>
              <a:gd name="connsiteY25" fmla="*/ 0 h 1046480"/>
              <a:gd name="connsiteX26" fmla="*/ 193040 w 2682240"/>
              <a:gd name="connsiteY26" fmla="*/ 10160 h 1046480"/>
              <a:gd name="connsiteX27" fmla="*/ 132080 w 2682240"/>
              <a:gd name="connsiteY27" fmla="*/ 30480 h 1046480"/>
              <a:gd name="connsiteX28" fmla="*/ 71120 w 2682240"/>
              <a:gd name="connsiteY28" fmla="*/ 60960 h 1046480"/>
              <a:gd name="connsiteX29" fmla="*/ 0 w 2682240"/>
              <a:gd name="connsiteY2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828800 w 2682240"/>
              <a:gd name="connsiteY4" fmla="*/ 782320 h 1046480"/>
              <a:gd name="connsiteX5" fmla="*/ 1696720 w 2682240"/>
              <a:gd name="connsiteY5" fmla="*/ 731520 h 1046480"/>
              <a:gd name="connsiteX6" fmla="*/ 1574800 w 2682240"/>
              <a:gd name="connsiteY6" fmla="*/ 670560 h 1046480"/>
              <a:gd name="connsiteX7" fmla="*/ 1493520 w 2682240"/>
              <a:gd name="connsiteY7" fmla="*/ 629920 h 1046480"/>
              <a:gd name="connsiteX8" fmla="*/ 1432560 w 2682240"/>
              <a:gd name="connsiteY8" fmla="*/ 609600 h 1046480"/>
              <a:gd name="connsiteX9" fmla="*/ 1361440 w 2682240"/>
              <a:gd name="connsiteY9" fmla="*/ 579120 h 1046480"/>
              <a:gd name="connsiteX10" fmla="*/ 1290320 w 2682240"/>
              <a:gd name="connsiteY10" fmla="*/ 538480 h 1046480"/>
              <a:gd name="connsiteX11" fmla="*/ 1219200 w 2682240"/>
              <a:gd name="connsiteY11" fmla="*/ 487680 h 1046480"/>
              <a:gd name="connsiteX12" fmla="*/ 1178560 w 2682240"/>
              <a:gd name="connsiteY12" fmla="*/ 467360 h 1046480"/>
              <a:gd name="connsiteX13" fmla="*/ 1087120 w 2682240"/>
              <a:gd name="connsiteY13" fmla="*/ 396240 h 1046480"/>
              <a:gd name="connsiteX14" fmla="*/ 1026160 w 2682240"/>
              <a:gd name="connsiteY14" fmla="*/ 355600 h 1046480"/>
              <a:gd name="connsiteX15" fmla="*/ 995680 w 2682240"/>
              <a:gd name="connsiteY15" fmla="*/ 325120 h 1046480"/>
              <a:gd name="connsiteX16" fmla="*/ 934720 w 2682240"/>
              <a:gd name="connsiteY16" fmla="*/ 284480 h 1046480"/>
              <a:gd name="connsiteX17" fmla="*/ 914400 w 2682240"/>
              <a:gd name="connsiteY17" fmla="*/ 254000 h 1046480"/>
              <a:gd name="connsiteX18" fmla="*/ 853440 w 2682240"/>
              <a:gd name="connsiteY18" fmla="*/ 203200 h 1046480"/>
              <a:gd name="connsiteX19" fmla="*/ 772160 w 2682240"/>
              <a:gd name="connsiteY19" fmla="*/ 132080 h 1046480"/>
              <a:gd name="connsiteX20" fmla="*/ 701040 w 2682240"/>
              <a:gd name="connsiteY20" fmla="*/ 91440 h 1046480"/>
              <a:gd name="connsiteX21" fmla="*/ 660400 w 2682240"/>
              <a:gd name="connsiteY21" fmla="*/ 71120 h 1046480"/>
              <a:gd name="connsiteX22" fmla="*/ 629920 w 2682240"/>
              <a:gd name="connsiteY22" fmla="*/ 40640 h 1046480"/>
              <a:gd name="connsiteX23" fmla="*/ 579120 w 2682240"/>
              <a:gd name="connsiteY23" fmla="*/ 30480 h 1046480"/>
              <a:gd name="connsiteX24" fmla="*/ 467360 w 2682240"/>
              <a:gd name="connsiteY24" fmla="*/ 0 h 1046480"/>
              <a:gd name="connsiteX25" fmla="*/ 193040 w 2682240"/>
              <a:gd name="connsiteY25" fmla="*/ 10160 h 1046480"/>
              <a:gd name="connsiteX26" fmla="*/ 132080 w 2682240"/>
              <a:gd name="connsiteY26" fmla="*/ 30480 h 1046480"/>
              <a:gd name="connsiteX27" fmla="*/ 71120 w 2682240"/>
              <a:gd name="connsiteY27" fmla="*/ 60960 h 1046480"/>
              <a:gd name="connsiteX28" fmla="*/ 0 w 2682240"/>
              <a:gd name="connsiteY2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93520 w 2682240"/>
              <a:gd name="connsiteY6" fmla="*/ 629920 h 1046480"/>
              <a:gd name="connsiteX7" fmla="*/ 1432560 w 2682240"/>
              <a:gd name="connsiteY7" fmla="*/ 609600 h 1046480"/>
              <a:gd name="connsiteX8" fmla="*/ 1361440 w 2682240"/>
              <a:gd name="connsiteY8" fmla="*/ 579120 h 1046480"/>
              <a:gd name="connsiteX9" fmla="*/ 1290320 w 2682240"/>
              <a:gd name="connsiteY9" fmla="*/ 538480 h 1046480"/>
              <a:gd name="connsiteX10" fmla="*/ 1219200 w 2682240"/>
              <a:gd name="connsiteY10" fmla="*/ 487680 h 1046480"/>
              <a:gd name="connsiteX11" fmla="*/ 1178560 w 2682240"/>
              <a:gd name="connsiteY11" fmla="*/ 467360 h 1046480"/>
              <a:gd name="connsiteX12" fmla="*/ 1087120 w 2682240"/>
              <a:gd name="connsiteY12" fmla="*/ 396240 h 1046480"/>
              <a:gd name="connsiteX13" fmla="*/ 1026160 w 2682240"/>
              <a:gd name="connsiteY13" fmla="*/ 355600 h 1046480"/>
              <a:gd name="connsiteX14" fmla="*/ 995680 w 2682240"/>
              <a:gd name="connsiteY14" fmla="*/ 325120 h 1046480"/>
              <a:gd name="connsiteX15" fmla="*/ 934720 w 2682240"/>
              <a:gd name="connsiteY15" fmla="*/ 284480 h 1046480"/>
              <a:gd name="connsiteX16" fmla="*/ 914400 w 2682240"/>
              <a:gd name="connsiteY16" fmla="*/ 254000 h 1046480"/>
              <a:gd name="connsiteX17" fmla="*/ 853440 w 2682240"/>
              <a:gd name="connsiteY17" fmla="*/ 203200 h 1046480"/>
              <a:gd name="connsiteX18" fmla="*/ 772160 w 2682240"/>
              <a:gd name="connsiteY18" fmla="*/ 132080 h 1046480"/>
              <a:gd name="connsiteX19" fmla="*/ 701040 w 2682240"/>
              <a:gd name="connsiteY19" fmla="*/ 91440 h 1046480"/>
              <a:gd name="connsiteX20" fmla="*/ 660400 w 2682240"/>
              <a:gd name="connsiteY20" fmla="*/ 71120 h 1046480"/>
              <a:gd name="connsiteX21" fmla="*/ 629920 w 2682240"/>
              <a:gd name="connsiteY21" fmla="*/ 40640 h 1046480"/>
              <a:gd name="connsiteX22" fmla="*/ 579120 w 2682240"/>
              <a:gd name="connsiteY22" fmla="*/ 30480 h 1046480"/>
              <a:gd name="connsiteX23" fmla="*/ 467360 w 2682240"/>
              <a:gd name="connsiteY23" fmla="*/ 0 h 1046480"/>
              <a:gd name="connsiteX24" fmla="*/ 193040 w 2682240"/>
              <a:gd name="connsiteY24" fmla="*/ 10160 h 1046480"/>
              <a:gd name="connsiteX25" fmla="*/ 132080 w 2682240"/>
              <a:gd name="connsiteY25" fmla="*/ 30480 h 1046480"/>
              <a:gd name="connsiteX26" fmla="*/ 71120 w 2682240"/>
              <a:gd name="connsiteY26" fmla="*/ 60960 h 1046480"/>
              <a:gd name="connsiteX27" fmla="*/ 0 w 2682240"/>
              <a:gd name="connsiteY2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432560 w 2682240"/>
              <a:gd name="connsiteY6" fmla="*/ 609600 h 1046480"/>
              <a:gd name="connsiteX7" fmla="*/ 1361440 w 2682240"/>
              <a:gd name="connsiteY7" fmla="*/ 579120 h 1046480"/>
              <a:gd name="connsiteX8" fmla="*/ 1290320 w 2682240"/>
              <a:gd name="connsiteY8" fmla="*/ 538480 h 1046480"/>
              <a:gd name="connsiteX9" fmla="*/ 1219200 w 2682240"/>
              <a:gd name="connsiteY9" fmla="*/ 487680 h 1046480"/>
              <a:gd name="connsiteX10" fmla="*/ 1178560 w 2682240"/>
              <a:gd name="connsiteY10" fmla="*/ 467360 h 1046480"/>
              <a:gd name="connsiteX11" fmla="*/ 1087120 w 2682240"/>
              <a:gd name="connsiteY11" fmla="*/ 396240 h 1046480"/>
              <a:gd name="connsiteX12" fmla="*/ 1026160 w 2682240"/>
              <a:gd name="connsiteY12" fmla="*/ 355600 h 1046480"/>
              <a:gd name="connsiteX13" fmla="*/ 995680 w 2682240"/>
              <a:gd name="connsiteY13" fmla="*/ 325120 h 1046480"/>
              <a:gd name="connsiteX14" fmla="*/ 934720 w 2682240"/>
              <a:gd name="connsiteY14" fmla="*/ 284480 h 1046480"/>
              <a:gd name="connsiteX15" fmla="*/ 914400 w 2682240"/>
              <a:gd name="connsiteY15" fmla="*/ 254000 h 1046480"/>
              <a:gd name="connsiteX16" fmla="*/ 853440 w 2682240"/>
              <a:gd name="connsiteY16" fmla="*/ 203200 h 1046480"/>
              <a:gd name="connsiteX17" fmla="*/ 772160 w 2682240"/>
              <a:gd name="connsiteY17" fmla="*/ 132080 h 1046480"/>
              <a:gd name="connsiteX18" fmla="*/ 701040 w 2682240"/>
              <a:gd name="connsiteY18" fmla="*/ 91440 h 1046480"/>
              <a:gd name="connsiteX19" fmla="*/ 660400 w 2682240"/>
              <a:gd name="connsiteY19" fmla="*/ 71120 h 1046480"/>
              <a:gd name="connsiteX20" fmla="*/ 629920 w 2682240"/>
              <a:gd name="connsiteY20" fmla="*/ 40640 h 1046480"/>
              <a:gd name="connsiteX21" fmla="*/ 579120 w 2682240"/>
              <a:gd name="connsiteY21" fmla="*/ 30480 h 1046480"/>
              <a:gd name="connsiteX22" fmla="*/ 467360 w 2682240"/>
              <a:gd name="connsiteY22" fmla="*/ 0 h 1046480"/>
              <a:gd name="connsiteX23" fmla="*/ 193040 w 2682240"/>
              <a:gd name="connsiteY23" fmla="*/ 10160 h 1046480"/>
              <a:gd name="connsiteX24" fmla="*/ 132080 w 2682240"/>
              <a:gd name="connsiteY24" fmla="*/ 30480 h 1046480"/>
              <a:gd name="connsiteX25" fmla="*/ 71120 w 2682240"/>
              <a:gd name="connsiteY25" fmla="*/ 60960 h 1046480"/>
              <a:gd name="connsiteX26" fmla="*/ 0 w 2682240"/>
              <a:gd name="connsiteY26"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219200 w 2682240"/>
              <a:gd name="connsiteY8" fmla="*/ 487680 h 1046480"/>
              <a:gd name="connsiteX9" fmla="*/ 1178560 w 2682240"/>
              <a:gd name="connsiteY9" fmla="*/ 467360 h 1046480"/>
              <a:gd name="connsiteX10" fmla="*/ 1087120 w 2682240"/>
              <a:gd name="connsiteY10" fmla="*/ 396240 h 1046480"/>
              <a:gd name="connsiteX11" fmla="*/ 1026160 w 2682240"/>
              <a:gd name="connsiteY11" fmla="*/ 355600 h 1046480"/>
              <a:gd name="connsiteX12" fmla="*/ 995680 w 2682240"/>
              <a:gd name="connsiteY12" fmla="*/ 325120 h 1046480"/>
              <a:gd name="connsiteX13" fmla="*/ 934720 w 2682240"/>
              <a:gd name="connsiteY13" fmla="*/ 284480 h 1046480"/>
              <a:gd name="connsiteX14" fmla="*/ 914400 w 2682240"/>
              <a:gd name="connsiteY14" fmla="*/ 254000 h 1046480"/>
              <a:gd name="connsiteX15" fmla="*/ 853440 w 2682240"/>
              <a:gd name="connsiteY15" fmla="*/ 203200 h 1046480"/>
              <a:gd name="connsiteX16" fmla="*/ 772160 w 2682240"/>
              <a:gd name="connsiteY16" fmla="*/ 132080 h 1046480"/>
              <a:gd name="connsiteX17" fmla="*/ 701040 w 2682240"/>
              <a:gd name="connsiteY17" fmla="*/ 91440 h 1046480"/>
              <a:gd name="connsiteX18" fmla="*/ 660400 w 2682240"/>
              <a:gd name="connsiteY18" fmla="*/ 71120 h 1046480"/>
              <a:gd name="connsiteX19" fmla="*/ 629920 w 2682240"/>
              <a:gd name="connsiteY19" fmla="*/ 40640 h 1046480"/>
              <a:gd name="connsiteX20" fmla="*/ 579120 w 2682240"/>
              <a:gd name="connsiteY20" fmla="*/ 30480 h 1046480"/>
              <a:gd name="connsiteX21" fmla="*/ 467360 w 2682240"/>
              <a:gd name="connsiteY21" fmla="*/ 0 h 1046480"/>
              <a:gd name="connsiteX22" fmla="*/ 193040 w 2682240"/>
              <a:gd name="connsiteY22" fmla="*/ 10160 h 1046480"/>
              <a:gd name="connsiteX23" fmla="*/ 132080 w 2682240"/>
              <a:gd name="connsiteY23" fmla="*/ 30480 h 1046480"/>
              <a:gd name="connsiteX24" fmla="*/ 71120 w 2682240"/>
              <a:gd name="connsiteY24" fmla="*/ 60960 h 1046480"/>
              <a:gd name="connsiteX25" fmla="*/ 0 w 2682240"/>
              <a:gd name="connsiteY25"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290320 w 2682240"/>
              <a:gd name="connsiteY7" fmla="*/ 538480 h 1046480"/>
              <a:gd name="connsiteX8" fmla="*/ 1178560 w 2682240"/>
              <a:gd name="connsiteY8" fmla="*/ 467360 h 1046480"/>
              <a:gd name="connsiteX9" fmla="*/ 1087120 w 2682240"/>
              <a:gd name="connsiteY9" fmla="*/ 396240 h 1046480"/>
              <a:gd name="connsiteX10" fmla="*/ 1026160 w 2682240"/>
              <a:gd name="connsiteY10" fmla="*/ 355600 h 1046480"/>
              <a:gd name="connsiteX11" fmla="*/ 995680 w 2682240"/>
              <a:gd name="connsiteY11" fmla="*/ 325120 h 1046480"/>
              <a:gd name="connsiteX12" fmla="*/ 934720 w 2682240"/>
              <a:gd name="connsiteY12" fmla="*/ 284480 h 1046480"/>
              <a:gd name="connsiteX13" fmla="*/ 914400 w 2682240"/>
              <a:gd name="connsiteY13" fmla="*/ 254000 h 1046480"/>
              <a:gd name="connsiteX14" fmla="*/ 853440 w 2682240"/>
              <a:gd name="connsiteY14" fmla="*/ 203200 h 1046480"/>
              <a:gd name="connsiteX15" fmla="*/ 772160 w 2682240"/>
              <a:gd name="connsiteY15" fmla="*/ 132080 h 1046480"/>
              <a:gd name="connsiteX16" fmla="*/ 701040 w 2682240"/>
              <a:gd name="connsiteY16" fmla="*/ 91440 h 1046480"/>
              <a:gd name="connsiteX17" fmla="*/ 660400 w 2682240"/>
              <a:gd name="connsiteY17" fmla="*/ 71120 h 1046480"/>
              <a:gd name="connsiteX18" fmla="*/ 629920 w 2682240"/>
              <a:gd name="connsiteY18" fmla="*/ 40640 h 1046480"/>
              <a:gd name="connsiteX19" fmla="*/ 579120 w 2682240"/>
              <a:gd name="connsiteY19" fmla="*/ 30480 h 1046480"/>
              <a:gd name="connsiteX20" fmla="*/ 467360 w 2682240"/>
              <a:gd name="connsiteY20" fmla="*/ 0 h 1046480"/>
              <a:gd name="connsiteX21" fmla="*/ 193040 w 2682240"/>
              <a:gd name="connsiteY21" fmla="*/ 10160 h 1046480"/>
              <a:gd name="connsiteX22" fmla="*/ 132080 w 2682240"/>
              <a:gd name="connsiteY22" fmla="*/ 30480 h 1046480"/>
              <a:gd name="connsiteX23" fmla="*/ 71120 w 2682240"/>
              <a:gd name="connsiteY23" fmla="*/ 60960 h 1046480"/>
              <a:gd name="connsiteX24" fmla="*/ 0 w 2682240"/>
              <a:gd name="connsiteY24"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95680 w 2682240"/>
              <a:gd name="connsiteY10" fmla="*/ 325120 h 1046480"/>
              <a:gd name="connsiteX11" fmla="*/ 934720 w 2682240"/>
              <a:gd name="connsiteY11" fmla="*/ 284480 h 1046480"/>
              <a:gd name="connsiteX12" fmla="*/ 914400 w 2682240"/>
              <a:gd name="connsiteY12" fmla="*/ 254000 h 1046480"/>
              <a:gd name="connsiteX13" fmla="*/ 853440 w 2682240"/>
              <a:gd name="connsiteY13" fmla="*/ 203200 h 1046480"/>
              <a:gd name="connsiteX14" fmla="*/ 772160 w 2682240"/>
              <a:gd name="connsiteY14" fmla="*/ 132080 h 1046480"/>
              <a:gd name="connsiteX15" fmla="*/ 701040 w 2682240"/>
              <a:gd name="connsiteY15" fmla="*/ 91440 h 1046480"/>
              <a:gd name="connsiteX16" fmla="*/ 660400 w 2682240"/>
              <a:gd name="connsiteY16" fmla="*/ 71120 h 1046480"/>
              <a:gd name="connsiteX17" fmla="*/ 629920 w 2682240"/>
              <a:gd name="connsiteY17" fmla="*/ 40640 h 1046480"/>
              <a:gd name="connsiteX18" fmla="*/ 579120 w 2682240"/>
              <a:gd name="connsiteY18" fmla="*/ 30480 h 1046480"/>
              <a:gd name="connsiteX19" fmla="*/ 467360 w 2682240"/>
              <a:gd name="connsiteY19" fmla="*/ 0 h 1046480"/>
              <a:gd name="connsiteX20" fmla="*/ 193040 w 2682240"/>
              <a:gd name="connsiteY20" fmla="*/ 10160 h 1046480"/>
              <a:gd name="connsiteX21" fmla="*/ 132080 w 2682240"/>
              <a:gd name="connsiteY21" fmla="*/ 30480 h 1046480"/>
              <a:gd name="connsiteX22" fmla="*/ 71120 w 2682240"/>
              <a:gd name="connsiteY22" fmla="*/ 60960 h 1046480"/>
              <a:gd name="connsiteX23" fmla="*/ 0 w 2682240"/>
              <a:gd name="connsiteY23"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87120 w 2682240"/>
              <a:gd name="connsiteY8" fmla="*/ 396240 h 1046480"/>
              <a:gd name="connsiteX9" fmla="*/ 1026160 w 2682240"/>
              <a:gd name="connsiteY9" fmla="*/ 355600 h 1046480"/>
              <a:gd name="connsiteX10" fmla="*/ 934720 w 2682240"/>
              <a:gd name="connsiteY10" fmla="*/ 284480 h 1046480"/>
              <a:gd name="connsiteX11" fmla="*/ 914400 w 2682240"/>
              <a:gd name="connsiteY11" fmla="*/ 254000 h 1046480"/>
              <a:gd name="connsiteX12" fmla="*/ 853440 w 2682240"/>
              <a:gd name="connsiteY12" fmla="*/ 203200 h 1046480"/>
              <a:gd name="connsiteX13" fmla="*/ 772160 w 2682240"/>
              <a:gd name="connsiteY13" fmla="*/ 132080 h 1046480"/>
              <a:gd name="connsiteX14" fmla="*/ 701040 w 2682240"/>
              <a:gd name="connsiteY14" fmla="*/ 91440 h 1046480"/>
              <a:gd name="connsiteX15" fmla="*/ 660400 w 2682240"/>
              <a:gd name="connsiteY15" fmla="*/ 71120 h 1046480"/>
              <a:gd name="connsiteX16" fmla="*/ 629920 w 2682240"/>
              <a:gd name="connsiteY16" fmla="*/ 40640 h 1046480"/>
              <a:gd name="connsiteX17" fmla="*/ 579120 w 2682240"/>
              <a:gd name="connsiteY17" fmla="*/ 30480 h 1046480"/>
              <a:gd name="connsiteX18" fmla="*/ 467360 w 2682240"/>
              <a:gd name="connsiteY18" fmla="*/ 0 h 1046480"/>
              <a:gd name="connsiteX19" fmla="*/ 193040 w 2682240"/>
              <a:gd name="connsiteY19" fmla="*/ 10160 h 1046480"/>
              <a:gd name="connsiteX20" fmla="*/ 132080 w 2682240"/>
              <a:gd name="connsiteY20" fmla="*/ 30480 h 1046480"/>
              <a:gd name="connsiteX21" fmla="*/ 71120 w 2682240"/>
              <a:gd name="connsiteY21" fmla="*/ 60960 h 1046480"/>
              <a:gd name="connsiteX22" fmla="*/ 0 w 2682240"/>
              <a:gd name="connsiteY22"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914400 w 2682240"/>
              <a:gd name="connsiteY10" fmla="*/ 254000 h 1046480"/>
              <a:gd name="connsiteX11" fmla="*/ 853440 w 2682240"/>
              <a:gd name="connsiteY11" fmla="*/ 203200 h 1046480"/>
              <a:gd name="connsiteX12" fmla="*/ 772160 w 2682240"/>
              <a:gd name="connsiteY12" fmla="*/ 132080 h 1046480"/>
              <a:gd name="connsiteX13" fmla="*/ 701040 w 2682240"/>
              <a:gd name="connsiteY13" fmla="*/ 91440 h 1046480"/>
              <a:gd name="connsiteX14" fmla="*/ 660400 w 2682240"/>
              <a:gd name="connsiteY14" fmla="*/ 71120 h 1046480"/>
              <a:gd name="connsiteX15" fmla="*/ 629920 w 2682240"/>
              <a:gd name="connsiteY15" fmla="*/ 40640 h 1046480"/>
              <a:gd name="connsiteX16" fmla="*/ 579120 w 2682240"/>
              <a:gd name="connsiteY16" fmla="*/ 30480 h 1046480"/>
              <a:gd name="connsiteX17" fmla="*/ 467360 w 2682240"/>
              <a:gd name="connsiteY17" fmla="*/ 0 h 1046480"/>
              <a:gd name="connsiteX18" fmla="*/ 193040 w 2682240"/>
              <a:gd name="connsiteY18" fmla="*/ 10160 h 1046480"/>
              <a:gd name="connsiteX19" fmla="*/ 132080 w 2682240"/>
              <a:gd name="connsiteY19" fmla="*/ 30480 h 1046480"/>
              <a:gd name="connsiteX20" fmla="*/ 71120 w 2682240"/>
              <a:gd name="connsiteY20" fmla="*/ 60960 h 1046480"/>
              <a:gd name="connsiteX21" fmla="*/ 0 w 2682240"/>
              <a:gd name="connsiteY21"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60400 w 2682240"/>
              <a:gd name="connsiteY13" fmla="*/ 71120 h 1046480"/>
              <a:gd name="connsiteX14" fmla="*/ 629920 w 2682240"/>
              <a:gd name="connsiteY14" fmla="*/ 40640 h 1046480"/>
              <a:gd name="connsiteX15" fmla="*/ 579120 w 2682240"/>
              <a:gd name="connsiteY15" fmla="*/ 30480 h 1046480"/>
              <a:gd name="connsiteX16" fmla="*/ 467360 w 2682240"/>
              <a:gd name="connsiteY16" fmla="*/ 0 h 1046480"/>
              <a:gd name="connsiteX17" fmla="*/ 193040 w 2682240"/>
              <a:gd name="connsiteY17" fmla="*/ 10160 h 1046480"/>
              <a:gd name="connsiteX18" fmla="*/ 132080 w 2682240"/>
              <a:gd name="connsiteY18" fmla="*/ 30480 h 1046480"/>
              <a:gd name="connsiteX19" fmla="*/ 71120 w 2682240"/>
              <a:gd name="connsiteY19" fmla="*/ 60960 h 1046480"/>
              <a:gd name="connsiteX20" fmla="*/ 0 w 2682240"/>
              <a:gd name="connsiteY20"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629920 w 2682240"/>
              <a:gd name="connsiteY13" fmla="*/ 40640 h 1046480"/>
              <a:gd name="connsiteX14" fmla="*/ 579120 w 2682240"/>
              <a:gd name="connsiteY14" fmla="*/ 30480 h 1046480"/>
              <a:gd name="connsiteX15" fmla="*/ 467360 w 2682240"/>
              <a:gd name="connsiteY15" fmla="*/ 0 h 1046480"/>
              <a:gd name="connsiteX16" fmla="*/ 193040 w 2682240"/>
              <a:gd name="connsiteY16" fmla="*/ 10160 h 1046480"/>
              <a:gd name="connsiteX17" fmla="*/ 132080 w 2682240"/>
              <a:gd name="connsiteY17" fmla="*/ 30480 h 1046480"/>
              <a:gd name="connsiteX18" fmla="*/ 71120 w 2682240"/>
              <a:gd name="connsiteY18" fmla="*/ 60960 h 1046480"/>
              <a:gd name="connsiteX19" fmla="*/ 0 w 2682240"/>
              <a:gd name="connsiteY19"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132080 w 2682240"/>
              <a:gd name="connsiteY16" fmla="*/ 30480 h 1046480"/>
              <a:gd name="connsiteX17" fmla="*/ 71120 w 2682240"/>
              <a:gd name="connsiteY17" fmla="*/ 60960 h 1046480"/>
              <a:gd name="connsiteX18" fmla="*/ 0 w 2682240"/>
              <a:gd name="connsiteY18"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71120 w 2682240"/>
              <a:gd name="connsiteY16" fmla="*/ 60960 h 1046480"/>
              <a:gd name="connsiteX17" fmla="*/ 0 w 2682240"/>
              <a:gd name="connsiteY17" fmla="*/ 101600 h 1046480"/>
              <a:gd name="connsiteX0" fmla="*/ 2682240 w 2682240"/>
              <a:gd name="connsiteY0" fmla="*/ 1046480 h 1046480"/>
              <a:gd name="connsiteX1" fmla="*/ 2458720 w 2682240"/>
              <a:gd name="connsiteY1" fmla="*/ 995680 h 1046480"/>
              <a:gd name="connsiteX2" fmla="*/ 2153920 w 2682240"/>
              <a:gd name="connsiteY2" fmla="*/ 904240 h 1046480"/>
              <a:gd name="connsiteX3" fmla="*/ 1889760 w 2682240"/>
              <a:gd name="connsiteY3" fmla="*/ 812800 h 1046480"/>
              <a:gd name="connsiteX4" fmla="*/ 1696720 w 2682240"/>
              <a:gd name="connsiteY4" fmla="*/ 731520 h 1046480"/>
              <a:gd name="connsiteX5" fmla="*/ 1574800 w 2682240"/>
              <a:gd name="connsiteY5" fmla="*/ 670560 h 1046480"/>
              <a:gd name="connsiteX6" fmla="*/ 1361440 w 2682240"/>
              <a:gd name="connsiteY6" fmla="*/ 579120 h 1046480"/>
              <a:gd name="connsiteX7" fmla="*/ 1178560 w 2682240"/>
              <a:gd name="connsiteY7" fmla="*/ 467360 h 1046480"/>
              <a:gd name="connsiteX8" fmla="*/ 1026160 w 2682240"/>
              <a:gd name="connsiteY8" fmla="*/ 355600 h 1046480"/>
              <a:gd name="connsiteX9" fmla="*/ 934720 w 2682240"/>
              <a:gd name="connsiteY9" fmla="*/ 284480 h 1046480"/>
              <a:gd name="connsiteX10" fmla="*/ 853440 w 2682240"/>
              <a:gd name="connsiteY10" fmla="*/ 203200 h 1046480"/>
              <a:gd name="connsiteX11" fmla="*/ 772160 w 2682240"/>
              <a:gd name="connsiteY11" fmla="*/ 132080 h 1046480"/>
              <a:gd name="connsiteX12" fmla="*/ 701040 w 2682240"/>
              <a:gd name="connsiteY12" fmla="*/ 91440 h 1046480"/>
              <a:gd name="connsiteX13" fmla="*/ 579120 w 2682240"/>
              <a:gd name="connsiteY13" fmla="*/ 30480 h 1046480"/>
              <a:gd name="connsiteX14" fmla="*/ 467360 w 2682240"/>
              <a:gd name="connsiteY14" fmla="*/ 0 h 1046480"/>
              <a:gd name="connsiteX15" fmla="*/ 193040 w 2682240"/>
              <a:gd name="connsiteY15" fmla="*/ 10160 h 1046480"/>
              <a:gd name="connsiteX16" fmla="*/ 0 w 2682240"/>
              <a:gd name="connsiteY16" fmla="*/ 101600 h 10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2240" h="1046480">
                <a:moveTo>
                  <a:pt x="2682240" y="1046480"/>
                </a:moveTo>
                <a:cubicBezTo>
                  <a:pt x="2635673" y="1035897"/>
                  <a:pt x="2546773" y="1019387"/>
                  <a:pt x="2458720" y="995680"/>
                </a:cubicBezTo>
                <a:cubicBezTo>
                  <a:pt x="2370667" y="971973"/>
                  <a:pt x="2248747" y="934720"/>
                  <a:pt x="2153920" y="904240"/>
                </a:cubicBezTo>
                <a:cubicBezTo>
                  <a:pt x="2059093" y="873760"/>
                  <a:pt x="1965960" y="841587"/>
                  <a:pt x="1889760" y="812800"/>
                </a:cubicBezTo>
                <a:cubicBezTo>
                  <a:pt x="1813560" y="784013"/>
                  <a:pt x="1749213" y="755227"/>
                  <a:pt x="1696720" y="731520"/>
                </a:cubicBezTo>
                <a:cubicBezTo>
                  <a:pt x="1644227" y="707813"/>
                  <a:pt x="1630680" y="695960"/>
                  <a:pt x="1574800" y="670560"/>
                </a:cubicBezTo>
                <a:cubicBezTo>
                  <a:pt x="1518920" y="645160"/>
                  <a:pt x="1427480" y="612987"/>
                  <a:pt x="1361440" y="579120"/>
                </a:cubicBezTo>
                <a:cubicBezTo>
                  <a:pt x="1295400" y="545253"/>
                  <a:pt x="1234440" y="504613"/>
                  <a:pt x="1178560" y="467360"/>
                </a:cubicBezTo>
                <a:cubicBezTo>
                  <a:pt x="1122680" y="430107"/>
                  <a:pt x="1066800" y="386080"/>
                  <a:pt x="1026160" y="355600"/>
                </a:cubicBezTo>
                <a:cubicBezTo>
                  <a:pt x="985520" y="325120"/>
                  <a:pt x="963507" y="309880"/>
                  <a:pt x="934720" y="284480"/>
                </a:cubicBezTo>
                <a:cubicBezTo>
                  <a:pt x="905933" y="259080"/>
                  <a:pt x="880533" y="228600"/>
                  <a:pt x="853440" y="203200"/>
                </a:cubicBezTo>
                <a:cubicBezTo>
                  <a:pt x="826347" y="177800"/>
                  <a:pt x="855375" y="173688"/>
                  <a:pt x="772160" y="132080"/>
                </a:cubicBezTo>
                <a:cubicBezTo>
                  <a:pt x="649350" y="70675"/>
                  <a:pt x="733213" y="108373"/>
                  <a:pt x="701040" y="91440"/>
                </a:cubicBezTo>
                <a:cubicBezTo>
                  <a:pt x="668867" y="74507"/>
                  <a:pt x="618067" y="45720"/>
                  <a:pt x="579120" y="30480"/>
                </a:cubicBezTo>
                <a:cubicBezTo>
                  <a:pt x="540173" y="15240"/>
                  <a:pt x="517743" y="16794"/>
                  <a:pt x="467360" y="0"/>
                </a:cubicBezTo>
                <a:lnTo>
                  <a:pt x="193040" y="10160"/>
                </a:lnTo>
                <a:cubicBezTo>
                  <a:pt x="115147" y="27093"/>
                  <a:pt x="40217" y="82550"/>
                  <a:pt x="0" y="101600"/>
                </a:cubicBezTo>
              </a:path>
            </a:pathLst>
          </a:custGeom>
          <a:noFill/>
          <a:ln w="63500">
            <a:solidFill>
              <a:schemeClr val="bg1"/>
            </a:solidFill>
            <a:tailEnd type="arrow"/>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C8DE801-E833-BFAE-FB2C-DB31D56B46B3}"/>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5" name="直線コネクタ 4">
            <a:extLst>
              <a:ext uri="{FF2B5EF4-FFF2-40B4-BE49-F238E27FC236}">
                <a16:creationId xmlns:a16="http://schemas.microsoft.com/office/drawing/2014/main" id="{8536CA56-70D0-F27A-BF76-217F105AA856}"/>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1A5732D8-D0C8-92E6-02E3-2A9319C0A15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39481D13-BBBF-4CB2-3686-1ADB1A7F6783}"/>
              </a:ext>
            </a:extLst>
          </p:cNvPr>
          <p:cNvSpPr/>
          <p:nvPr/>
        </p:nvSpPr>
        <p:spPr>
          <a:xfrm>
            <a:off x="116246" y="234780"/>
            <a:ext cx="2385129"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２．耕うん・整地・代かき</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8E54574E-AC5B-3BDA-E818-3A8450F015EB}"/>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(1)</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9" name="調査例">
            <a:extLst>
              <a:ext uri="{FF2B5EF4-FFF2-40B4-BE49-F238E27FC236}">
                <a16:creationId xmlns:a16="http://schemas.microsoft.com/office/drawing/2014/main" id="{4390BE42-B427-8B62-388A-D0935C32708C}"/>
              </a:ext>
            </a:extLst>
          </p:cNvPr>
          <p:cNvSpPr txBox="1"/>
          <p:nvPr/>
        </p:nvSpPr>
        <p:spPr>
          <a:xfrm>
            <a:off x="140133" y="635833"/>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トラクターで水田地帯の農道を単独走行中、不詳の原因により水田に転落し機体は転倒。可倒式の</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柱</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フレームを倒したまま運行</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していた。 ⇒本人は機体の下敷きとなり顔面が水面下から動かせずに</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溺死。</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6" name="図 15">
            <a:extLst>
              <a:ext uri="{FF2B5EF4-FFF2-40B4-BE49-F238E27FC236}">
                <a16:creationId xmlns:a16="http://schemas.microsoft.com/office/drawing/2014/main" id="{ECD9D63F-3356-2F57-EC7D-95B71C106B8E}"/>
              </a:ext>
            </a:extLst>
          </p:cNvPr>
          <p:cNvPicPr>
            <a:picLocks noChangeAspect="1"/>
          </p:cNvPicPr>
          <p:nvPr/>
        </p:nvPicPr>
        <p:blipFill>
          <a:blip r:embed="rId3"/>
          <a:stretch>
            <a:fillRect/>
          </a:stretch>
        </p:blipFill>
        <p:spPr>
          <a:xfrm>
            <a:off x="4365199" y="1962044"/>
            <a:ext cx="3449987" cy="2502761"/>
          </a:xfrm>
          <a:prstGeom prst="rect">
            <a:avLst/>
          </a:prstGeom>
        </p:spPr>
      </p:pic>
      <p:sp>
        <p:nvSpPr>
          <p:cNvPr id="17" name="ポイント">
            <a:extLst>
              <a:ext uri="{FF2B5EF4-FFF2-40B4-BE49-F238E27FC236}">
                <a16:creationId xmlns:a16="http://schemas.microsoft.com/office/drawing/2014/main" id="{1F00DD98-4ED7-BBC0-CC1F-FC7E4537CADA}"/>
              </a:ext>
            </a:extLst>
          </p:cNvPr>
          <p:cNvSpPr>
            <a:spLocks noChangeArrowheads="1"/>
          </p:cNvSpPr>
          <p:nvPr/>
        </p:nvSpPr>
        <p:spPr bwMode="auto">
          <a:xfrm>
            <a:off x="652034" y="5750359"/>
            <a:ext cx="7694517" cy="88176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・トラクター運行に当たっては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絶対にフレームを倒さない</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・その上で、</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シートベルト・ヘルメット着用</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・注意カ所にはポールや安全標識などを設置</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3" name="AutoShape 3">
            <a:extLst>
              <a:ext uri="{FF2B5EF4-FFF2-40B4-BE49-F238E27FC236}">
                <a16:creationId xmlns:a16="http://schemas.microsoft.com/office/drawing/2014/main" id="{BC401DF0-3B4C-2D45-E333-84E659847478}"/>
              </a:ext>
            </a:extLst>
          </p:cNvPr>
          <p:cNvSpPr>
            <a:spLocks noChangeArrowheads="1"/>
          </p:cNvSpPr>
          <p:nvPr/>
        </p:nvSpPr>
        <p:spPr bwMode="auto">
          <a:xfrm>
            <a:off x="140133" y="4468191"/>
            <a:ext cx="3056487" cy="991884"/>
          </a:xfrm>
          <a:prstGeom prst="wedgeRectCallout">
            <a:avLst>
              <a:gd name="adj1" fmla="val -7553"/>
              <a:gd name="adj2" fmla="val -14319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傾斜</a:t>
            </a:r>
            <a:r>
              <a:rPr lang="en-US" altLang="ja-JP" sz="2000" dirty="0">
                <a:solidFill>
                  <a:srgbClr val="000000"/>
                </a:solidFill>
                <a:effectLst/>
                <a:latin typeface="HGP創英角ｺﾞｼｯｸUB" panose="020B0900000000000000" pitchFamily="50" charset="-128"/>
                <a:ea typeface="HGP創英角ｺﾞｼｯｸUB" panose="020B0900000000000000" pitchFamily="50" charset="-128"/>
              </a:rPr>
              <a:t>30</a:t>
            </a:r>
            <a:r>
              <a:rPr lang="ja-JP" altLang="en-US" sz="2000" dirty="0">
                <a:solidFill>
                  <a:srgbClr val="000000"/>
                </a:solidFill>
                <a:effectLst/>
                <a:latin typeface="HGP創英角ｺﾞｼｯｸUB" panose="020B0900000000000000" pitchFamily="50" charset="-128"/>
                <a:ea typeface="HGP創英角ｺﾞｼｯｸUB" panose="020B0900000000000000" pitchFamily="50" charset="-128"/>
              </a:rPr>
              <a:t>゜</a:t>
            </a:r>
            <a:r>
              <a:rPr lang="ja-JP" altLang="en-US" sz="2000" dirty="0">
                <a:solidFill>
                  <a:srgbClr val="000000"/>
                </a:solidFill>
                <a:effectLst/>
                <a:latin typeface="Arial" pitchFamily="34" charset="0"/>
                <a:ea typeface="HGP創英角ｺﾞｼｯｸUB" panose="020B0900000000000000" pitchFamily="50" charset="-128"/>
              </a:rPr>
              <a:t>高さ約１ｍの斜面</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ただし道幅は</a:t>
            </a:r>
            <a:r>
              <a:rPr lang="en-US" altLang="ja-JP" sz="2000" dirty="0">
                <a:solidFill>
                  <a:srgbClr val="000000"/>
                </a:solidFill>
                <a:effectLst/>
                <a:latin typeface="HGP創英角ｺﾞｼｯｸUB" panose="020B0900000000000000" pitchFamily="50" charset="-128"/>
                <a:ea typeface="HGP創英角ｺﾞｼｯｸUB" panose="020B0900000000000000" pitchFamily="50" charset="-128"/>
              </a:rPr>
              <a:t>2.5</a:t>
            </a:r>
            <a:r>
              <a:rPr lang="ja-JP" altLang="en-US" sz="2000" dirty="0">
                <a:solidFill>
                  <a:srgbClr val="000000"/>
                </a:solidFill>
                <a:effectLst/>
                <a:latin typeface="Arial" pitchFamily="34" charset="0"/>
                <a:ea typeface="HGP創英角ｺﾞｼｯｸUB" panose="020B0900000000000000" pitchFamily="50" charset="-128"/>
              </a:rPr>
              <a:t>ｍとさして狭くない</a:t>
            </a:r>
          </a:p>
        </p:txBody>
      </p:sp>
      <p:sp>
        <p:nvSpPr>
          <p:cNvPr id="24" name="AutoShape 3">
            <a:extLst>
              <a:ext uri="{FF2B5EF4-FFF2-40B4-BE49-F238E27FC236}">
                <a16:creationId xmlns:a16="http://schemas.microsoft.com/office/drawing/2014/main" id="{2C087782-5591-F649-CDBF-3149DDE60603}"/>
              </a:ext>
            </a:extLst>
          </p:cNvPr>
          <p:cNvSpPr>
            <a:spLocks noChangeArrowheads="1"/>
          </p:cNvSpPr>
          <p:nvPr/>
        </p:nvSpPr>
        <p:spPr bwMode="auto">
          <a:xfrm>
            <a:off x="3403853" y="4578051"/>
            <a:ext cx="1974573" cy="729604"/>
          </a:xfrm>
          <a:prstGeom prst="wedgeRectCallout">
            <a:avLst>
              <a:gd name="adj1" fmla="val -133145"/>
              <a:gd name="adj2" fmla="val -18602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斜面の注意喚起</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の標識等はない</a:t>
            </a:r>
          </a:p>
        </p:txBody>
      </p:sp>
      <p:sp>
        <p:nvSpPr>
          <p:cNvPr id="25" name="AutoShape 3">
            <a:extLst>
              <a:ext uri="{FF2B5EF4-FFF2-40B4-BE49-F238E27FC236}">
                <a16:creationId xmlns:a16="http://schemas.microsoft.com/office/drawing/2014/main" id="{3895E100-7F05-EE97-6290-FE733AF6A3CF}"/>
              </a:ext>
            </a:extLst>
          </p:cNvPr>
          <p:cNvSpPr>
            <a:spLocks noChangeArrowheads="1"/>
          </p:cNvSpPr>
          <p:nvPr/>
        </p:nvSpPr>
        <p:spPr bwMode="auto">
          <a:xfrm>
            <a:off x="4674893" y="1612626"/>
            <a:ext cx="2662262" cy="406122"/>
          </a:xfrm>
          <a:prstGeom prst="wedgeRectCallout">
            <a:avLst>
              <a:gd name="adj1" fmla="val -23532"/>
              <a:gd name="adj2" fmla="val 16072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フレームを倒したまま！</a:t>
            </a:r>
          </a:p>
        </p:txBody>
      </p:sp>
      <p:sp>
        <p:nvSpPr>
          <p:cNvPr id="26" name="テキスト ボックス 25">
            <a:extLst>
              <a:ext uri="{FF2B5EF4-FFF2-40B4-BE49-F238E27FC236}">
                <a16:creationId xmlns:a16="http://schemas.microsoft.com/office/drawing/2014/main" id="{BDD7EDBD-221F-342E-A299-D0DEBBC23277}"/>
              </a:ext>
            </a:extLst>
          </p:cNvPr>
          <p:cNvSpPr txBox="1"/>
          <p:nvPr/>
        </p:nvSpPr>
        <p:spPr>
          <a:xfrm>
            <a:off x="7744578" y="2150921"/>
            <a:ext cx="461665" cy="1941209"/>
          </a:xfrm>
          <a:prstGeom prst="rect">
            <a:avLst/>
          </a:prstGeom>
          <a:noFill/>
        </p:spPr>
        <p:txBody>
          <a:bodyPr vert="eaVert" wrap="square" rtlCol="0">
            <a:spAutoFit/>
          </a:bodyPr>
          <a:lstStyle/>
          <a:p>
            <a:r>
              <a:rPr kumimoji="1" lang="ja-JP" altLang="en-US" b="1" dirty="0">
                <a:latin typeface="UD デジタル 教科書体 NK-R" panose="02020400000000000000" pitchFamily="18" charset="-128"/>
                <a:ea typeface="UD デジタル 教科書体 NK-R" panose="02020400000000000000" pitchFamily="18" charset="-128"/>
              </a:rPr>
              <a:t>実物のトラクター</a:t>
            </a:r>
          </a:p>
        </p:txBody>
      </p:sp>
      <p:pic>
        <p:nvPicPr>
          <p:cNvPr id="27" name="図 26">
            <a:extLst>
              <a:ext uri="{FF2B5EF4-FFF2-40B4-BE49-F238E27FC236}">
                <a16:creationId xmlns:a16="http://schemas.microsoft.com/office/drawing/2014/main" id="{0BD0A562-225F-80C6-4E6E-27B56FF0F71E}"/>
              </a:ext>
            </a:extLst>
          </p:cNvPr>
          <p:cNvPicPr>
            <a:picLocks noChangeAspect="1"/>
          </p:cNvPicPr>
          <p:nvPr/>
        </p:nvPicPr>
        <p:blipFill>
          <a:blip r:embed="rId4"/>
          <a:stretch>
            <a:fillRect/>
          </a:stretch>
        </p:blipFill>
        <p:spPr>
          <a:xfrm>
            <a:off x="1866510" y="5144615"/>
            <a:ext cx="854731" cy="439879"/>
          </a:xfrm>
          <a:prstGeom prst="rect">
            <a:avLst/>
          </a:prstGeom>
        </p:spPr>
      </p:pic>
      <p:pic>
        <p:nvPicPr>
          <p:cNvPr id="28" name="図 27">
            <a:extLst>
              <a:ext uri="{FF2B5EF4-FFF2-40B4-BE49-F238E27FC236}">
                <a16:creationId xmlns:a16="http://schemas.microsoft.com/office/drawing/2014/main" id="{C3B1CCB6-9E38-276B-F169-3432DD7BE1B4}"/>
              </a:ext>
            </a:extLst>
          </p:cNvPr>
          <p:cNvPicPr>
            <a:picLocks noChangeAspect="1"/>
          </p:cNvPicPr>
          <p:nvPr/>
        </p:nvPicPr>
        <p:blipFill>
          <a:blip r:embed="rId4"/>
          <a:stretch>
            <a:fillRect/>
          </a:stretch>
        </p:blipFill>
        <p:spPr>
          <a:xfrm>
            <a:off x="4499293" y="5179187"/>
            <a:ext cx="854731" cy="439879"/>
          </a:xfrm>
          <a:prstGeom prst="rect">
            <a:avLst/>
          </a:prstGeom>
        </p:spPr>
      </p:pic>
      <p:pic>
        <p:nvPicPr>
          <p:cNvPr id="29" name="図 28">
            <a:extLst>
              <a:ext uri="{FF2B5EF4-FFF2-40B4-BE49-F238E27FC236}">
                <a16:creationId xmlns:a16="http://schemas.microsoft.com/office/drawing/2014/main" id="{994780AF-4856-CDAF-4270-C3D023E5B19A}"/>
              </a:ext>
            </a:extLst>
          </p:cNvPr>
          <p:cNvPicPr>
            <a:picLocks noChangeAspect="1"/>
          </p:cNvPicPr>
          <p:nvPr/>
        </p:nvPicPr>
        <p:blipFill>
          <a:blip r:embed="rId5"/>
          <a:stretch>
            <a:fillRect/>
          </a:stretch>
        </p:blipFill>
        <p:spPr>
          <a:xfrm>
            <a:off x="7178935" y="1423400"/>
            <a:ext cx="846474" cy="460163"/>
          </a:xfrm>
          <a:prstGeom prst="rect">
            <a:avLst/>
          </a:prstGeom>
        </p:spPr>
      </p:pic>
      <p:pic>
        <p:nvPicPr>
          <p:cNvPr id="30" name="図 29">
            <a:extLst>
              <a:ext uri="{FF2B5EF4-FFF2-40B4-BE49-F238E27FC236}">
                <a16:creationId xmlns:a16="http://schemas.microsoft.com/office/drawing/2014/main" id="{26F18F8C-A6EA-223D-185D-0DAF0F946F37}"/>
              </a:ext>
            </a:extLst>
          </p:cNvPr>
          <p:cNvPicPr>
            <a:picLocks noChangeAspect="1"/>
          </p:cNvPicPr>
          <p:nvPr/>
        </p:nvPicPr>
        <p:blipFill>
          <a:blip r:embed="rId6"/>
          <a:stretch>
            <a:fillRect/>
          </a:stretch>
        </p:blipFill>
        <p:spPr>
          <a:xfrm>
            <a:off x="7178936" y="1745205"/>
            <a:ext cx="846474" cy="465844"/>
          </a:xfrm>
          <a:prstGeom prst="rect">
            <a:avLst/>
          </a:prstGeom>
        </p:spPr>
      </p:pic>
      <p:sp>
        <p:nvSpPr>
          <p:cNvPr id="4" name="AutoShape 3">
            <a:extLst>
              <a:ext uri="{FF2B5EF4-FFF2-40B4-BE49-F238E27FC236}">
                <a16:creationId xmlns:a16="http://schemas.microsoft.com/office/drawing/2014/main" id="{994E3881-DE59-2A21-4BC1-D099C3421825}"/>
              </a:ext>
            </a:extLst>
          </p:cNvPr>
          <p:cNvSpPr>
            <a:spLocks noChangeArrowheads="1"/>
          </p:cNvSpPr>
          <p:nvPr/>
        </p:nvSpPr>
        <p:spPr bwMode="auto">
          <a:xfrm>
            <a:off x="5846798" y="4578051"/>
            <a:ext cx="1974573" cy="729604"/>
          </a:xfrm>
          <a:prstGeom prst="wedgeRectCallout">
            <a:avLst>
              <a:gd name="adj1" fmla="val -32873"/>
              <a:gd name="adj2" fmla="val -4930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ついよそ見をした？（詳細不明）</a:t>
            </a:r>
          </a:p>
        </p:txBody>
      </p:sp>
      <p:pic>
        <p:nvPicPr>
          <p:cNvPr id="10" name="図 9">
            <a:extLst>
              <a:ext uri="{FF2B5EF4-FFF2-40B4-BE49-F238E27FC236}">
                <a16:creationId xmlns:a16="http://schemas.microsoft.com/office/drawing/2014/main" id="{9B4FCDA1-B578-8965-7170-82D3A87226E8}"/>
              </a:ext>
            </a:extLst>
          </p:cNvPr>
          <p:cNvPicPr>
            <a:picLocks noChangeAspect="1"/>
          </p:cNvPicPr>
          <p:nvPr/>
        </p:nvPicPr>
        <p:blipFill>
          <a:blip r:embed="rId7"/>
          <a:stretch>
            <a:fillRect/>
          </a:stretch>
        </p:blipFill>
        <p:spPr>
          <a:xfrm>
            <a:off x="7001425" y="5195841"/>
            <a:ext cx="552130" cy="406569"/>
          </a:xfrm>
          <a:prstGeom prst="rect">
            <a:avLst/>
          </a:prstGeom>
        </p:spPr>
      </p:pic>
    </p:spTree>
    <p:extLst>
      <p:ext uri="{BB962C8B-B14F-4D97-AF65-F5344CB8AC3E}">
        <p14:creationId xmlns:p14="http://schemas.microsoft.com/office/powerpoint/2010/main" val="1739558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2">
            <a:extLst>
              <a:ext uri="{FF2B5EF4-FFF2-40B4-BE49-F238E27FC236}">
                <a16:creationId xmlns:a16="http://schemas.microsoft.com/office/drawing/2014/main" id="{1DAABCC2-59FA-4A4C-B30C-1ED7CE2E2951}"/>
              </a:ext>
            </a:extLst>
          </p:cNvPr>
          <p:cNvSpPr>
            <a:spLocks noGrp="1"/>
          </p:cNvSpPr>
          <p:nvPr>
            <p:ph type="sldNum" sz="quarter" idx="12"/>
          </p:nvPr>
        </p:nvSpPr>
        <p:spPr>
          <a:xfrm>
            <a:off x="6998183" y="6428822"/>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69553072-20FF-29B1-BC3D-92D0A1FA244F}"/>
              </a:ext>
            </a:extLst>
          </p:cNvPr>
          <p:cNvPicPr>
            <a:picLocks noChangeAspect="1"/>
          </p:cNvPicPr>
          <p:nvPr/>
        </p:nvPicPr>
        <p:blipFill>
          <a:blip r:embed="rId2"/>
          <a:stretch>
            <a:fillRect/>
          </a:stretch>
        </p:blipFill>
        <p:spPr>
          <a:xfrm>
            <a:off x="452905" y="3159146"/>
            <a:ext cx="4785474" cy="2029135"/>
          </a:xfrm>
          <a:prstGeom prst="rect">
            <a:avLst/>
          </a:prstGeom>
        </p:spPr>
      </p:pic>
      <p:pic>
        <p:nvPicPr>
          <p:cNvPr id="7" name="図 6">
            <a:extLst>
              <a:ext uri="{FF2B5EF4-FFF2-40B4-BE49-F238E27FC236}">
                <a16:creationId xmlns:a16="http://schemas.microsoft.com/office/drawing/2014/main" id="{E83CACF2-1E8B-5ABE-96A3-F37DA689AC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04640" y="1669719"/>
            <a:ext cx="5043020" cy="2258971"/>
          </a:xfrm>
          <a:prstGeom prst="rect">
            <a:avLst/>
          </a:prstGeom>
          <a:noFill/>
          <a:ln>
            <a:noFill/>
          </a:ln>
        </p:spPr>
      </p:pic>
      <p:sp>
        <p:nvSpPr>
          <p:cNvPr id="2" name="テキスト ボックス 1">
            <a:extLst>
              <a:ext uri="{FF2B5EF4-FFF2-40B4-BE49-F238E27FC236}">
                <a16:creationId xmlns:a16="http://schemas.microsoft.com/office/drawing/2014/main" id="{84E12BF7-8571-5959-7D53-F2EE8218CD36}"/>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死亡例</a:t>
            </a:r>
          </a:p>
        </p:txBody>
      </p:sp>
      <p:cxnSp>
        <p:nvCxnSpPr>
          <p:cNvPr id="3" name="直線コネクタ 2">
            <a:extLst>
              <a:ext uri="{FF2B5EF4-FFF2-40B4-BE49-F238E27FC236}">
                <a16:creationId xmlns:a16="http://schemas.microsoft.com/office/drawing/2014/main" id="{C4FCC46F-AD0F-3C6C-8AC2-1D59EC8059A1}"/>
              </a:ext>
            </a:extLst>
          </p:cNvPr>
          <p:cNvCxnSpPr/>
          <p:nvPr/>
        </p:nvCxnSpPr>
        <p:spPr>
          <a:xfrm>
            <a:off x="339815" y="58784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1440BCF8-6F4B-2BE3-8B79-06B088F2B89B}"/>
              </a:ext>
            </a:extLst>
          </p:cNvPr>
          <p:cNvSpPr/>
          <p:nvPr/>
        </p:nvSpPr>
        <p:spPr>
          <a:xfrm>
            <a:off x="116246" y="234780"/>
            <a:ext cx="2385129"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２．耕うん・整地・代かき</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A23F55E3-B511-B59A-05DC-56EB785F58FD}"/>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(2)</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7" name="調査例">
            <a:extLst>
              <a:ext uri="{FF2B5EF4-FFF2-40B4-BE49-F238E27FC236}">
                <a16:creationId xmlns:a16="http://schemas.microsoft.com/office/drawing/2014/main" id="{C9E855F1-0D82-6D4D-033A-5F1B30EC2850}"/>
              </a:ext>
            </a:extLst>
          </p:cNvPr>
          <p:cNvSpPr txBox="1"/>
          <p:nvPr/>
        </p:nvSpPr>
        <p:spPr>
          <a:xfrm>
            <a:off x="196340" y="670810"/>
            <a:ext cx="8915401" cy="1015663"/>
          </a:xfrm>
          <a:prstGeom prst="rect">
            <a:avLst/>
          </a:prstGeom>
          <a:noFill/>
        </p:spPr>
        <p:txBody>
          <a:bodyPr wrap="square" rIns="144000">
            <a:spAutoFit/>
          </a:bodyPr>
          <a:lstStyle/>
          <a:p>
            <a:pPr marL="0" marR="0" lvl="0" indent="-36000"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ja-JP"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日没の約</a:t>
            </a:r>
            <a:r>
              <a:rPr kumimoji="0" lang="en-US" altLang="ja-JP"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30</a:t>
            </a:r>
            <a:r>
              <a:rPr kumimoji="0" lang="ja-JP" altLang="ja-JP"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分後、ブロードキャスタ装着</a:t>
            </a:r>
            <a:r>
              <a:rPr kumimoji="0" lang="ja-JP" altLang="en-US" sz="2000" b="1" i="0" strike="noStrike" kern="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の</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トラクター（</a:t>
            </a:r>
            <a:r>
              <a:rPr kumimoji="0" lang="en-US"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26PS</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en-US"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2</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柱式安全フレーム仕様）で帰宅</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国道</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の</a:t>
            </a:r>
            <a:r>
              <a:rPr kumimoji="0" lang="ja-JP" altLang="en-US"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左側</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車線</a:t>
            </a:r>
            <a:r>
              <a:rPr kumimoji="0" lang="ja-JP" altLang="en-US"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を走行中</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、乗用車に追突され</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、道路</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外</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に押し出されて</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側溝に転落</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0" lang="ja-JP" altLang="ja-JP"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トラクターから投げ出され、</a:t>
            </a:r>
            <a:r>
              <a:rPr kumimoji="0" lang="ja-JP" altLang="ja-JP" sz="2000" b="1" i="0"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全身を強く打ち死亡</a:t>
            </a:r>
            <a:r>
              <a:rPr kumimoji="0" lang="ja-JP" altLang="en-US" sz="2000" b="1" i="0" u="none" strike="noStrike" kern="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ＭＳ 明朝" panose="02020609040205080304" pitchFamily="17" charset="-128"/>
              </a:rPr>
              <a:t>。</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0" name="AutoShape 3">
            <a:extLst>
              <a:ext uri="{FF2B5EF4-FFF2-40B4-BE49-F238E27FC236}">
                <a16:creationId xmlns:a16="http://schemas.microsoft.com/office/drawing/2014/main" id="{BE2E0B3F-5B2A-1E76-71F0-01FC3F60BB4C}"/>
              </a:ext>
            </a:extLst>
          </p:cNvPr>
          <p:cNvSpPr>
            <a:spLocks noChangeArrowheads="1"/>
          </p:cNvSpPr>
          <p:nvPr/>
        </p:nvSpPr>
        <p:spPr bwMode="auto">
          <a:xfrm>
            <a:off x="6201649" y="3991182"/>
            <a:ext cx="2193163" cy="729226"/>
          </a:xfrm>
          <a:prstGeom prst="wedgeRectCallout">
            <a:avLst>
              <a:gd name="adj1" fmla="val 2511"/>
              <a:gd name="adj2" fmla="val -116312"/>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交通量の多い国道</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街灯設置なし</a:t>
            </a:r>
          </a:p>
        </p:txBody>
      </p:sp>
      <p:pic>
        <p:nvPicPr>
          <p:cNvPr id="19" name="図 18">
            <a:extLst>
              <a:ext uri="{FF2B5EF4-FFF2-40B4-BE49-F238E27FC236}">
                <a16:creationId xmlns:a16="http://schemas.microsoft.com/office/drawing/2014/main" id="{32CDBCAF-C80D-3801-144C-B1DA7C941C75}"/>
              </a:ext>
            </a:extLst>
          </p:cNvPr>
          <p:cNvPicPr>
            <a:picLocks noChangeAspect="1"/>
          </p:cNvPicPr>
          <p:nvPr/>
        </p:nvPicPr>
        <p:blipFill>
          <a:blip r:embed="rId4"/>
          <a:stretch>
            <a:fillRect/>
          </a:stretch>
        </p:blipFill>
        <p:spPr>
          <a:xfrm>
            <a:off x="8298788" y="4379399"/>
            <a:ext cx="854731" cy="439879"/>
          </a:xfrm>
          <a:prstGeom prst="rect">
            <a:avLst/>
          </a:prstGeom>
        </p:spPr>
      </p:pic>
      <p:pic>
        <p:nvPicPr>
          <p:cNvPr id="21" name="図 20">
            <a:extLst>
              <a:ext uri="{FF2B5EF4-FFF2-40B4-BE49-F238E27FC236}">
                <a16:creationId xmlns:a16="http://schemas.microsoft.com/office/drawing/2014/main" id="{4F9427C6-8BA2-17C1-31B0-633F590CEB75}"/>
              </a:ext>
            </a:extLst>
          </p:cNvPr>
          <p:cNvPicPr>
            <a:picLocks noChangeAspect="1"/>
          </p:cNvPicPr>
          <p:nvPr/>
        </p:nvPicPr>
        <p:blipFill>
          <a:blip r:embed="rId5"/>
          <a:stretch>
            <a:fillRect/>
          </a:stretch>
        </p:blipFill>
        <p:spPr>
          <a:xfrm>
            <a:off x="8297526" y="3991181"/>
            <a:ext cx="846474" cy="465844"/>
          </a:xfrm>
          <a:prstGeom prst="rect">
            <a:avLst/>
          </a:prstGeom>
        </p:spPr>
      </p:pic>
      <p:sp>
        <p:nvSpPr>
          <p:cNvPr id="22" name="AutoShape 3">
            <a:extLst>
              <a:ext uri="{FF2B5EF4-FFF2-40B4-BE49-F238E27FC236}">
                <a16:creationId xmlns:a16="http://schemas.microsoft.com/office/drawing/2014/main" id="{3081BE02-E80D-DCE0-11A8-B84EFDB90179}"/>
              </a:ext>
            </a:extLst>
          </p:cNvPr>
          <p:cNvSpPr>
            <a:spLocks noChangeArrowheads="1"/>
          </p:cNvSpPr>
          <p:nvPr/>
        </p:nvSpPr>
        <p:spPr bwMode="auto">
          <a:xfrm>
            <a:off x="614434" y="2710322"/>
            <a:ext cx="1799696" cy="696621"/>
          </a:xfrm>
          <a:prstGeom prst="wedgeRectCallout">
            <a:avLst>
              <a:gd name="adj1" fmla="val -224"/>
              <a:gd name="adj2" fmla="val 132209"/>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小特免許トラクターで尾灯なし</a:t>
            </a:r>
          </a:p>
        </p:txBody>
      </p:sp>
      <p:pic>
        <p:nvPicPr>
          <p:cNvPr id="25" name="図 24">
            <a:extLst>
              <a:ext uri="{FF2B5EF4-FFF2-40B4-BE49-F238E27FC236}">
                <a16:creationId xmlns:a16="http://schemas.microsoft.com/office/drawing/2014/main" id="{94DE6FAF-07CA-AD84-E77B-669840CD3CAF}"/>
              </a:ext>
            </a:extLst>
          </p:cNvPr>
          <p:cNvPicPr>
            <a:picLocks noChangeAspect="1"/>
          </p:cNvPicPr>
          <p:nvPr/>
        </p:nvPicPr>
        <p:blipFill>
          <a:blip r:embed="rId6"/>
          <a:stretch>
            <a:fillRect/>
          </a:stretch>
        </p:blipFill>
        <p:spPr>
          <a:xfrm>
            <a:off x="281916" y="3348307"/>
            <a:ext cx="846474" cy="460163"/>
          </a:xfrm>
          <a:prstGeom prst="rect">
            <a:avLst/>
          </a:prstGeom>
        </p:spPr>
      </p:pic>
      <p:sp>
        <p:nvSpPr>
          <p:cNvPr id="26" name="AutoShape 3">
            <a:extLst>
              <a:ext uri="{FF2B5EF4-FFF2-40B4-BE49-F238E27FC236}">
                <a16:creationId xmlns:a16="http://schemas.microsoft.com/office/drawing/2014/main" id="{ABFC6B71-A589-9D8D-7C82-0E0252591A32}"/>
              </a:ext>
            </a:extLst>
          </p:cNvPr>
          <p:cNvSpPr>
            <a:spLocks noChangeArrowheads="1"/>
          </p:cNvSpPr>
          <p:nvPr/>
        </p:nvSpPr>
        <p:spPr bwMode="auto">
          <a:xfrm>
            <a:off x="1601527" y="1835698"/>
            <a:ext cx="1859590" cy="703178"/>
          </a:xfrm>
          <a:prstGeom prst="wedgeRectCallout">
            <a:avLst>
              <a:gd name="adj1" fmla="val 1834"/>
              <a:gd name="adj2" fmla="val 20609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シートベルトなし</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ヘルメットなし</a:t>
            </a:r>
          </a:p>
        </p:txBody>
      </p:sp>
      <p:pic>
        <p:nvPicPr>
          <p:cNvPr id="24" name="図 23">
            <a:extLst>
              <a:ext uri="{FF2B5EF4-FFF2-40B4-BE49-F238E27FC236}">
                <a16:creationId xmlns:a16="http://schemas.microsoft.com/office/drawing/2014/main" id="{A70E705A-3F4D-0048-AD34-74FE8BE7CBAB}"/>
              </a:ext>
            </a:extLst>
          </p:cNvPr>
          <p:cNvPicPr>
            <a:picLocks noChangeAspect="1"/>
          </p:cNvPicPr>
          <p:nvPr/>
        </p:nvPicPr>
        <p:blipFill>
          <a:blip r:embed="rId5"/>
          <a:stretch>
            <a:fillRect/>
          </a:stretch>
        </p:blipFill>
        <p:spPr>
          <a:xfrm>
            <a:off x="3119921" y="2178801"/>
            <a:ext cx="846474" cy="465844"/>
          </a:xfrm>
          <a:prstGeom prst="rect">
            <a:avLst/>
          </a:prstGeom>
        </p:spPr>
      </p:pic>
      <p:pic>
        <p:nvPicPr>
          <p:cNvPr id="27" name="図 26">
            <a:extLst>
              <a:ext uri="{FF2B5EF4-FFF2-40B4-BE49-F238E27FC236}">
                <a16:creationId xmlns:a16="http://schemas.microsoft.com/office/drawing/2014/main" id="{72247709-2F02-3906-98F4-FDEC8087FD45}"/>
              </a:ext>
            </a:extLst>
          </p:cNvPr>
          <p:cNvPicPr>
            <a:picLocks noChangeAspect="1"/>
          </p:cNvPicPr>
          <p:nvPr/>
        </p:nvPicPr>
        <p:blipFill>
          <a:blip r:embed="rId6"/>
          <a:stretch>
            <a:fillRect/>
          </a:stretch>
        </p:blipFill>
        <p:spPr>
          <a:xfrm>
            <a:off x="3119921" y="2510355"/>
            <a:ext cx="846474" cy="460163"/>
          </a:xfrm>
          <a:prstGeom prst="rect">
            <a:avLst/>
          </a:prstGeom>
        </p:spPr>
      </p:pic>
      <p:sp>
        <p:nvSpPr>
          <p:cNvPr id="28" name="AutoShape 3">
            <a:extLst>
              <a:ext uri="{FF2B5EF4-FFF2-40B4-BE49-F238E27FC236}">
                <a16:creationId xmlns:a16="http://schemas.microsoft.com/office/drawing/2014/main" id="{BCB14362-9315-92C1-E6E0-6310ADCD36C4}"/>
              </a:ext>
            </a:extLst>
          </p:cNvPr>
          <p:cNvSpPr>
            <a:spLocks noChangeArrowheads="1"/>
          </p:cNvSpPr>
          <p:nvPr/>
        </p:nvSpPr>
        <p:spPr bwMode="auto">
          <a:xfrm>
            <a:off x="6201648" y="4823668"/>
            <a:ext cx="2193163" cy="729226"/>
          </a:xfrm>
          <a:prstGeom prst="wedgeRectCallout">
            <a:avLst>
              <a:gd name="adj1" fmla="val 10781"/>
              <a:gd name="adj2" fmla="val -45843"/>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日没前に帰宅できなかった</a:t>
            </a:r>
          </a:p>
        </p:txBody>
      </p:sp>
      <p:pic>
        <p:nvPicPr>
          <p:cNvPr id="29" name="図 28">
            <a:extLst>
              <a:ext uri="{FF2B5EF4-FFF2-40B4-BE49-F238E27FC236}">
                <a16:creationId xmlns:a16="http://schemas.microsoft.com/office/drawing/2014/main" id="{3AA8F86A-5CA8-B005-AAFC-AAA1003FB0D7}"/>
              </a:ext>
            </a:extLst>
          </p:cNvPr>
          <p:cNvPicPr>
            <a:picLocks noChangeAspect="1"/>
          </p:cNvPicPr>
          <p:nvPr/>
        </p:nvPicPr>
        <p:blipFill>
          <a:blip r:embed="rId5"/>
          <a:stretch>
            <a:fillRect/>
          </a:stretch>
        </p:blipFill>
        <p:spPr>
          <a:xfrm>
            <a:off x="8316536" y="5031381"/>
            <a:ext cx="846474" cy="465844"/>
          </a:xfrm>
          <a:prstGeom prst="rect">
            <a:avLst/>
          </a:prstGeom>
        </p:spPr>
      </p:pic>
      <p:sp>
        <p:nvSpPr>
          <p:cNvPr id="30" name="ポイント">
            <a:extLst>
              <a:ext uri="{FF2B5EF4-FFF2-40B4-BE49-F238E27FC236}">
                <a16:creationId xmlns:a16="http://schemas.microsoft.com/office/drawing/2014/main" id="{A5485465-0218-ABDD-550D-632252502374}"/>
              </a:ext>
            </a:extLst>
          </p:cNvPr>
          <p:cNvSpPr>
            <a:spLocks noChangeArrowheads="1"/>
          </p:cNvSpPr>
          <p:nvPr/>
        </p:nvSpPr>
        <p:spPr bwMode="auto">
          <a:xfrm>
            <a:off x="452905" y="5401363"/>
            <a:ext cx="7694517" cy="948749"/>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・特に路上では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必ずシートベルト・ヘルメット</a:t>
            </a:r>
            <a:r>
              <a:rPr kumimoji="0" lang="ja-JP" altLang="en-US"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の装着</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・自動車との速度差を考慮し、</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三角反射板、テールライト</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の装着</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・明るい内に帰宅、若干遠回りでも交通量の少ない経路を用いる</a:t>
            </a:r>
            <a:endParaRPr kumimoji="0" lang="en-US" altLang="ja-JP" sz="2000" b="1" i="0" u="none" strike="noStrike" kern="1200" cap="none" spc="0" normalizeH="0" baseline="0" noProof="0" dirty="0">
              <a:ln>
                <a:noFill/>
              </a:ln>
              <a:solidFill>
                <a:srgbClr val="FF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Tree>
    <p:extLst>
      <p:ext uri="{BB962C8B-B14F-4D97-AF65-F5344CB8AC3E}">
        <p14:creationId xmlns:p14="http://schemas.microsoft.com/office/powerpoint/2010/main" val="292088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EDFCD50-5265-E1CE-FDFA-CAB73688E3D3}"/>
              </a:ext>
            </a:extLst>
          </p:cNvPr>
          <p:cNvSpPr txBox="1"/>
          <p:nvPr/>
        </p:nvSpPr>
        <p:spPr>
          <a:xfrm>
            <a:off x="1994363" y="3852019"/>
            <a:ext cx="1143686" cy="276999"/>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実際の事故機</a:t>
            </a:r>
            <a:endParaRPr kumimoji="1" lang="en-US" altLang="ja-JP" sz="1200" dirty="0">
              <a:latin typeface="HGPｺﾞｼｯｸE" panose="020B0900000000000000" pitchFamily="50" charset="-128"/>
              <a:ea typeface="HGPｺﾞｼｯｸE" panose="020B0900000000000000" pitchFamily="50" charset="-128"/>
            </a:endParaRPr>
          </a:p>
        </p:txBody>
      </p:sp>
      <p:pic>
        <p:nvPicPr>
          <p:cNvPr id="40" name="図 39">
            <a:extLst>
              <a:ext uri="{FF2B5EF4-FFF2-40B4-BE49-F238E27FC236}">
                <a16:creationId xmlns:a16="http://schemas.microsoft.com/office/drawing/2014/main" id="{1AF977A1-8E89-4FDF-927C-236D084E978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34894" y="1848341"/>
            <a:ext cx="3002280" cy="2081389"/>
          </a:xfrm>
          <a:prstGeom prst="rect">
            <a:avLst/>
          </a:prstGeom>
          <a:noFill/>
          <a:ln>
            <a:noFill/>
          </a:ln>
          <a:extLst>
            <a:ext uri="{53640926-AAD7-44D8-BBD7-CCE9431645EC}">
              <a14:shadowObscured xmlns:a14="http://schemas.microsoft.com/office/drawing/2010/main"/>
            </a:ext>
          </a:extLst>
        </p:spPr>
      </p:pic>
      <p:sp>
        <p:nvSpPr>
          <p:cNvPr id="27" name="調査例">
            <a:extLst>
              <a:ext uri="{FF2B5EF4-FFF2-40B4-BE49-F238E27FC236}">
                <a16:creationId xmlns:a16="http://schemas.microsoft.com/office/drawing/2014/main" id="{D96A2408-D578-408A-ABA8-CBFCF1BC22B1}"/>
              </a:ext>
            </a:extLst>
          </p:cNvPr>
          <p:cNvSpPr txBox="1"/>
          <p:nvPr/>
        </p:nvSpPr>
        <p:spPr>
          <a:xfrm>
            <a:off x="193705" y="659427"/>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夕方にトラクターで走行中、右側の畑の支柱が目に入って脇見運転となり、左側斜面に脱輪したため、</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ローダで後方へ引き上げてもらう</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途中でトラクターが傾き、斜面下へ転落　⇒キャブ付きにもかかわらず</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頭部打撲及び裂傷</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grpSp>
        <p:nvGrpSpPr>
          <p:cNvPr id="3" name="グループ化 2">
            <a:extLst>
              <a:ext uri="{FF2B5EF4-FFF2-40B4-BE49-F238E27FC236}">
                <a16:creationId xmlns:a16="http://schemas.microsoft.com/office/drawing/2014/main" id="{2F93A9BD-DD8C-4E9F-AD5F-A28552421129}"/>
              </a:ext>
            </a:extLst>
          </p:cNvPr>
          <p:cNvGrpSpPr>
            <a:grpSpLocks noChangeAspect="1"/>
          </p:cNvGrpSpPr>
          <p:nvPr/>
        </p:nvGrpSpPr>
        <p:grpSpPr>
          <a:xfrm>
            <a:off x="2670733" y="1970504"/>
            <a:ext cx="6248550" cy="3333658"/>
            <a:chOff x="3061661" y="2763789"/>
            <a:chExt cx="5490567" cy="2929272"/>
          </a:xfrm>
        </p:grpSpPr>
        <p:grpSp>
          <p:nvGrpSpPr>
            <p:cNvPr id="42" name="進行方向視点">
              <a:extLst>
                <a:ext uri="{FF2B5EF4-FFF2-40B4-BE49-F238E27FC236}">
                  <a16:creationId xmlns:a16="http://schemas.microsoft.com/office/drawing/2014/main" id="{7163BD18-A9F3-47E7-9153-6C2C2E2F8FE4}"/>
                </a:ext>
              </a:extLst>
            </p:cNvPr>
            <p:cNvGrpSpPr/>
            <p:nvPr/>
          </p:nvGrpSpPr>
          <p:grpSpPr>
            <a:xfrm>
              <a:off x="3448324" y="3178673"/>
              <a:ext cx="3196933" cy="2514388"/>
              <a:chOff x="5522119" y="2644138"/>
              <a:chExt cx="3196933" cy="2514388"/>
            </a:xfrm>
          </p:grpSpPr>
          <p:pic>
            <p:nvPicPr>
              <p:cNvPr id="43" name="写真">
                <a:extLst>
                  <a:ext uri="{FF2B5EF4-FFF2-40B4-BE49-F238E27FC236}">
                    <a16:creationId xmlns:a16="http://schemas.microsoft.com/office/drawing/2014/main" id="{9E89A3A8-6520-4219-9D1A-EA1E07916B48}"/>
                  </a:ext>
                </a:extLst>
              </p:cNvPr>
              <p:cNvPicPr/>
              <p:nvPr/>
            </p:nvPicPr>
            <p:blipFill>
              <a:blip r:embed="rId3">
                <a:extLst>
                  <a:ext uri="{28A0092B-C50C-407E-A947-70E740481C1C}">
                    <a14:useLocalDpi xmlns:a14="http://schemas.microsoft.com/office/drawing/2010/main"/>
                  </a:ext>
                </a:extLst>
              </a:blip>
              <a:stretch>
                <a:fillRect/>
              </a:stretch>
            </p:blipFill>
            <p:spPr bwMode="auto">
              <a:xfrm>
                <a:off x="5522119" y="2644138"/>
                <a:ext cx="3196933" cy="2393823"/>
              </a:xfrm>
              <a:prstGeom prst="rect">
                <a:avLst/>
              </a:prstGeom>
              <a:noFill/>
              <a:ln w="38100" cap="flat" cmpd="sng" algn="ctr">
                <a:noFill/>
                <a:prstDash val="solid"/>
                <a:headEnd type="arrow" w="med" len="med"/>
                <a:tailEnd type="none" w="med" len="med"/>
              </a:ln>
              <a:effectLst>
                <a:glow rad="38100">
                  <a:schemeClr val="bg1">
                    <a:alpha val="90000"/>
                  </a:schemeClr>
                </a:glow>
              </a:effectLst>
            </p:spPr>
          </p:pic>
          <p:cxnSp>
            <p:nvCxnSpPr>
              <p:cNvPr id="44" name="トラクタ進行方向矢印">
                <a:extLst>
                  <a:ext uri="{FF2B5EF4-FFF2-40B4-BE49-F238E27FC236}">
                    <a16:creationId xmlns:a16="http://schemas.microsoft.com/office/drawing/2014/main" id="{1F12B510-A1C9-48E2-929D-22DE15419D5D}"/>
                  </a:ext>
                </a:extLst>
              </p:cNvPr>
              <p:cNvCxnSpPr>
                <a:cxnSpLocks/>
              </p:cNvCxnSpPr>
              <p:nvPr/>
            </p:nvCxnSpPr>
            <p:spPr>
              <a:xfrm>
                <a:off x="7139150" y="3857618"/>
                <a:ext cx="36000" cy="1152000"/>
              </a:xfrm>
              <a:prstGeom prst="straightConnector1">
                <a:avLst/>
              </a:prstGeom>
              <a:noFill/>
              <a:ln w="57150" cap="flat" cmpd="sng" algn="ctr">
                <a:solidFill>
                  <a:schemeClr val="accent4">
                    <a:lumMod val="60000"/>
                    <a:lumOff val="40000"/>
                  </a:schemeClr>
                </a:solidFill>
                <a:prstDash val="solid"/>
                <a:headEnd type="arrow" w="med" len="med"/>
                <a:tailEnd type="none" w="med" len="med"/>
              </a:ln>
              <a:effectLst/>
            </p:spPr>
          </p:cxnSp>
          <p:sp>
            <p:nvSpPr>
              <p:cNvPr id="45" name="転落地点楕円">
                <a:extLst>
                  <a:ext uri="{FF2B5EF4-FFF2-40B4-BE49-F238E27FC236}">
                    <a16:creationId xmlns:a16="http://schemas.microsoft.com/office/drawing/2014/main" id="{07527FF6-0D57-43EF-A9B8-076F83FCE977}"/>
                  </a:ext>
                </a:extLst>
              </p:cNvPr>
              <p:cNvSpPr/>
              <p:nvPr/>
            </p:nvSpPr>
            <p:spPr>
              <a:xfrm rot="3701883">
                <a:off x="6997678" y="3465460"/>
                <a:ext cx="245815" cy="412593"/>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Century"/>
                  <a:ea typeface="ＭＳ 明朝" panose="02020609040205080304" pitchFamily="17" charset="-128"/>
                  <a:cs typeface="+mn-cs"/>
                </a:endParaRPr>
              </a:p>
            </p:txBody>
          </p:sp>
          <p:sp>
            <p:nvSpPr>
              <p:cNvPr id="46" name="トラクタ進行方向">
                <a:extLst>
                  <a:ext uri="{FF2B5EF4-FFF2-40B4-BE49-F238E27FC236}">
                    <a16:creationId xmlns:a16="http://schemas.microsoft.com/office/drawing/2014/main" id="{0C87699E-D74D-406A-887F-80DD7D9D2D4F}"/>
                  </a:ext>
                </a:extLst>
              </p:cNvPr>
              <p:cNvSpPr txBox="1"/>
              <p:nvPr/>
            </p:nvSpPr>
            <p:spPr>
              <a:xfrm>
                <a:off x="6744188" y="4671730"/>
                <a:ext cx="1020996" cy="486796"/>
              </a:xfrm>
              <a:prstGeom prst="rect">
                <a:avLst/>
              </a:prstGeom>
              <a:solidFill>
                <a:schemeClr val="accent4">
                  <a:lumMod val="60000"/>
                  <a:lumOff val="40000"/>
                </a:schemeClr>
              </a:solidFill>
            </p:spPr>
            <p:txBody>
              <a:bodyPr wrap="square" lIns="36000" tIns="0" rIns="36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トラクター</a:t>
                </a:r>
                <a:b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b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進行方向</a:t>
                </a:r>
                <a:endParaRPr kumimoji="0" lang="ja-JP" altLang="en-US" sz="18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grpSp>
        <p:grpSp>
          <p:nvGrpSpPr>
            <p:cNvPr id="48" name="傾斜">
              <a:extLst>
                <a:ext uri="{FF2B5EF4-FFF2-40B4-BE49-F238E27FC236}">
                  <a16:creationId xmlns:a16="http://schemas.microsoft.com/office/drawing/2014/main" id="{EE2D37E1-F713-4039-885F-31ABFB9DA4C5}"/>
                </a:ext>
              </a:extLst>
            </p:cNvPr>
            <p:cNvGrpSpPr/>
            <p:nvPr/>
          </p:nvGrpSpPr>
          <p:grpSpPr>
            <a:xfrm>
              <a:off x="6119351" y="2763789"/>
              <a:ext cx="2432877" cy="1808657"/>
              <a:chOff x="4080271" y="2417853"/>
              <a:chExt cx="2432877" cy="1808657"/>
            </a:xfrm>
          </p:grpSpPr>
          <p:grpSp>
            <p:nvGrpSpPr>
              <p:cNvPr id="49" name="傾斜写真">
                <a:extLst>
                  <a:ext uri="{FF2B5EF4-FFF2-40B4-BE49-F238E27FC236}">
                    <a16:creationId xmlns:a16="http://schemas.microsoft.com/office/drawing/2014/main" id="{6EF5350D-0A0B-4887-86A4-361CE7048753}"/>
                  </a:ext>
                </a:extLst>
              </p:cNvPr>
              <p:cNvGrpSpPr>
                <a:grpSpLocks noChangeAspect="1"/>
              </p:cNvGrpSpPr>
              <p:nvPr/>
            </p:nvGrpSpPr>
            <p:grpSpPr>
              <a:xfrm>
                <a:off x="4080271" y="2424426"/>
                <a:ext cx="2416122" cy="1802084"/>
                <a:chOff x="908692" y="2903558"/>
                <a:chExt cx="4336871" cy="3234690"/>
              </a:xfrm>
            </p:grpSpPr>
            <p:pic>
              <p:nvPicPr>
                <p:cNvPr id="51" name="図 50">
                  <a:extLst>
                    <a:ext uri="{FF2B5EF4-FFF2-40B4-BE49-F238E27FC236}">
                      <a16:creationId xmlns:a16="http://schemas.microsoft.com/office/drawing/2014/main" id="{D75D39EE-6ADA-415A-A746-BFB69C70C13E}"/>
                    </a:ext>
                  </a:extLst>
                </p:cNvPr>
                <p:cNvPicPr/>
                <p:nvPr/>
              </p:nvPicPr>
              <p:blipFill>
                <a:blip r:embed="rId4">
                  <a:extLst>
                    <a:ext uri="{28A0092B-C50C-407E-A947-70E740481C1C}">
                      <a14:useLocalDpi xmlns:a14="http://schemas.microsoft.com/office/drawing/2010/main"/>
                    </a:ext>
                  </a:extLst>
                </a:blip>
                <a:stretch>
                  <a:fillRect/>
                </a:stretch>
              </p:blipFill>
              <p:spPr bwMode="auto">
                <a:xfrm>
                  <a:off x="908692" y="2903558"/>
                  <a:ext cx="4319905" cy="3234690"/>
                </a:xfrm>
                <a:prstGeom prst="rect">
                  <a:avLst/>
                </a:prstGeom>
                <a:noFill/>
                <a:ln>
                  <a:noFill/>
                </a:ln>
              </p:spPr>
            </p:pic>
            <p:cxnSp>
              <p:nvCxnSpPr>
                <p:cNvPr id="52" name="トラクタ進行方向矢印">
                  <a:extLst>
                    <a:ext uri="{FF2B5EF4-FFF2-40B4-BE49-F238E27FC236}">
                      <a16:creationId xmlns:a16="http://schemas.microsoft.com/office/drawing/2014/main" id="{17E478C8-45D4-4F96-9C2F-B6BE53FFD67E}"/>
                    </a:ext>
                  </a:extLst>
                </p:cNvPr>
                <p:cNvCxnSpPr>
                  <a:cxnSpLocks/>
                </p:cNvCxnSpPr>
                <p:nvPr/>
              </p:nvCxnSpPr>
              <p:spPr>
                <a:xfrm>
                  <a:off x="4365905" y="4430414"/>
                  <a:ext cx="879658" cy="75642"/>
                </a:xfrm>
                <a:prstGeom prst="straightConnector1">
                  <a:avLst/>
                </a:prstGeom>
                <a:noFill/>
                <a:ln w="38100" cap="flat" cmpd="sng" algn="ctr">
                  <a:solidFill>
                    <a:srgbClr val="FF0000"/>
                  </a:solidFill>
                  <a:prstDash val="solid"/>
                  <a:headEnd type="arrow" w="med" len="med"/>
                  <a:tailEnd type="none" w="med" len="med"/>
                </a:ln>
                <a:effectLst/>
              </p:spPr>
            </p:cxnSp>
            <p:sp>
              <p:nvSpPr>
                <p:cNvPr id="53" name="転落地点×印">
                  <a:extLst>
                    <a:ext uri="{FF2B5EF4-FFF2-40B4-BE49-F238E27FC236}">
                      <a16:creationId xmlns:a16="http://schemas.microsoft.com/office/drawing/2014/main" id="{E28E077A-C811-453D-9BAE-3E948BDEBE16}"/>
                    </a:ext>
                  </a:extLst>
                </p:cNvPr>
                <p:cNvSpPr>
                  <a:spLocks/>
                </p:cNvSpPr>
                <p:nvPr/>
              </p:nvSpPr>
              <p:spPr>
                <a:xfrm>
                  <a:off x="3265748" y="3928862"/>
                  <a:ext cx="997850" cy="8724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50" name="ピンク吹き出し">
                <a:extLst>
                  <a:ext uri="{FF2B5EF4-FFF2-40B4-BE49-F238E27FC236}">
                    <a16:creationId xmlns:a16="http://schemas.microsoft.com/office/drawing/2014/main" id="{D49C0556-2848-463D-88B0-54E0A5C1DC7C}"/>
                  </a:ext>
                </a:extLst>
              </p:cNvPr>
              <p:cNvSpPr>
                <a:spLocks noChangeArrowheads="1"/>
              </p:cNvSpPr>
              <p:nvPr/>
            </p:nvSpPr>
            <p:spPr bwMode="auto">
              <a:xfrm>
                <a:off x="4087833" y="2417853"/>
                <a:ext cx="2425315" cy="1806484"/>
              </a:xfrm>
              <a:prstGeom prst="wedgeRectCallout">
                <a:avLst>
                  <a:gd name="adj1" fmla="val -84707"/>
                  <a:gd name="adj2" fmla="val 26230"/>
                </a:avLst>
              </a:prstGeom>
              <a:noFill/>
              <a:ln w="31750">
                <a:solidFill>
                  <a:schemeClr val="accent4">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54" name="道幅表示">
              <a:extLst>
                <a:ext uri="{FF2B5EF4-FFF2-40B4-BE49-F238E27FC236}">
                  <a16:creationId xmlns:a16="http://schemas.microsoft.com/office/drawing/2014/main" id="{B874B66D-3D2E-4F95-BA4A-3599E739CB2A}"/>
                </a:ext>
              </a:extLst>
            </p:cNvPr>
            <p:cNvGrpSpPr/>
            <p:nvPr/>
          </p:nvGrpSpPr>
          <p:grpSpPr>
            <a:xfrm>
              <a:off x="3061661" y="4636605"/>
              <a:ext cx="2534217" cy="762135"/>
              <a:chOff x="3671261" y="4004145"/>
              <a:chExt cx="2534217" cy="762135"/>
            </a:xfrm>
          </p:grpSpPr>
          <p:cxnSp>
            <p:nvCxnSpPr>
              <p:cNvPr id="55" name="道幅矢印">
                <a:extLst>
                  <a:ext uri="{FF2B5EF4-FFF2-40B4-BE49-F238E27FC236}">
                    <a16:creationId xmlns:a16="http://schemas.microsoft.com/office/drawing/2014/main" id="{23B0546D-2579-4B23-B50E-D2CB9C6D7CBA}"/>
                  </a:ext>
                </a:extLst>
              </p:cNvPr>
              <p:cNvCxnSpPr/>
              <p:nvPr/>
            </p:nvCxnSpPr>
            <p:spPr>
              <a:xfrm>
                <a:off x="5014853" y="4239112"/>
                <a:ext cx="1190625" cy="0"/>
              </a:xfrm>
              <a:prstGeom prst="straightConnector1">
                <a:avLst/>
              </a:prstGeom>
              <a:noFill/>
              <a:ln w="57150" cap="flat" cmpd="sng" algn="ctr">
                <a:solidFill>
                  <a:sysClr val="window" lastClr="FFFFFF"/>
                </a:solidFill>
                <a:prstDash val="solid"/>
                <a:headEnd type="arrow" w="med" len="med"/>
                <a:tailEnd type="arrow" w="med" len="med"/>
              </a:ln>
              <a:effectLst/>
            </p:spPr>
          </p:cxnSp>
          <p:sp>
            <p:nvSpPr>
              <p:cNvPr id="56" name="道幅3.2m">
                <a:extLst>
                  <a:ext uri="{FF2B5EF4-FFF2-40B4-BE49-F238E27FC236}">
                    <a16:creationId xmlns:a16="http://schemas.microsoft.com/office/drawing/2014/main" id="{1CC7C9C6-D526-4BFF-9E73-0C6E19C5F0BA}"/>
                  </a:ext>
                </a:extLst>
              </p:cNvPr>
              <p:cNvSpPr txBox="1"/>
              <p:nvPr/>
            </p:nvSpPr>
            <p:spPr>
              <a:xfrm>
                <a:off x="3671261" y="4004145"/>
                <a:ext cx="1295400" cy="762135"/>
              </a:xfrm>
              <a:prstGeom prst="rect">
                <a:avLst/>
              </a:prstGeom>
              <a:solidFill>
                <a:schemeClr val="bg1"/>
              </a:solidFill>
              <a:ln w="19050">
                <a:solidFill>
                  <a:schemeClr val="tx1"/>
                </a:solidFill>
              </a:ln>
            </p:spPr>
            <p:txBody>
              <a:bodyPr wrap="square" lIns="36000" tIns="18000" rIns="36000" bIns="18000" rtlCol="0" anchor="ctr" anchorCtr="1">
                <a:sp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entury" panose="02040604050505020304" pitchFamily="18" charset="0"/>
                    <a:ea typeface="ＭＳ ゴシック" panose="020B0609070205080204" pitchFamily="49" charset="-128"/>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道幅</a:t>
                </a:r>
                <a: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2.4</a:t>
                </a:r>
                <a:r>
                  <a:rPr kumimoji="0" 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m</a:t>
                </a:r>
                <a:endPar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a:t>
                </a: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写真は拡幅後</a:t>
                </a:r>
                <a: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3.2</a:t>
                </a:r>
                <a:r>
                  <a:rPr kumimoji="0" 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m)</a:t>
                </a:r>
                <a:endPar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endParaRPr>
              </a:p>
            </p:txBody>
          </p:sp>
        </p:grpSp>
      </p:grpSp>
      <p:sp>
        <p:nvSpPr>
          <p:cNvPr id="59" name="トラクタ進行方向">
            <a:extLst>
              <a:ext uri="{FF2B5EF4-FFF2-40B4-BE49-F238E27FC236}">
                <a16:creationId xmlns:a16="http://schemas.microsoft.com/office/drawing/2014/main" id="{8D4A1F41-656A-4CA6-B908-8FBE9FCCECBA}"/>
              </a:ext>
            </a:extLst>
          </p:cNvPr>
          <p:cNvSpPr txBox="1"/>
          <p:nvPr/>
        </p:nvSpPr>
        <p:spPr>
          <a:xfrm>
            <a:off x="55649" y="1909841"/>
            <a:ext cx="1401432" cy="276999"/>
          </a:xfrm>
          <a:prstGeom prst="rect">
            <a:avLst/>
          </a:prstGeom>
          <a:solidFill>
            <a:schemeClr val="bg1"/>
          </a:solidFill>
          <a:ln w="12700">
            <a:solidFill>
              <a:schemeClr val="tx1"/>
            </a:solidFill>
          </a:ln>
        </p:spPr>
        <p:txBody>
          <a:bodyPr wrap="square" lIns="36000" tIns="0" rIns="36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車幅約</a:t>
            </a:r>
            <a:r>
              <a:rPr kumimoji="0" lang="en-US" altLang="ja-JP" sz="18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rPr>
              <a:t>1.8m</a:t>
            </a:r>
            <a:endParaRPr kumimoji="0" lang="ja-JP" altLang="en-US" sz="1800" b="0" i="0" u="none" strike="noStrike" kern="1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cxnSp>
        <p:nvCxnSpPr>
          <p:cNvPr id="64" name="トラクタ進行方向矢印">
            <a:extLst>
              <a:ext uri="{FF2B5EF4-FFF2-40B4-BE49-F238E27FC236}">
                <a16:creationId xmlns:a16="http://schemas.microsoft.com/office/drawing/2014/main" id="{FA500139-DE3B-44D4-B583-E79D77635698}"/>
              </a:ext>
            </a:extLst>
          </p:cNvPr>
          <p:cNvCxnSpPr>
            <a:cxnSpLocks/>
          </p:cNvCxnSpPr>
          <p:nvPr/>
        </p:nvCxnSpPr>
        <p:spPr>
          <a:xfrm flipV="1">
            <a:off x="7563390" y="2920880"/>
            <a:ext cx="523360" cy="265426"/>
          </a:xfrm>
          <a:prstGeom prst="straightConnector1">
            <a:avLst/>
          </a:prstGeom>
          <a:noFill/>
          <a:ln w="38100" cap="flat" cmpd="sng" algn="ctr">
            <a:solidFill>
              <a:srgbClr val="FF0000"/>
            </a:solidFill>
            <a:prstDash val="solid"/>
            <a:headEnd type="arrow" w="med" len="med"/>
            <a:tailEnd type="none" w="med" len="med"/>
          </a:ln>
          <a:effectLst/>
        </p:spPr>
      </p:cxnSp>
      <p:sp>
        <p:nvSpPr>
          <p:cNvPr id="11" name="スライド番号プレースホルダー 10">
            <a:extLst>
              <a:ext uri="{FF2B5EF4-FFF2-40B4-BE49-F238E27FC236}">
                <a16:creationId xmlns:a16="http://schemas.microsoft.com/office/drawing/2014/main" id="{236517E6-B58C-4893-8AD4-729E90A396F1}"/>
              </a:ext>
            </a:extLst>
          </p:cNvPr>
          <p:cNvSpPr>
            <a:spLocks noGrp="1"/>
          </p:cNvSpPr>
          <p:nvPr>
            <p:ph type="sldNum" sz="quarter" idx="12"/>
          </p:nvPr>
        </p:nvSpPr>
        <p:spPr>
          <a:xfrm>
            <a:off x="6828836" y="6356548"/>
            <a:ext cx="2090447" cy="365125"/>
          </a:xfrm>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DA0E17-1C9E-4849-95CE-BCC8B3B85E09}" type="slidenum">
              <a:rPr kumimoji="1"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1"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3068B749-FFEC-BCD9-1428-D3C7C44DDD8A}"/>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10" name="直線コネクタ 9">
            <a:extLst>
              <a:ext uri="{FF2B5EF4-FFF2-40B4-BE49-F238E27FC236}">
                <a16:creationId xmlns:a16="http://schemas.microsoft.com/office/drawing/2014/main" id="{2FC977B5-668D-CA90-1540-E466C87399FA}"/>
              </a:ext>
            </a:extLst>
          </p:cNvPr>
          <p:cNvCxnSpPr/>
          <p:nvPr/>
        </p:nvCxnSpPr>
        <p:spPr>
          <a:xfrm>
            <a:off x="339815" y="587847"/>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D5D1D68E-5DB0-3524-8D44-A7302730FF68}"/>
              </a:ext>
            </a:extLst>
          </p:cNvPr>
          <p:cNvSpPr/>
          <p:nvPr/>
        </p:nvSpPr>
        <p:spPr>
          <a:xfrm>
            <a:off x="116246" y="234780"/>
            <a:ext cx="2385129"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２．耕うん・整地・代かき</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20" name="テキスト ボックス 19">
            <a:extLst>
              <a:ext uri="{FF2B5EF4-FFF2-40B4-BE49-F238E27FC236}">
                <a16:creationId xmlns:a16="http://schemas.microsoft.com/office/drawing/2014/main" id="{9E1A3837-4C52-10B2-9F0F-1B10A38770FF}"/>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乗用型トラクター事故事例</a:t>
            </a:r>
            <a:r>
              <a:rPr kumimoji="1" lang="en-US" altLang="ja-JP"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(3)</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21" name="AutoShape 3">
            <a:extLst>
              <a:ext uri="{FF2B5EF4-FFF2-40B4-BE49-F238E27FC236}">
                <a16:creationId xmlns:a16="http://schemas.microsoft.com/office/drawing/2014/main" id="{4B912032-0AA7-36FF-8972-BE2931B69CD8}"/>
              </a:ext>
            </a:extLst>
          </p:cNvPr>
          <p:cNvSpPr>
            <a:spLocks noChangeArrowheads="1"/>
          </p:cNvSpPr>
          <p:nvPr/>
        </p:nvSpPr>
        <p:spPr bwMode="auto">
          <a:xfrm>
            <a:off x="425220" y="4102981"/>
            <a:ext cx="1859590" cy="703178"/>
          </a:xfrm>
          <a:prstGeom prst="wedgeRectCallout">
            <a:avLst>
              <a:gd name="adj1" fmla="val 36783"/>
              <a:gd name="adj2" fmla="val -294714"/>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シートベルトなし</a:t>
            </a:r>
            <a:endParaRPr lang="en-US" altLang="ja-JP" sz="2000" dirty="0">
              <a:solidFill>
                <a:srgbClr val="000000"/>
              </a:solidFill>
              <a:effectLst/>
              <a:latin typeface="Arial" pitchFamily="34" charset="0"/>
              <a:ea typeface="HGP創英角ｺﾞｼｯｸUB" panose="020B0900000000000000" pitchFamily="50" charset="-128"/>
            </a:endParaRPr>
          </a:p>
          <a:p>
            <a:pPr eaLnBrk="1" hangingPunct="1"/>
            <a:r>
              <a:rPr lang="ja-JP" altLang="en-US" sz="2000" dirty="0">
                <a:solidFill>
                  <a:srgbClr val="000000"/>
                </a:solidFill>
                <a:effectLst/>
                <a:latin typeface="Arial" pitchFamily="34" charset="0"/>
                <a:ea typeface="HGP創英角ｺﾞｼｯｸUB" panose="020B0900000000000000" pitchFamily="50" charset="-128"/>
              </a:rPr>
              <a:t>ヘルメットなし</a:t>
            </a:r>
          </a:p>
        </p:txBody>
      </p:sp>
      <p:pic>
        <p:nvPicPr>
          <p:cNvPr id="22" name="図 21">
            <a:extLst>
              <a:ext uri="{FF2B5EF4-FFF2-40B4-BE49-F238E27FC236}">
                <a16:creationId xmlns:a16="http://schemas.microsoft.com/office/drawing/2014/main" id="{2B114514-B69F-842F-CBD4-41CC714937BF}"/>
              </a:ext>
            </a:extLst>
          </p:cNvPr>
          <p:cNvPicPr>
            <a:picLocks noChangeAspect="1"/>
          </p:cNvPicPr>
          <p:nvPr/>
        </p:nvPicPr>
        <p:blipFill>
          <a:blip r:embed="rId5"/>
          <a:stretch>
            <a:fillRect/>
          </a:stretch>
        </p:blipFill>
        <p:spPr>
          <a:xfrm>
            <a:off x="648673" y="4738893"/>
            <a:ext cx="846474" cy="465844"/>
          </a:xfrm>
          <a:prstGeom prst="rect">
            <a:avLst/>
          </a:prstGeom>
        </p:spPr>
      </p:pic>
      <p:pic>
        <p:nvPicPr>
          <p:cNvPr id="23" name="図 22">
            <a:extLst>
              <a:ext uri="{FF2B5EF4-FFF2-40B4-BE49-F238E27FC236}">
                <a16:creationId xmlns:a16="http://schemas.microsoft.com/office/drawing/2014/main" id="{91977302-E009-4F19-A8F4-79B8835ECDA1}"/>
              </a:ext>
            </a:extLst>
          </p:cNvPr>
          <p:cNvPicPr>
            <a:picLocks noChangeAspect="1"/>
          </p:cNvPicPr>
          <p:nvPr/>
        </p:nvPicPr>
        <p:blipFill>
          <a:blip r:embed="rId6"/>
          <a:stretch>
            <a:fillRect/>
          </a:stretch>
        </p:blipFill>
        <p:spPr>
          <a:xfrm>
            <a:off x="1332235" y="4738893"/>
            <a:ext cx="846474" cy="460163"/>
          </a:xfrm>
          <a:prstGeom prst="rect">
            <a:avLst/>
          </a:prstGeom>
        </p:spPr>
      </p:pic>
      <p:sp>
        <p:nvSpPr>
          <p:cNvPr id="24" name="AutoShape 3">
            <a:extLst>
              <a:ext uri="{FF2B5EF4-FFF2-40B4-BE49-F238E27FC236}">
                <a16:creationId xmlns:a16="http://schemas.microsoft.com/office/drawing/2014/main" id="{DC997230-0BBF-D11F-4B01-D4F1FE7F1EBF}"/>
              </a:ext>
            </a:extLst>
          </p:cNvPr>
          <p:cNvSpPr>
            <a:spLocks noChangeArrowheads="1"/>
          </p:cNvSpPr>
          <p:nvPr/>
        </p:nvSpPr>
        <p:spPr bwMode="auto">
          <a:xfrm>
            <a:off x="2972578" y="1676838"/>
            <a:ext cx="1678827" cy="703178"/>
          </a:xfrm>
          <a:prstGeom prst="wedgeRectCallout">
            <a:avLst>
              <a:gd name="adj1" fmla="val 45729"/>
              <a:gd name="adj2" fmla="val 297442"/>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車体に対して道幅が狭い</a:t>
            </a:r>
          </a:p>
        </p:txBody>
      </p:sp>
      <p:pic>
        <p:nvPicPr>
          <p:cNvPr id="25" name="図 24">
            <a:extLst>
              <a:ext uri="{FF2B5EF4-FFF2-40B4-BE49-F238E27FC236}">
                <a16:creationId xmlns:a16="http://schemas.microsoft.com/office/drawing/2014/main" id="{E616DAA9-4BDB-29D4-7ABA-F013DE315DC2}"/>
              </a:ext>
            </a:extLst>
          </p:cNvPr>
          <p:cNvPicPr>
            <a:picLocks noChangeAspect="1"/>
          </p:cNvPicPr>
          <p:nvPr/>
        </p:nvPicPr>
        <p:blipFill>
          <a:blip r:embed="rId7"/>
          <a:stretch>
            <a:fillRect/>
          </a:stretch>
        </p:blipFill>
        <p:spPr>
          <a:xfrm>
            <a:off x="4540789" y="1663389"/>
            <a:ext cx="854731" cy="439879"/>
          </a:xfrm>
          <a:prstGeom prst="rect">
            <a:avLst/>
          </a:prstGeom>
        </p:spPr>
      </p:pic>
      <p:pic>
        <p:nvPicPr>
          <p:cNvPr id="26" name="図 25">
            <a:extLst>
              <a:ext uri="{FF2B5EF4-FFF2-40B4-BE49-F238E27FC236}">
                <a16:creationId xmlns:a16="http://schemas.microsoft.com/office/drawing/2014/main" id="{7EC1E528-3529-A10E-D1FB-0F7AD913AD17}"/>
              </a:ext>
            </a:extLst>
          </p:cNvPr>
          <p:cNvPicPr>
            <a:picLocks noChangeAspect="1"/>
          </p:cNvPicPr>
          <p:nvPr/>
        </p:nvPicPr>
        <p:blipFill>
          <a:blip r:embed="rId6"/>
          <a:stretch>
            <a:fillRect/>
          </a:stretch>
        </p:blipFill>
        <p:spPr>
          <a:xfrm>
            <a:off x="4544918" y="1996316"/>
            <a:ext cx="846474" cy="460163"/>
          </a:xfrm>
          <a:prstGeom prst="rect">
            <a:avLst/>
          </a:prstGeom>
        </p:spPr>
      </p:pic>
      <p:sp>
        <p:nvSpPr>
          <p:cNvPr id="28" name="AutoShape 3">
            <a:extLst>
              <a:ext uri="{FF2B5EF4-FFF2-40B4-BE49-F238E27FC236}">
                <a16:creationId xmlns:a16="http://schemas.microsoft.com/office/drawing/2014/main" id="{CA5E6DB8-C9BB-03FE-A503-81E059F09C6E}"/>
              </a:ext>
            </a:extLst>
          </p:cNvPr>
          <p:cNvSpPr>
            <a:spLocks noChangeArrowheads="1"/>
          </p:cNvSpPr>
          <p:nvPr/>
        </p:nvSpPr>
        <p:spPr bwMode="auto">
          <a:xfrm>
            <a:off x="7128501" y="4122935"/>
            <a:ext cx="1859590" cy="703178"/>
          </a:xfrm>
          <a:prstGeom prst="wedgeRectCallout">
            <a:avLst>
              <a:gd name="adj1" fmla="val 31906"/>
              <a:gd name="adj2" fmla="val -4968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夕方になって急に作業が入った</a:t>
            </a:r>
          </a:p>
        </p:txBody>
      </p:sp>
      <p:pic>
        <p:nvPicPr>
          <p:cNvPr id="29" name="図 28">
            <a:extLst>
              <a:ext uri="{FF2B5EF4-FFF2-40B4-BE49-F238E27FC236}">
                <a16:creationId xmlns:a16="http://schemas.microsoft.com/office/drawing/2014/main" id="{CA817150-DDE4-FA32-225B-CE751CFB5A34}"/>
              </a:ext>
            </a:extLst>
          </p:cNvPr>
          <p:cNvPicPr>
            <a:picLocks noChangeAspect="1"/>
          </p:cNvPicPr>
          <p:nvPr/>
        </p:nvPicPr>
        <p:blipFill>
          <a:blip r:embed="rId5"/>
          <a:stretch>
            <a:fillRect/>
          </a:stretch>
        </p:blipFill>
        <p:spPr>
          <a:xfrm>
            <a:off x="6565709" y="4233587"/>
            <a:ext cx="846474" cy="465844"/>
          </a:xfrm>
          <a:prstGeom prst="rect">
            <a:avLst/>
          </a:prstGeom>
        </p:spPr>
      </p:pic>
      <p:sp>
        <p:nvSpPr>
          <p:cNvPr id="30" name="AutoShape 3">
            <a:extLst>
              <a:ext uri="{FF2B5EF4-FFF2-40B4-BE49-F238E27FC236}">
                <a16:creationId xmlns:a16="http://schemas.microsoft.com/office/drawing/2014/main" id="{1A62B9E8-D108-112F-BD31-1BE0F9AA4AF5}"/>
              </a:ext>
            </a:extLst>
          </p:cNvPr>
          <p:cNvSpPr>
            <a:spLocks noChangeArrowheads="1"/>
          </p:cNvSpPr>
          <p:nvPr/>
        </p:nvSpPr>
        <p:spPr bwMode="auto">
          <a:xfrm>
            <a:off x="7128501" y="4872605"/>
            <a:ext cx="1859590" cy="368553"/>
          </a:xfrm>
          <a:prstGeom prst="wedgeRectCallout">
            <a:avLst>
              <a:gd name="adj1" fmla="val 31906"/>
              <a:gd name="adj2" fmla="val -49685"/>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脇見運転</a:t>
            </a:r>
          </a:p>
        </p:txBody>
      </p:sp>
      <p:pic>
        <p:nvPicPr>
          <p:cNvPr id="31" name="図 30">
            <a:extLst>
              <a:ext uri="{FF2B5EF4-FFF2-40B4-BE49-F238E27FC236}">
                <a16:creationId xmlns:a16="http://schemas.microsoft.com/office/drawing/2014/main" id="{7F469912-07B8-1EFE-D7AD-45FC0C9EB342}"/>
              </a:ext>
            </a:extLst>
          </p:cNvPr>
          <p:cNvPicPr>
            <a:picLocks noChangeAspect="1"/>
          </p:cNvPicPr>
          <p:nvPr/>
        </p:nvPicPr>
        <p:blipFill>
          <a:blip r:embed="rId8"/>
          <a:stretch>
            <a:fillRect/>
          </a:stretch>
        </p:blipFill>
        <p:spPr>
          <a:xfrm>
            <a:off x="6595568" y="4888064"/>
            <a:ext cx="610642" cy="449655"/>
          </a:xfrm>
          <a:prstGeom prst="rect">
            <a:avLst/>
          </a:prstGeom>
        </p:spPr>
      </p:pic>
      <p:sp>
        <p:nvSpPr>
          <p:cNvPr id="33" name="AutoShape 3">
            <a:extLst>
              <a:ext uri="{FF2B5EF4-FFF2-40B4-BE49-F238E27FC236}">
                <a16:creationId xmlns:a16="http://schemas.microsoft.com/office/drawing/2014/main" id="{AADA9684-D443-E446-476C-BE6B3D0052C0}"/>
              </a:ext>
            </a:extLst>
          </p:cNvPr>
          <p:cNvSpPr>
            <a:spLocks noChangeArrowheads="1"/>
          </p:cNvSpPr>
          <p:nvPr/>
        </p:nvSpPr>
        <p:spPr bwMode="auto">
          <a:xfrm>
            <a:off x="4688694" y="2534345"/>
            <a:ext cx="1131864" cy="362190"/>
          </a:xfrm>
          <a:prstGeom prst="wedgeRectCallout">
            <a:avLst>
              <a:gd name="adj1" fmla="val -30128"/>
              <a:gd name="adj2" fmla="val 224362"/>
            </a:avLst>
          </a:prstGeom>
          <a:solidFill>
            <a:schemeClr val="bg1"/>
          </a:solidFill>
          <a:ln w="19050">
            <a:solidFill>
              <a:schemeClr val="tx1"/>
            </a:solidFill>
            <a:miter lim="800000"/>
            <a:headEnd/>
            <a:tailEnd/>
          </a:ln>
          <a:effectLst/>
        </p:spPr>
        <p:txBody>
          <a:bodyPr/>
          <a:lstStyle/>
          <a:p>
            <a:pPr eaLnBrk="1" hangingPunct="1"/>
            <a:r>
              <a:rPr lang="ja-JP" altLang="en-US" dirty="0">
                <a:solidFill>
                  <a:srgbClr val="000000"/>
                </a:solidFill>
                <a:effectLst/>
                <a:latin typeface="Arial" pitchFamily="34" charset="0"/>
                <a:ea typeface="HGP創英角ｺﾞｼｯｸUB" panose="020B0900000000000000" pitchFamily="50" charset="-128"/>
              </a:rPr>
              <a:t>転落地点</a:t>
            </a:r>
          </a:p>
        </p:txBody>
      </p:sp>
      <p:sp>
        <p:nvSpPr>
          <p:cNvPr id="35" name="ポイント">
            <a:extLst>
              <a:ext uri="{FF2B5EF4-FFF2-40B4-BE49-F238E27FC236}">
                <a16:creationId xmlns:a16="http://schemas.microsoft.com/office/drawing/2014/main" id="{D07C455A-3887-7FAB-A8C1-997B6CA932B0}"/>
              </a:ext>
            </a:extLst>
          </p:cNvPr>
          <p:cNvSpPr>
            <a:spLocks noChangeArrowheads="1"/>
          </p:cNvSpPr>
          <p:nvPr/>
        </p:nvSpPr>
        <p:spPr bwMode="auto">
          <a:xfrm>
            <a:off x="428323" y="5579953"/>
            <a:ext cx="7694517" cy="948749"/>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・作業にはゆとりをもって（なるべく急な作業とならないよう）</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・引上げなど特に危険な作業は、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絶対にシートベルト・ヘルメット</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の着用</a:t>
            </a:r>
            <a:endPar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良かった点</a:t>
            </a:r>
            <a:r>
              <a:rPr kumimoji="0"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事故後、自ら道路の拡幅をした→</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適切な環境づくり</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 name="テキスト ボックス 1">
            <a:extLst>
              <a:ext uri="{FF2B5EF4-FFF2-40B4-BE49-F238E27FC236}">
                <a16:creationId xmlns:a16="http://schemas.microsoft.com/office/drawing/2014/main" id="{32918513-51F1-1ED4-C05D-0407BDD07A58}"/>
              </a:ext>
            </a:extLst>
          </p:cNvPr>
          <p:cNvSpPr txBox="1"/>
          <p:nvPr/>
        </p:nvSpPr>
        <p:spPr>
          <a:xfrm>
            <a:off x="6374539" y="1543069"/>
            <a:ext cx="2069707" cy="307777"/>
          </a:xfrm>
          <a:prstGeom prst="rect">
            <a:avLst/>
          </a:prstGeom>
          <a:noFill/>
        </p:spPr>
        <p:txBody>
          <a:bodyPr wrap="square" rtlCol="0">
            <a:spAutoFit/>
          </a:bodyPr>
          <a:lstStyle/>
          <a:p>
            <a:r>
              <a:rPr kumimoji="1" lang="en-US" altLang="ja-JP" sz="1400" dirty="0">
                <a:latin typeface="HGP創英角ｺﾞｼｯｸUB" panose="020B0900000000000000" pitchFamily="50" charset="-128"/>
                <a:ea typeface="HGP創英角ｺﾞｼｯｸUB" panose="020B0900000000000000" pitchFamily="50" charset="-128"/>
              </a:rPr>
              <a:t>※</a:t>
            </a:r>
            <a:r>
              <a:rPr kumimoji="1" lang="ja-JP" altLang="en-US" sz="1400" dirty="0">
                <a:latin typeface="HGP創英角ｺﾞｼｯｸUB" panose="020B0900000000000000" pitchFamily="50" charset="-128"/>
                <a:ea typeface="HGP創英角ｺﾞｼｯｸUB" panose="020B0900000000000000" pitchFamily="50" charset="-128"/>
              </a:rPr>
              <a:t>救急搬送、通院３カ月</a:t>
            </a:r>
          </a:p>
        </p:txBody>
      </p:sp>
    </p:spTree>
    <p:extLst>
      <p:ext uri="{BB962C8B-B14F-4D97-AF65-F5344CB8AC3E}">
        <p14:creationId xmlns:p14="http://schemas.microsoft.com/office/powerpoint/2010/main" val="105451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5427-61F5-EE01-78E2-593C8AA77014}"/>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CCAB4D6-2C3D-13BA-D74C-600028D4962E}"/>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5" name="直線コネクタ 4">
            <a:extLst>
              <a:ext uri="{FF2B5EF4-FFF2-40B4-BE49-F238E27FC236}">
                <a16:creationId xmlns:a16="http://schemas.microsoft.com/office/drawing/2014/main" id="{4357BC56-446B-4C86-B523-D67BC4517107}"/>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5B126DB7-3CC4-4BE0-C3EE-DD9F526AE819}"/>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F2EB2F39-DCB7-5D94-DB30-A5027A29EA44}"/>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３．田植え・播種</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3320E6D1-5A0F-744B-8D6A-4F4D45A6B9C7}"/>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乗用型田植機事故事例</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9" name="調査例">
            <a:extLst>
              <a:ext uri="{FF2B5EF4-FFF2-40B4-BE49-F238E27FC236}">
                <a16:creationId xmlns:a16="http://schemas.microsoft.com/office/drawing/2014/main" id="{B3F996A4-52E2-C07E-256A-04CB223BF0EF}"/>
              </a:ext>
            </a:extLst>
          </p:cNvPr>
          <p:cNvSpPr txBox="1"/>
          <p:nvPr/>
        </p:nvSpPr>
        <p:spPr>
          <a:xfrm>
            <a:off x="228599" y="657009"/>
            <a:ext cx="8915401" cy="1015663"/>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４条の乗用田植機で作業中、補助作業者（男性、５０歳代）が連続欠株に気づき運転者に声をかけたところ停止。原因の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ゴミを取り除いていたら急に田植機が発進</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した。⇒植付け爪に巻き込まれ</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右手中指第一関節から先切断</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ポイント">
            <a:extLst>
              <a:ext uri="{FF2B5EF4-FFF2-40B4-BE49-F238E27FC236}">
                <a16:creationId xmlns:a16="http://schemas.microsoft.com/office/drawing/2014/main" id="{C98DFA68-4018-95CD-741B-F206DF98A287}"/>
              </a:ext>
            </a:extLst>
          </p:cNvPr>
          <p:cNvSpPr>
            <a:spLocks noChangeArrowheads="1"/>
          </p:cNvSpPr>
          <p:nvPr/>
        </p:nvSpPr>
        <p:spPr bwMode="auto">
          <a:xfrm>
            <a:off x="730017" y="4924636"/>
            <a:ext cx="7694517" cy="128376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・機械作動部分に手を出すときは、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必ずエンジンを切る</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・組作業のときは「徐行」「エンジン停止」「了解」などの</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合図を決めて</a:t>
            </a:r>
            <a:r>
              <a:rPr kumimoji="0" lang="ja-JP" altLang="en-US"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おいた上で、</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その意志が伝わっているかも確認</a:t>
            </a:r>
            <a:r>
              <a:rPr kumimoji="0" lang="ja-JP" altLang="en-US"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する。</a:t>
            </a:r>
            <a:endParaRPr kumimoji="0" lang="en-US" altLang="ja-JP" sz="2000" b="1"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sp>
        <p:nvSpPr>
          <p:cNvPr id="25" name="AutoShape 3">
            <a:extLst>
              <a:ext uri="{FF2B5EF4-FFF2-40B4-BE49-F238E27FC236}">
                <a16:creationId xmlns:a16="http://schemas.microsoft.com/office/drawing/2014/main" id="{AC0351DE-9F4C-CE78-D479-B0BE2976E536}"/>
              </a:ext>
            </a:extLst>
          </p:cNvPr>
          <p:cNvSpPr>
            <a:spLocks noChangeArrowheads="1"/>
          </p:cNvSpPr>
          <p:nvPr/>
        </p:nvSpPr>
        <p:spPr bwMode="auto">
          <a:xfrm>
            <a:off x="3855642" y="2570545"/>
            <a:ext cx="2718970" cy="1309119"/>
          </a:xfrm>
          <a:prstGeom prst="wedgeRectCallout">
            <a:avLst>
              <a:gd name="adj1" fmla="val -20693"/>
              <a:gd name="adj2" fmla="val 4988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補助者は自分の声かけで田植機が停止したと思い込んだ</a:t>
            </a:r>
            <a:r>
              <a:rPr lang="ja-JP" altLang="en-US" sz="2000" dirty="0">
                <a:solidFill>
                  <a:srgbClr val="000000"/>
                </a:solidFill>
                <a:effectLst/>
                <a:latin typeface="ＤＦ特太ゴシック体" panose="020B0509000000000000" pitchFamily="49" charset="-128"/>
                <a:ea typeface="ＤＦ特太ゴシック体" panose="020B0509000000000000" pitchFamily="49" charset="-128"/>
              </a:rPr>
              <a:t>→</a:t>
            </a:r>
            <a:r>
              <a:rPr lang="ja-JP" altLang="en-US" sz="2000" dirty="0">
                <a:solidFill>
                  <a:srgbClr val="000000"/>
                </a:solidFill>
                <a:effectLst/>
                <a:latin typeface="Arial" pitchFamily="34" charset="0"/>
                <a:ea typeface="HGP創英角ｺﾞｼｯｸUB" panose="020B0900000000000000" pitchFamily="50" charset="-128"/>
              </a:rPr>
              <a:t>実は偶然停止しただけ</a:t>
            </a:r>
          </a:p>
        </p:txBody>
      </p:sp>
      <p:pic>
        <p:nvPicPr>
          <p:cNvPr id="30" name="図 29">
            <a:extLst>
              <a:ext uri="{FF2B5EF4-FFF2-40B4-BE49-F238E27FC236}">
                <a16:creationId xmlns:a16="http://schemas.microsoft.com/office/drawing/2014/main" id="{909C7123-E0F2-C047-AB41-85CDD8FCCF2B}"/>
              </a:ext>
            </a:extLst>
          </p:cNvPr>
          <p:cNvPicPr>
            <a:picLocks noChangeAspect="1"/>
          </p:cNvPicPr>
          <p:nvPr/>
        </p:nvPicPr>
        <p:blipFill>
          <a:blip r:embed="rId2"/>
          <a:stretch>
            <a:fillRect/>
          </a:stretch>
        </p:blipFill>
        <p:spPr>
          <a:xfrm>
            <a:off x="5348462" y="3550906"/>
            <a:ext cx="846474" cy="465844"/>
          </a:xfrm>
          <a:prstGeom prst="rect">
            <a:avLst/>
          </a:prstGeom>
        </p:spPr>
      </p:pic>
      <p:pic>
        <p:nvPicPr>
          <p:cNvPr id="10" name="図 9">
            <a:extLst>
              <a:ext uri="{FF2B5EF4-FFF2-40B4-BE49-F238E27FC236}">
                <a16:creationId xmlns:a16="http://schemas.microsoft.com/office/drawing/2014/main" id="{E59E4F60-3FFE-C196-03BC-B3017BE994A7}"/>
              </a:ext>
            </a:extLst>
          </p:cNvPr>
          <p:cNvPicPr>
            <a:picLocks noChangeAspect="1"/>
          </p:cNvPicPr>
          <p:nvPr/>
        </p:nvPicPr>
        <p:blipFill>
          <a:blip r:embed="rId3"/>
          <a:stretch>
            <a:fillRect/>
          </a:stretch>
        </p:blipFill>
        <p:spPr>
          <a:xfrm>
            <a:off x="6011587" y="3558673"/>
            <a:ext cx="622079" cy="458077"/>
          </a:xfrm>
          <a:prstGeom prst="rect">
            <a:avLst/>
          </a:prstGeom>
        </p:spPr>
      </p:pic>
      <p:pic>
        <p:nvPicPr>
          <p:cNvPr id="13" name="図 12">
            <a:extLst>
              <a:ext uri="{FF2B5EF4-FFF2-40B4-BE49-F238E27FC236}">
                <a16:creationId xmlns:a16="http://schemas.microsoft.com/office/drawing/2014/main" id="{29FCC926-8FD2-1B06-97B5-3E1F50E6F3D3}"/>
              </a:ext>
            </a:extLst>
          </p:cNvPr>
          <p:cNvPicPr>
            <a:picLocks noChangeAspect="1"/>
          </p:cNvPicPr>
          <p:nvPr/>
        </p:nvPicPr>
        <p:blipFill>
          <a:blip r:embed="rId4"/>
          <a:stretch>
            <a:fillRect/>
          </a:stretch>
        </p:blipFill>
        <p:spPr>
          <a:xfrm>
            <a:off x="678666" y="2101109"/>
            <a:ext cx="3098298" cy="2318009"/>
          </a:xfrm>
          <a:prstGeom prst="rect">
            <a:avLst/>
          </a:prstGeom>
        </p:spPr>
      </p:pic>
      <p:sp>
        <p:nvSpPr>
          <p:cNvPr id="18" name="AutoShape 3">
            <a:extLst>
              <a:ext uri="{FF2B5EF4-FFF2-40B4-BE49-F238E27FC236}">
                <a16:creationId xmlns:a16="http://schemas.microsoft.com/office/drawing/2014/main" id="{AF2A118B-98B2-5474-B6B0-C513B3092AB1}"/>
              </a:ext>
            </a:extLst>
          </p:cNvPr>
          <p:cNvSpPr>
            <a:spLocks noChangeArrowheads="1"/>
          </p:cNvSpPr>
          <p:nvPr/>
        </p:nvSpPr>
        <p:spPr bwMode="auto">
          <a:xfrm>
            <a:off x="3855642" y="1732489"/>
            <a:ext cx="2718970" cy="729604"/>
          </a:xfrm>
          <a:prstGeom prst="wedgeRectCallout">
            <a:avLst>
              <a:gd name="adj1" fmla="val -20693"/>
              <a:gd name="adj2" fmla="val 4988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エンジンを止めずにゴミの取り除きをした</a:t>
            </a:r>
          </a:p>
        </p:txBody>
      </p:sp>
      <p:pic>
        <p:nvPicPr>
          <p:cNvPr id="19" name="図 18">
            <a:extLst>
              <a:ext uri="{FF2B5EF4-FFF2-40B4-BE49-F238E27FC236}">
                <a16:creationId xmlns:a16="http://schemas.microsoft.com/office/drawing/2014/main" id="{54960712-89D8-E763-B045-1FFF48EF12EC}"/>
              </a:ext>
            </a:extLst>
          </p:cNvPr>
          <p:cNvPicPr>
            <a:picLocks noChangeAspect="1"/>
          </p:cNvPicPr>
          <p:nvPr/>
        </p:nvPicPr>
        <p:blipFill>
          <a:blip r:embed="rId2"/>
          <a:stretch>
            <a:fillRect/>
          </a:stretch>
        </p:blipFill>
        <p:spPr>
          <a:xfrm>
            <a:off x="5961494" y="2137165"/>
            <a:ext cx="846474" cy="465844"/>
          </a:xfrm>
          <a:prstGeom prst="rect">
            <a:avLst/>
          </a:prstGeom>
        </p:spPr>
      </p:pic>
      <p:pic>
        <p:nvPicPr>
          <p:cNvPr id="21" name="図 20">
            <a:extLst>
              <a:ext uri="{FF2B5EF4-FFF2-40B4-BE49-F238E27FC236}">
                <a16:creationId xmlns:a16="http://schemas.microsoft.com/office/drawing/2014/main" id="{13E771A5-286B-BA21-F122-E2F60A9CAA50}"/>
              </a:ext>
            </a:extLst>
          </p:cNvPr>
          <p:cNvPicPr>
            <a:picLocks noChangeAspect="1"/>
          </p:cNvPicPr>
          <p:nvPr/>
        </p:nvPicPr>
        <p:blipFill>
          <a:blip r:embed="rId5"/>
          <a:stretch>
            <a:fillRect/>
          </a:stretch>
        </p:blipFill>
        <p:spPr>
          <a:xfrm>
            <a:off x="6718441" y="2842419"/>
            <a:ext cx="1911105" cy="1283760"/>
          </a:xfrm>
          <a:prstGeom prst="rect">
            <a:avLst/>
          </a:prstGeom>
        </p:spPr>
      </p:pic>
      <p:cxnSp>
        <p:nvCxnSpPr>
          <p:cNvPr id="11" name="直線矢印コネクタ 10">
            <a:extLst>
              <a:ext uri="{FF2B5EF4-FFF2-40B4-BE49-F238E27FC236}">
                <a16:creationId xmlns:a16="http://schemas.microsoft.com/office/drawing/2014/main" id="{98E4DCCD-B580-E511-AA07-FECE852687DC}"/>
              </a:ext>
            </a:extLst>
          </p:cNvPr>
          <p:cNvCxnSpPr/>
          <p:nvPr/>
        </p:nvCxnSpPr>
        <p:spPr>
          <a:xfrm flipV="1">
            <a:off x="2788542" y="3541667"/>
            <a:ext cx="0" cy="513878"/>
          </a:xfrm>
          <a:prstGeom prst="straightConnector1">
            <a:avLst/>
          </a:prstGeom>
          <a:ln w="28575">
            <a:solidFill>
              <a:srgbClr val="CDFFFF"/>
            </a:solidFill>
            <a:tailEnd type="triangle"/>
          </a:ln>
        </p:spPr>
        <p:style>
          <a:lnRef idx="1">
            <a:schemeClr val="accent1"/>
          </a:lnRef>
          <a:fillRef idx="0">
            <a:schemeClr val="accent1"/>
          </a:fillRef>
          <a:effectRef idx="0">
            <a:schemeClr val="accent1"/>
          </a:effectRef>
          <a:fontRef idx="minor">
            <a:schemeClr val="tx1"/>
          </a:fontRef>
        </p:style>
      </p:cxnSp>
      <p:sp>
        <p:nvSpPr>
          <p:cNvPr id="12" name="AutoShape 3">
            <a:extLst>
              <a:ext uri="{FF2B5EF4-FFF2-40B4-BE49-F238E27FC236}">
                <a16:creationId xmlns:a16="http://schemas.microsoft.com/office/drawing/2014/main" id="{C28EAF78-E869-37D9-FD7B-BC7B3675CA33}"/>
              </a:ext>
            </a:extLst>
          </p:cNvPr>
          <p:cNvSpPr>
            <a:spLocks noChangeArrowheads="1"/>
          </p:cNvSpPr>
          <p:nvPr/>
        </p:nvSpPr>
        <p:spPr bwMode="auto">
          <a:xfrm>
            <a:off x="3855642" y="3988086"/>
            <a:ext cx="2718970" cy="729604"/>
          </a:xfrm>
          <a:prstGeom prst="wedgeRectCallout">
            <a:avLst>
              <a:gd name="adj1" fmla="val -20693"/>
              <a:gd name="adj2" fmla="val 4988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騒音下での合図方法等を決めていなかった</a:t>
            </a:r>
          </a:p>
        </p:txBody>
      </p:sp>
      <p:pic>
        <p:nvPicPr>
          <p:cNvPr id="14" name="図 13">
            <a:extLst>
              <a:ext uri="{FF2B5EF4-FFF2-40B4-BE49-F238E27FC236}">
                <a16:creationId xmlns:a16="http://schemas.microsoft.com/office/drawing/2014/main" id="{9F8C292C-01B0-F3F2-34BB-28227E69B5EB}"/>
              </a:ext>
            </a:extLst>
          </p:cNvPr>
          <p:cNvPicPr>
            <a:picLocks noChangeAspect="1"/>
          </p:cNvPicPr>
          <p:nvPr/>
        </p:nvPicPr>
        <p:blipFill>
          <a:blip r:embed="rId2"/>
          <a:stretch>
            <a:fillRect/>
          </a:stretch>
        </p:blipFill>
        <p:spPr>
          <a:xfrm>
            <a:off x="5968805" y="4385182"/>
            <a:ext cx="846474" cy="465844"/>
          </a:xfrm>
          <a:prstGeom prst="rect">
            <a:avLst/>
          </a:prstGeom>
        </p:spPr>
      </p:pic>
      <p:sp>
        <p:nvSpPr>
          <p:cNvPr id="15" name="テキスト ボックス 14">
            <a:extLst>
              <a:ext uri="{FF2B5EF4-FFF2-40B4-BE49-F238E27FC236}">
                <a16:creationId xmlns:a16="http://schemas.microsoft.com/office/drawing/2014/main" id="{93033AC4-D9D1-F9A0-6AF5-646E3D602C66}"/>
              </a:ext>
            </a:extLst>
          </p:cNvPr>
          <p:cNvSpPr txBox="1"/>
          <p:nvPr/>
        </p:nvSpPr>
        <p:spPr>
          <a:xfrm>
            <a:off x="757344" y="4365637"/>
            <a:ext cx="2976439" cy="461665"/>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運転者は、後部で補助者が植え付け部に手を出しているのを知らなかった</a:t>
            </a:r>
          </a:p>
        </p:txBody>
      </p:sp>
      <p:sp>
        <p:nvSpPr>
          <p:cNvPr id="16" name="テキスト ボックス 15">
            <a:extLst>
              <a:ext uri="{FF2B5EF4-FFF2-40B4-BE49-F238E27FC236}">
                <a16:creationId xmlns:a16="http://schemas.microsoft.com/office/drawing/2014/main" id="{97C1DB27-F790-0CBD-186A-ADA764D8C69E}"/>
              </a:ext>
            </a:extLst>
          </p:cNvPr>
          <p:cNvSpPr txBox="1"/>
          <p:nvPr/>
        </p:nvSpPr>
        <p:spPr>
          <a:xfrm>
            <a:off x="7133831" y="4142119"/>
            <a:ext cx="958755" cy="276999"/>
          </a:xfrm>
          <a:prstGeom prst="rect">
            <a:avLst/>
          </a:prstGeom>
          <a:noFill/>
        </p:spPr>
        <p:txBody>
          <a:bodyPr wrap="square" rtlCol="0">
            <a:spAutoFit/>
          </a:bodyPr>
          <a:lstStyle/>
          <a:p>
            <a:r>
              <a:rPr kumimoji="1" lang="ja-JP" altLang="en-US" sz="1200" dirty="0">
                <a:latin typeface="HGPｺﾞｼｯｸE" panose="020B0900000000000000" pitchFamily="50" charset="-128"/>
                <a:ea typeface="HGPｺﾞｼｯｸE" panose="020B0900000000000000" pitchFamily="50" charset="-128"/>
              </a:rPr>
              <a:t>欠損した指</a:t>
            </a:r>
          </a:p>
        </p:txBody>
      </p:sp>
    </p:spTree>
    <p:extLst>
      <p:ext uri="{BB962C8B-B14F-4D97-AF65-F5344CB8AC3E}">
        <p14:creationId xmlns:p14="http://schemas.microsoft.com/office/powerpoint/2010/main" val="2388603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E0FA-DE4C-E64C-5D87-2D76A0481CC2}"/>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A1F9CE7-329F-A115-2A44-5116A6A956EB}"/>
              </a:ext>
            </a:extLst>
          </p:cNvPr>
          <p:cNvSpPr txBox="1"/>
          <p:nvPr/>
        </p:nvSpPr>
        <p:spPr>
          <a:xfrm>
            <a:off x="7661001" y="126182"/>
            <a:ext cx="111034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HGS創英角ｺﾞｼｯｸUB" panose="020B0900000000000000" pitchFamily="50" charset="-128"/>
                <a:ea typeface="HGS創英角ｺﾞｼｯｸUB" panose="020B0900000000000000" pitchFamily="50" charset="-128"/>
                <a:cs typeface="+mn-cs"/>
              </a:rPr>
              <a:t>重傷例</a:t>
            </a:r>
          </a:p>
        </p:txBody>
      </p:sp>
      <p:cxnSp>
        <p:nvCxnSpPr>
          <p:cNvPr id="5" name="直線コネクタ 4">
            <a:extLst>
              <a:ext uri="{FF2B5EF4-FFF2-40B4-BE49-F238E27FC236}">
                <a16:creationId xmlns:a16="http://schemas.microsoft.com/office/drawing/2014/main" id="{99F27B35-A4B8-E3B0-922E-F7CB290A10E2}"/>
              </a:ext>
            </a:extLst>
          </p:cNvPr>
          <p:cNvCxnSpPr/>
          <p:nvPr/>
        </p:nvCxnSpPr>
        <p:spPr>
          <a:xfrm>
            <a:off x="321929" y="573334"/>
            <a:ext cx="835472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7" name="スライド番号プレースホルダー 2">
            <a:extLst>
              <a:ext uri="{FF2B5EF4-FFF2-40B4-BE49-F238E27FC236}">
                <a16:creationId xmlns:a16="http://schemas.microsoft.com/office/drawing/2014/main" id="{54AF8BEE-3D37-6FCE-97F8-1A4BAEBD337F}"/>
              </a:ext>
            </a:extLst>
          </p:cNvPr>
          <p:cNvSpPr>
            <a:spLocks noGrp="1"/>
          </p:cNvSpPr>
          <p:nvPr>
            <p:ph type="sldNum" sz="quarter" idx="12"/>
          </p:nvPr>
        </p:nvSpPr>
        <p:spPr>
          <a:xfrm>
            <a:off x="6961909" y="6408854"/>
            <a:ext cx="1949477" cy="23812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452A23-BFEA-43FD-98FB-69091C0AE9EE}" type="slidenum">
              <a:rPr kumimoji="0" lang="ja-JP" altLang="en-US" sz="2000" b="0" i="0" u="none" strike="noStrike" kern="1200" cap="none" spc="0" normalizeH="0" baseline="0" noProof="0" smtClean="0">
                <a:ln>
                  <a:noFill/>
                </a:ln>
                <a:solidFill>
                  <a:prstClr val="white">
                    <a:lumMod val="9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ja-JP" altLang="en-US" sz="2000" b="0" i="0" u="none" strike="noStrike" kern="1200" cap="none" spc="0" normalizeH="0" baseline="0" noProof="0" dirty="0">
              <a:ln>
                <a:noFill/>
              </a:ln>
              <a:solidFill>
                <a:prstClr val="white">
                  <a:lumMod val="95000"/>
                </a:prstClr>
              </a:solidFill>
              <a:effectLst/>
              <a:uLnTx/>
              <a:uFillTx/>
              <a:latin typeface="Calibri" panose="020F0502020204030204"/>
              <a:ea typeface="游ゴシック" panose="020B0400000000000000" pitchFamily="50" charset="-128"/>
              <a:cs typeface="+mn-cs"/>
            </a:endParaRPr>
          </a:p>
        </p:txBody>
      </p:sp>
      <p:sp>
        <p:nvSpPr>
          <p:cNvPr id="3" name="正方形/長方形 2">
            <a:extLst>
              <a:ext uri="{FF2B5EF4-FFF2-40B4-BE49-F238E27FC236}">
                <a16:creationId xmlns:a16="http://schemas.microsoft.com/office/drawing/2014/main" id="{D02153FD-6408-17A6-4AB1-A651B825892F}"/>
              </a:ext>
            </a:extLst>
          </p:cNvPr>
          <p:cNvSpPr/>
          <p:nvPr/>
        </p:nvSpPr>
        <p:spPr>
          <a:xfrm>
            <a:off x="116247" y="234780"/>
            <a:ext cx="1750264" cy="338554"/>
          </a:xfrm>
          <a:prstGeom prst="rect">
            <a:avLst/>
          </a:prstGeom>
        </p:spPr>
        <p:txBody>
          <a:bodyPr wrap="square">
            <a:spAutoFit/>
          </a:bodyPr>
          <a:lstStyle/>
          <a:p>
            <a:pPr lvl="0" algn="ctr">
              <a:spcBef>
                <a:spcPts val="4200"/>
              </a:spcBef>
            </a:pPr>
            <a:r>
              <a:rPr lang="ja-JP" altLang="en-US" sz="1600" dirty="0">
                <a:latin typeface="HGP創英角ｺﾞｼｯｸUB" panose="020B0900000000000000" pitchFamily="50" charset="-128"/>
                <a:ea typeface="HGP創英角ｺﾞｼｯｸUB" panose="020B0900000000000000" pitchFamily="50" charset="-128"/>
              </a:rPr>
              <a:t>３．田植え・播種</a:t>
            </a:r>
            <a:endParaRPr lang="en-US" altLang="ja-JP" sz="1600" dirty="0">
              <a:effectLst/>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C8B0EE25-8188-109E-5E92-1D519823610E}"/>
              </a:ext>
            </a:extLst>
          </p:cNvPr>
          <p:cNvSpPr txBox="1"/>
          <p:nvPr/>
        </p:nvSpPr>
        <p:spPr>
          <a:xfrm>
            <a:off x="2721241" y="114165"/>
            <a:ext cx="44125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472C4">
                    <a:lumMod val="50000"/>
                  </a:srgbClr>
                </a:solidFill>
                <a:effectLst/>
                <a:uLnTx/>
                <a:uFillTx/>
                <a:latin typeface="HGS創英角ｺﾞｼｯｸUB" panose="020B0900000000000000" pitchFamily="50" charset="-128"/>
                <a:ea typeface="HGS創英角ｺﾞｼｯｸUB" panose="020B0900000000000000" pitchFamily="50" charset="-128"/>
                <a:cs typeface="+mn-cs"/>
              </a:rPr>
              <a:t>グレンドリル事故事例</a:t>
            </a:r>
            <a:endParaRPr kumimoji="1" lang="ja-JP" altLang="en-US" sz="2000" b="0" i="0" u="none" strike="noStrike" kern="1200" cap="none" spc="0" normalizeH="0" baseline="0" noProof="0" dirty="0">
              <a:ln>
                <a:noFill/>
              </a:ln>
              <a:solidFill>
                <a:schemeClr val="accent1">
                  <a:lumMod val="50000"/>
                </a:schemeClr>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9" name="調査例">
            <a:extLst>
              <a:ext uri="{FF2B5EF4-FFF2-40B4-BE49-F238E27FC236}">
                <a16:creationId xmlns:a16="http://schemas.microsoft.com/office/drawing/2014/main" id="{87A4BC65-C5D4-6455-04EF-2B9628087BB4}"/>
              </a:ext>
            </a:extLst>
          </p:cNvPr>
          <p:cNvSpPr txBox="1"/>
          <p:nvPr/>
        </p:nvSpPr>
        <p:spPr>
          <a:xfrm>
            <a:off x="130885" y="619808"/>
            <a:ext cx="8915401" cy="1323439"/>
          </a:xfrm>
          <a:prstGeom prst="rect">
            <a:avLst/>
          </a:prstGeom>
          <a:noFill/>
        </p:spPr>
        <p:txBody>
          <a:bodyPr wrap="square" rIns="144000">
            <a:spAutoFit/>
          </a:bodyPr>
          <a:lstStyle/>
          <a:p>
            <a:pPr marL="180975" marR="0" lvl="0" indent="-180975" algn="l"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事故の概要</a:t>
            </a:r>
            <a:r>
              <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補助作業者（女性、５０歳代）が作業中、グレンドリルの後部ステップに乗り、小麦のは種状態を確認していた。種子排出に偏りが生じたことからホッパ内に手を入れ、種子を均していたところ、</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軍手がアジテータに引っかかり巻き込まれた</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指・腕の合わせて３カ所骨折、入院１カ月</a:t>
            </a: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。後遺症あり。</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7" name="ポイント">
            <a:extLst>
              <a:ext uri="{FF2B5EF4-FFF2-40B4-BE49-F238E27FC236}">
                <a16:creationId xmlns:a16="http://schemas.microsoft.com/office/drawing/2014/main" id="{4DD538A8-6FD1-6214-A3F9-2C2892D4970D}"/>
              </a:ext>
            </a:extLst>
          </p:cNvPr>
          <p:cNvSpPr>
            <a:spLocks noChangeArrowheads="1"/>
          </p:cNvSpPr>
          <p:nvPr/>
        </p:nvSpPr>
        <p:spPr bwMode="auto">
          <a:xfrm>
            <a:off x="759691" y="5329879"/>
            <a:ext cx="6532107" cy="1283760"/>
          </a:xfrm>
          <a:prstGeom prst="wedgeRectCallout">
            <a:avLst>
              <a:gd name="adj1" fmla="val 6385"/>
              <a:gd name="adj2" fmla="val -33183"/>
            </a:avLst>
          </a:prstGeom>
          <a:noFill/>
          <a:ln w="28575">
            <a:noFill/>
            <a:headEnd/>
            <a:tailEnd/>
          </a:ln>
        </p:spPr>
        <p:style>
          <a:lnRef idx="2">
            <a:schemeClr val="accent6">
              <a:shade val="50000"/>
            </a:schemeClr>
          </a:lnRef>
          <a:fillRef idx="1">
            <a:schemeClr val="accent6"/>
          </a:fillRef>
          <a:effectRef idx="0">
            <a:schemeClr val="accent6"/>
          </a:effectRef>
          <a:fontRef idx="minor">
            <a:schemeClr val="lt1"/>
          </a:fontRef>
        </p:style>
        <p:txBody>
          <a:bodyPr lIns="74295" tIns="8890" rIns="74295" bIns="8890" anchor="ctr" anchorCtr="0"/>
          <a:lstStyle/>
          <a:p>
            <a:pPr>
              <a:defRPr/>
            </a:pP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a:t>
            </a:r>
            <a:r>
              <a:rPr lang="ja-JP" altLang="en-US" sz="2000" b="1" dirty="0">
                <a:solidFill>
                  <a:srgbClr val="C00000"/>
                </a:solidFill>
                <a:latin typeface="UD デジタル 教科書体 NK-R" panose="02020400000000000000" pitchFamily="18" charset="-128"/>
                <a:ea typeface="UD デジタル 教科書体 NK-R" panose="02020400000000000000" pitchFamily="18" charset="-128"/>
                <a:cs typeface="Arial" pitchFamily="34" charset="0"/>
              </a:rPr>
              <a:t>乗車位置以外</a:t>
            </a: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に人は乗らない</a:t>
            </a:r>
            <a:endParaRPr lang="en-US" altLang="ja-JP"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endParaRPr>
          </a:p>
          <a:p>
            <a:pPr>
              <a:defRPr/>
            </a:pPr>
            <a:r>
              <a:rPr lang="ja-JP" altLang="en-US"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rPr>
              <a:t>・作業中に蓋は開けない</a:t>
            </a:r>
            <a:endParaRPr lang="en-US" altLang="ja-JP" sz="2000" b="1" dirty="0">
              <a:solidFill>
                <a:prstClr val="black"/>
              </a:solidFill>
              <a:latin typeface="UD デジタル 教科書体 NK-R" panose="02020400000000000000" pitchFamily="18" charset="-128"/>
              <a:ea typeface="UD デジタル 教科書体 NK-R" panose="02020400000000000000" pitchFamily="18" charset="-128"/>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・機械作動部分に手を出すときは、</a:t>
            </a:r>
            <a:r>
              <a:rPr kumimoji="0" lang="ja-JP" altLang="en-US"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rPr>
              <a:t>必ずエンジンを切る</a:t>
            </a:r>
            <a:endParaRPr kumimoji="0" lang="en-US" altLang="ja-JP" sz="20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Arial" pitchFamily="34" charset="0"/>
            </a:endParaRPr>
          </a:p>
        </p:txBody>
      </p:sp>
      <p:pic>
        <p:nvPicPr>
          <p:cNvPr id="4" name="図 3">
            <a:extLst>
              <a:ext uri="{FF2B5EF4-FFF2-40B4-BE49-F238E27FC236}">
                <a16:creationId xmlns:a16="http://schemas.microsoft.com/office/drawing/2014/main" id="{05F26BC0-1C83-B4BD-DBF4-FFD3D56FF528}"/>
              </a:ext>
            </a:extLst>
          </p:cNvPr>
          <p:cNvPicPr>
            <a:picLocks noChangeAspect="1"/>
          </p:cNvPicPr>
          <p:nvPr/>
        </p:nvPicPr>
        <p:blipFill>
          <a:blip r:embed="rId2"/>
          <a:stretch>
            <a:fillRect/>
          </a:stretch>
        </p:blipFill>
        <p:spPr>
          <a:xfrm>
            <a:off x="141436" y="1921783"/>
            <a:ext cx="2902112" cy="2178921"/>
          </a:xfrm>
          <a:prstGeom prst="rect">
            <a:avLst/>
          </a:prstGeom>
        </p:spPr>
      </p:pic>
      <p:pic>
        <p:nvPicPr>
          <p:cNvPr id="13" name="図 12">
            <a:extLst>
              <a:ext uri="{FF2B5EF4-FFF2-40B4-BE49-F238E27FC236}">
                <a16:creationId xmlns:a16="http://schemas.microsoft.com/office/drawing/2014/main" id="{92F305FA-507A-9F7B-BC16-8509DADF5B1B}"/>
              </a:ext>
            </a:extLst>
          </p:cNvPr>
          <p:cNvPicPr>
            <a:picLocks noChangeAspect="1"/>
          </p:cNvPicPr>
          <p:nvPr/>
        </p:nvPicPr>
        <p:blipFill>
          <a:blip r:embed="rId3"/>
          <a:stretch>
            <a:fillRect/>
          </a:stretch>
        </p:blipFill>
        <p:spPr>
          <a:xfrm>
            <a:off x="3158946" y="1945538"/>
            <a:ext cx="2931096" cy="2167340"/>
          </a:xfrm>
          <a:prstGeom prst="rect">
            <a:avLst/>
          </a:prstGeom>
        </p:spPr>
      </p:pic>
      <p:pic>
        <p:nvPicPr>
          <p:cNvPr id="21" name="図 20">
            <a:extLst>
              <a:ext uri="{FF2B5EF4-FFF2-40B4-BE49-F238E27FC236}">
                <a16:creationId xmlns:a16="http://schemas.microsoft.com/office/drawing/2014/main" id="{D62F1420-6F95-4865-47F9-BE8EF2E971EF}"/>
              </a:ext>
            </a:extLst>
          </p:cNvPr>
          <p:cNvPicPr>
            <a:picLocks noChangeAspect="1"/>
          </p:cNvPicPr>
          <p:nvPr/>
        </p:nvPicPr>
        <p:blipFill>
          <a:blip r:embed="rId4"/>
          <a:stretch>
            <a:fillRect/>
          </a:stretch>
        </p:blipFill>
        <p:spPr>
          <a:xfrm>
            <a:off x="6133623" y="1926556"/>
            <a:ext cx="2902495" cy="2167340"/>
          </a:xfrm>
          <a:prstGeom prst="rect">
            <a:avLst/>
          </a:prstGeom>
        </p:spPr>
      </p:pic>
      <p:sp>
        <p:nvSpPr>
          <p:cNvPr id="22" name="AutoShape 3">
            <a:extLst>
              <a:ext uri="{FF2B5EF4-FFF2-40B4-BE49-F238E27FC236}">
                <a16:creationId xmlns:a16="http://schemas.microsoft.com/office/drawing/2014/main" id="{3B867F8F-A6C1-D28E-6E55-D2661EA5B09F}"/>
              </a:ext>
            </a:extLst>
          </p:cNvPr>
          <p:cNvSpPr>
            <a:spLocks noChangeArrowheads="1"/>
          </p:cNvSpPr>
          <p:nvPr/>
        </p:nvSpPr>
        <p:spPr bwMode="auto">
          <a:xfrm>
            <a:off x="2634413" y="4292105"/>
            <a:ext cx="3174844" cy="729604"/>
          </a:xfrm>
          <a:prstGeom prst="wedgeRectCallout">
            <a:avLst>
              <a:gd name="adj1" fmla="val 47449"/>
              <a:gd name="adj2" fmla="val -88907"/>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は種作業中、ステップに乗っていた（禁止表示はない）</a:t>
            </a:r>
          </a:p>
        </p:txBody>
      </p:sp>
      <p:pic>
        <p:nvPicPr>
          <p:cNvPr id="23" name="図 22">
            <a:extLst>
              <a:ext uri="{FF2B5EF4-FFF2-40B4-BE49-F238E27FC236}">
                <a16:creationId xmlns:a16="http://schemas.microsoft.com/office/drawing/2014/main" id="{AE9DDA18-DFD6-AB61-A4A6-1E693F3089D4}"/>
              </a:ext>
            </a:extLst>
          </p:cNvPr>
          <p:cNvPicPr>
            <a:picLocks noChangeAspect="1"/>
          </p:cNvPicPr>
          <p:nvPr/>
        </p:nvPicPr>
        <p:blipFill>
          <a:blip r:embed="rId5"/>
          <a:stretch>
            <a:fillRect/>
          </a:stretch>
        </p:blipFill>
        <p:spPr>
          <a:xfrm>
            <a:off x="5098703" y="4882843"/>
            <a:ext cx="846474" cy="465844"/>
          </a:xfrm>
          <a:prstGeom prst="rect">
            <a:avLst/>
          </a:prstGeom>
        </p:spPr>
      </p:pic>
      <p:sp>
        <p:nvSpPr>
          <p:cNvPr id="24" name="AutoShape 3">
            <a:extLst>
              <a:ext uri="{FF2B5EF4-FFF2-40B4-BE49-F238E27FC236}">
                <a16:creationId xmlns:a16="http://schemas.microsoft.com/office/drawing/2014/main" id="{2FECAF72-16CF-B773-7750-98C362EE1533}"/>
              </a:ext>
            </a:extLst>
          </p:cNvPr>
          <p:cNvSpPr>
            <a:spLocks noChangeArrowheads="1"/>
          </p:cNvSpPr>
          <p:nvPr/>
        </p:nvSpPr>
        <p:spPr bwMode="auto">
          <a:xfrm>
            <a:off x="54838" y="4292105"/>
            <a:ext cx="2535285" cy="729604"/>
          </a:xfrm>
          <a:prstGeom prst="wedgeRectCallout">
            <a:avLst>
              <a:gd name="adj1" fmla="val 134433"/>
              <a:gd name="adj2" fmla="val -136551"/>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種子ホッパの蓋を開け、種子の偏りを均した</a:t>
            </a:r>
          </a:p>
        </p:txBody>
      </p:sp>
      <p:pic>
        <p:nvPicPr>
          <p:cNvPr id="26" name="図 25">
            <a:extLst>
              <a:ext uri="{FF2B5EF4-FFF2-40B4-BE49-F238E27FC236}">
                <a16:creationId xmlns:a16="http://schemas.microsoft.com/office/drawing/2014/main" id="{3F916760-F248-86CC-570A-205C726E2057}"/>
              </a:ext>
            </a:extLst>
          </p:cNvPr>
          <p:cNvPicPr>
            <a:picLocks noChangeAspect="1"/>
          </p:cNvPicPr>
          <p:nvPr/>
        </p:nvPicPr>
        <p:blipFill>
          <a:blip r:embed="rId5"/>
          <a:stretch>
            <a:fillRect/>
          </a:stretch>
        </p:blipFill>
        <p:spPr>
          <a:xfrm>
            <a:off x="1852202" y="4897373"/>
            <a:ext cx="846474" cy="465844"/>
          </a:xfrm>
          <a:prstGeom prst="rect">
            <a:avLst/>
          </a:prstGeom>
        </p:spPr>
      </p:pic>
      <p:pic>
        <p:nvPicPr>
          <p:cNvPr id="27" name="図 26">
            <a:extLst>
              <a:ext uri="{FF2B5EF4-FFF2-40B4-BE49-F238E27FC236}">
                <a16:creationId xmlns:a16="http://schemas.microsoft.com/office/drawing/2014/main" id="{A7CAA53F-495C-07E2-22F1-70BAFC99CC97}"/>
              </a:ext>
            </a:extLst>
          </p:cNvPr>
          <p:cNvPicPr>
            <a:picLocks noChangeAspect="1"/>
          </p:cNvPicPr>
          <p:nvPr/>
        </p:nvPicPr>
        <p:blipFill>
          <a:blip r:embed="rId6"/>
          <a:stretch>
            <a:fillRect/>
          </a:stretch>
        </p:blipFill>
        <p:spPr>
          <a:xfrm>
            <a:off x="1201141" y="4892792"/>
            <a:ext cx="846474" cy="460163"/>
          </a:xfrm>
          <a:prstGeom prst="rect">
            <a:avLst/>
          </a:prstGeom>
        </p:spPr>
      </p:pic>
      <p:pic>
        <p:nvPicPr>
          <p:cNvPr id="28" name="図 27">
            <a:extLst>
              <a:ext uri="{FF2B5EF4-FFF2-40B4-BE49-F238E27FC236}">
                <a16:creationId xmlns:a16="http://schemas.microsoft.com/office/drawing/2014/main" id="{AA62A4C9-86C9-8E7F-540B-0256E40DDB19}"/>
              </a:ext>
            </a:extLst>
          </p:cNvPr>
          <p:cNvPicPr>
            <a:picLocks noChangeAspect="1"/>
          </p:cNvPicPr>
          <p:nvPr/>
        </p:nvPicPr>
        <p:blipFill>
          <a:blip r:embed="rId6"/>
          <a:stretch>
            <a:fillRect/>
          </a:stretch>
        </p:blipFill>
        <p:spPr>
          <a:xfrm>
            <a:off x="4447642" y="4898786"/>
            <a:ext cx="846474" cy="460163"/>
          </a:xfrm>
          <a:prstGeom prst="rect">
            <a:avLst/>
          </a:prstGeom>
        </p:spPr>
      </p:pic>
      <p:sp>
        <p:nvSpPr>
          <p:cNvPr id="29" name="AutoShape 3">
            <a:extLst>
              <a:ext uri="{FF2B5EF4-FFF2-40B4-BE49-F238E27FC236}">
                <a16:creationId xmlns:a16="http://schemas.microsoft.com/office/drawing/2014/main" id="{922072E3-62BC-EF9A-E1D3-F48E00F1A1A6}"/>
              </a:ext>
            </a:extLst>
          </p:cNvPr>
          <p:cNvSpPr>
            <a:spLocks noChangeArrowheads="1"/>
          </p:cNvSpPr>
          <p:nvPr/>
        </p:nvSpPr>
        <p:spPr bwMode="auto">
          <a:xfrm>
            <a:off x="5853548" y="4292105"/>
            <a:ext cx="3174844" cy="729604"/>
          </a:xfrm>
          <a:prstGeom prst="wedgeRectCallout">
            <a:avLst>
              <a:gd name="adj1" fmla="val 7231"/>
              <a:gd name="adj2" fmla="val -98228"/>
            </a:avLst>
          </a:prstGeom>
          <a:solidFill>
            <a:schemeClr val="accent4">
              <a:lumMod val="20000"/>
              <a:lumOff val="80000"/>
            </a:schemeClr>
          </a:solidFill>
          <a:ln w="19050">
            <a:solidFill>
              <a:srgbClr val="000000"/>
            </a:solidFill>
            <a:miter lim="800000"/>
            <a:headEnd/>
            <a:tailEnd/>
          </a:ln>
          <a:effectLst/>
        </p:spPr>
        <p:txBody>
          <a:bodyPr/>
          <a:lstStyle/>
          <a:p>
            <a:pPr eaLnBrk="1" hangingPunct="1"/>
            <a:r>
              <a:rPr lang="ja-JP" altLang="en-US" sz="2000" dirty="0">
                <a:solidFill>
                  <a:srgbClr val="000000"/>
                </a:solidFill>
                <a:effectLst/>
                <a:latin typeface="Arial" pitchFamily="34" charset="0"/>
                <a:ea typeface="HGP創英角ｺﾞｼｯｸUB" panose="020B0900000000000000" pitchFamily="50" charset="-128"/>
              </a:rPr>
              <a:t>軍手をして回転するアジテータの付近に手を伸ばした</a:t>
            </a:r>
          </a:p>
        </p:txBody>
      </p:sp>
      <p:pic>
        <p:nvPicPr>
          <p:cNvPr id="31" name="図 30">
            <a:extLst>
              <a:ext uri="{FF2B5EF4-FFF2-40B4-BE49-F238E27FC236}">
                <a16:creationId xmlns:a16="http://schemas.microsoft.com/office/drawing/2014/main" id="{6D6A13DD-2386-E3D5-241F-FC7AEEB38EB8}"/>
              </a:ext>
            </a:extLst>
          </p:cNvPr>
          <p:cNvPicPr>
            <a:picLocks noChangeAspect="1"/>
          </p:cNvPicPr>
          <p:nvPr/>
        </p:nvPicPr>
        <p:blipFill>
          <a:blip r:embed="rId5"/>
          <a:stretch>
            <a:fillRect/>
          </a:stretch>
        </p:blipFill>
        <p:spPr>
          <a:xfrm>
            <a:off x="8273547" y="4880002"/>
            <a:ext cx="846474" cy="465844"/>
          </a:xfrm>
          <a:prstGeom prst="rect">
            <a:avLst/>
          </a:prstGeom>
        </p:spPr>
      </p:pic>
      <p:pic>
        <p:nvPicPr>
          <p:cNvPr id="32" name="図 31">
            <a:extLst>
              <a:ext uri="{FF2B5EF4-FFF2-40B4-BE49-F238E27FC236}">
                <a16:creationId xmlns:a16="http://schemas.microsoft.com/office/drawing/2014/main" id="{FD260E02-CE14-C85C-3E02-C5CCA6B3B826}"/>
              </a:ext>
            </a:extLst>
          </p:cNvPr>
          <p:cNvPicPr>
            <a:picLocks noChangeAspect="1"/>
          </p:cNvPicPr>
          <p:nvPr/>
        </p:nvPicPr>
        <p:blipFill>
          <a:blip r:embed="rId6"/>
          <a:stretch>
            <a:fillRect/>
          </a:stretch>
        </p:blipFill>
        <p:spPr>
          <a:xfrm>
            <a:off x="7628155" y="4885683"/>
            <a:ext cx="846474" cy="460163"/>
          </a:xfrm>
          <a:prstGeom prst="rect">
            <a:avLst/>
          </a:prstGeom>
        </p:spPr>
      </p:pic>
      <p:sp>
        <p:nvSpPr>
          <p:cNvPr id="33" name="テキスト ボックス 32">
            <a:extLst>
              <a:ext uri="{FF2B5EF4-FFF2-40B4-BE49-F238E27FC236}">
                <a16:creationId xmlns:a16="http://schemas.microsoft.com/office/drawing/2014/main" id="{A44D8F3A-2451-8959-3389-358BE458315A}"/>
              </a:ext>
            </a:extLst>
          </p:cNvPr>
          <p:cNvSpPr txBox="1"/>
          <p:nvPr/>
        </p:nvSpPr>
        <p:spPr>
          <a:xfrm>
            <a:off x="6446430" y="5228182"/>
            <a:ext cx="2324914" cy="461665"/>
          </a:xfrm>
          <a:prstGeom prst="rect">
            <a:avLst/>
          </a:prstGeom>
          <a:noFill/>
        </p:spPr>
        <p:txBody>
          <a:bodyPr wrap="square" rtlCol="0">
            <a:spAutoFit/>
          </a:bodyPr>
          <a:lstStyle/>
          <a:p>
            <a:r>
              <a:rPr kumimoji="1" lang="en-US" altLang="ja-JP" sz="1200" dirty="0">
                <a:latin typeface="HGPｺﾞｼｯｸE" panose="020B0900000000000000" pitchFamily="50" charset="-128"/>
                <a:ea typeface="HGPｺﾞｼｯｸE" panose="020B0900000000000000" pitchFamily="50" charset="-128"/>
              </a:rPr>
              <a:t>※</a:t>
            </a:r>
            <a:r>
              <a:rPr kumimoji="1" lang="ja-JP" altLang="en-US" sz="1200" dirty="0">
                <a:latin typeface="HGPｺﾞｼｯｸE" panose="020B0900000000000000" pitchFamily="50" charset="-128"/>
                <a:ea typeface="HGPｺﾞｼｯｸE" panose="020B0900000000000000" pitchFamily="50" charset="-128"/>
              </a:rPr>
              <a:t>アジテータ：粒状の物をかき混ぜ、円滑に落下等をさせる機構</a:t>
            </a:r>
          </a:p>
        </p:txBody>
      </p:sp>
      <p:sp>
        <p:nvSpPr>
          <p:cNvPr id="15" name="テキスト ボックス 14">
            <a:extLst>
              <a:ext uri="{FF2B5EF4-FFF2-40B4-BE49-F238E27FC236}">
                <a16:creationId xmlns:a16="http://schemas.microsoft.com/office/drawing/2014/main" id="{C042775B-EA2C-FB45-0C43-394993D199A7}"/>
              </a:ext>
            </a:extLst>
          </p:cNvPr>
          <p:cNvSpPr txBox="1"/>
          <p:nvPr/>
        </p:nvSpPr>
        <p:spPr>
          <a:xfrm>
            <a:off x="446861" y="1995791"/>
            <a:ext cx="1891286" cy="461665"/>
          </a:xfrm>
          <a:prstGeom prst="rect">
            <a:avLst/>
          </a:prstGeom>
          <a:solidFill>
            <a:schemeClr val="bg1"/>
          </a:solidFill>
        </p:spPr>
        <p:txBody>
          <a:bodyPr wrap="square" rtlCol="0">
            <a:spAutoFit/>
          </a:bodyPr>
          <a:lstStyle/>
          <a:p>
            <a:pPr algn="ctr"/>
            <a:r>
              <a:rPr kumimoji="1" lang="ja-JP" altLang="en-US" sz="1200" dirty="0">
                <a:latin typeface="HGPｺﾞｼｯｸE" panose="020B0900000000000000" pitchFamily="50" charset="-128"/>
                <a:ea typeface="HGPｺﾞｼｯｸE" panose="020B0900000000000000" pitchFamily="50" charset="-128"/>
              </a:rPr>
              <a:t>実際のグレンドリル</a:t>
            </a:r>
            <a:endParaRPr kumimoji="1" lang="en-US" altLang="ja-JP" sz="1200" dirty="0">
              <a:latin typeface="HGPｺﾞｼｯｸE" panose="020B0900000000000000" pitchFamily="50" charset="-128"/>
              <a:ea typeface="HGPｺﾞｼｯｸE" panose="020B0900000000000000" pitchFamily="50" charset="-128"/>
            </a:endParaRPr>
          </a:p>
          <a:p>
            <a:pPr algn="ctr"/>
            <a:r>
              <a:rPr kumimoji="1" lang="ja-JP" altLang="en-US" sz="1200" dirty="0">
                <a:latin typeface="HGPｺﾞｼｯｸE" panose="020B0900000000000000" pitchFamily="50" charset="-128"/>
                <a:ea typeface="HGPｺﾞｼｯｸE" panose="020B0900000000000000" pitchFamily="50" charset="-128"/>
              </a:rPr>
              <a:t>：肥料ホッパを開けた状態</a:t>
            </a:r>
          </a:p>
        </p:txBody>
      </p:sp>
    </p:spTree>
    <p:extLst>
      <p:ext uri="{BB962C8B-B14F-4D97-AF65-F5344CB8AC3E}">
        <p14:creationId xmlns:p14="http://schemas.microsoft.com/office/powerpoint/2010/main" val="35646418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4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1_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9915</TotalTime>
  <Words>3137</Words>
  <Application>Microsoft Office PowerPoint</Application>
  <PresentationFormat>画面に合わせる (4:3)</PresentationFormat>
  <Paragraphs>331</Paragraphs>
  <Slides>17</Slides>
  <Notes>5</Notes>
  <HiddenSlides>0</HiddenSlides>
  <MMClips>0</MMClips>
  <ScaleCrop>false</ScaleCrop>
  <HeadingPairs>
    <vt:vector size="6" baseType="variant">
      <vt:variant>
        <vt:lpstr>使用されているフォント</vt:lpstr>
      </vt:variant>
      <vt:variant>
        <vt:i4>15</vt:i4>
      </vt:variant>
      <vt:variant>
        <vt:lpstr>テーマ</vt:lpstr>
      </vt:variant>
      <vt:variant>
        <vt:i4>8</vt:i4>
      </vt:variant>
      <vt:variant>
        <vt:lpstr>スライド タイトル</vt:lpstr>
      </vt:variant>
      <vt:variant>
        <vt:i4>17</vt:i4>
      </vt:variant>
    </vt:vector>
  </HeadingPairs>
  <TitlesOfParts>
    <vt:vector size="40" baseType="lpstr">
      <vt:lpstr>ＤＦ特太ゴシック体</vt:lpstr>
      <vt:lpstr>HGPｺﾞｼｯｸE</vt:lpstr>
      <vt:lpstr>HGP創英角ｺﾞｼｯｸUB</vt:lpstr>
      <vt:lpstr>HGS創英角ｺﾞｼｯｸUB</vt:lpstr>
      <vt:lpstr>HG丸ｺﾞｼｯｸM-PRO</vt:lpstr>
      <vt:lpstr>HG創英角ﾎﾟｯﾌﾟ体</vt:lpstr>
      <vt:lpstr>UD デジタル 教科書体 NK-R</vt:lpstr>
      <vt:lpstr>UD デジタル 教科書体 NP-B</vt:lpstr>
      <vt:lpstr>游ゴシック</vt:lpstr>
      <vt:lpstr>游ゴシック Light</vt:lpstr>
      <vt:lpstr>Arial</vt:lpstr>
      <vt:lpstr>Calibri</vt:lpstr>
      <vt:lpstr>Calibri Light</vt:lpstr>
      <vt:lpstr>Century</vt:lpstr>
      <vt:lpstr>Wingdings</vt:lpstr>
      <vt:lpstr>Office テーマ</vt:lpstr>
      <vt:lpstr>5_デザインの設定</vt:lpstr>
      <vt:lpstr>1_Office テーマ</vt:lpstr>
      <vt:lpstr>2_デザインの設定</vt:lpstr>
      <vt:lpstr>3_デザインの設定</vt:lpstr>
      <vt:lpstr>4_デザインの設定</vt:lpstr>
      <vt:lpstr>1_デザインの設定</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協会</dc:creator>
  <cp:lastModifiedBy>清秀 東城</cp:lastModifiedBy>
  <cp:revision>202</cp:revision>
  <cp:lastPrinted>2021-11-11T01:30:26Z</cp:lastPrinted>
  <dcterms:created xsi:type="dcterms:W3CDTF">2021-08-24T06:45:42Z</dcterms:created>
  <dcterms:modified xsi:type="dcterms:W3CDTF">2025-08-01T05:39:45Z</dcterms:modified>
</cp:coreProperties>
</file>