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53" saveSubsetFonts="1">
  <p:sldMasterIdLst>
    <p:sldMasterId id="2147483816" r:id="rId1"/>
    <p:sldMasterId id="2147483828" r:id="rId2"/>
  </p:sldMasterIdLst>
  <p:notesMasterIdLst>
    <p:notesMasterId r:id="rId17"/>
  </p:notesMasterIdLst>
  <p:handoutMasterIdLst>
    <p:handoutMasterId r:id="rId18"/>
  </p:handoutMasterIdLst>
  <p:sldIdLst>
    <p:sldId id="296" r:id="rId3"/>
    <p:sldId id="297" r:id="rId4"/>
    <p:sldId id="298" r:id="rId5"/>
    <p:sldId id="299" r:id="rId6"/>
    <p:sldId id="300" r:id="rId7"/>
    <p:sldId id="301" r:id="rId8"/>
    <p:sldId id="302" r:id="rId9"/>
    <p:sldId id="303" r:id="rId10"/>
    <p:sldId id="311" r:id="rId11"/>
    <p:sldId id="316" r:id="rId12"/>
    <p:sldId id="317" r:id="rId13"/>
    <p:sldId id="318" r:id="rId14"/>
    <p:sldId id="308" r:id="rId15"/>
    <p:sldId id="309" r:id="rId1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624" y="66"/>
      </p:cViewPr>
      <p:guideLst>
        <p:guide orient="horz" pos="2160"/>
        <p:guide pos="2880"/>
      </p:guideLst>
    </p:cSldViewPr>
  </p:slideViewPr>
  <p:notesTextViewPr>
    <p:cViewPr>
      <p:scale>
        <a:sx n="1" d="1"/>
        <a:sy n="1" d="1"/>
      </p:scale>
      <p:origin x="0" y="0"/>
    </p:cViewPr>
  </p:notesTextViewPr>
  <p:notesViewPr>
    <p:cSldViewPr>
      <p:cViewPr varScale="1">
        <p:scale>
          <a:sx n="49" d="100"/>
          <a:sy n="49" d="100"/>
        </p:scale>
        <p:origin x="-205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133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660" cy="496332"/>
          </a:xfrm>
          <a:prstGeom prst="rect">
            <a:avLst/>
          </a:prstGeom>
        </p:spPr>
        <p:txBody>
          <a:bodyPr vert="horz" lIns="91309" tIns="45654" rIns="91309" bIns="456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1"/>
            <a:ext cx="2945660" cy="496332"/>
          </a:xfrm>
          <a:prstGeom prst="rect">
            <a:avLst/>
          </a:prstGeom>
        </p:spPr>
        <p:txBody>
          <a:bodyPr vert="horz" lIns="91309" tIns="45654" rIns="91309" bIns="45654" rtlCol="0"/>
          <a:lstStyle>
            <a:lvl1pPr algn="r">
              <a:defRPr sz="1200"/>
            </a:lvl1pPr>
          </a:lstStyle>
          <a:p>
            <a:fld id="{12EBA3AF-DBE7-4965-AB71-63583C6FC9DB}" type="datetimeFigureOut">
              <a:rPr kumimoji="1" lang="ja-JP" altLang="en-US" smtClean="0"/>
              <a:t>2021/5/10</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09" tIns="45654" rIns="91309" bIns="45654"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1309" tIns="45654" rIns="91309" bIns="456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6332"/>
          </a:xfrm>
          <a:prstGeom prst="rect">
            <a:avLst/>
          </a:prstGeom>
        </p:spPr>
        <p:txBody>
          <a:bodyPr vert="horz" lIns="91309" tIns="45654" rIns="91309" bIns="456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60" cy="496332"/>
          </a:xfrm>
          <a:prstGeom prst="rect">
            <a:avLst/>
          </a:prstGeom>
        </p:spPr>
        <p:txBody>
          <a:bodyPr vert="horz" lIns="91309" tIns="45654" rIns="91309" bIns="45654" rtlCol="0" anchor="b"/>
          <a:lstStyle>
            <a:lvl1pPr algn="r">
              <a:defRPr sz="1200"/>
            </a:lvl1pPr>
          </a:lstStyle>
          <a:p>
            <a:fld id="{0CC150C3-A66E-43D3-ADD4-A68C930746D6}" type="slidenum">
              <a:rPr kumimoji="1" lang="ja-JP" altLang="en-US" smtClean="0"/>
              <a:t>‹#›</a:t>
            </a:fld>
            <a:endParaRPr kumimoji="1" lang="ja-JP" altLang="en-US"/>
          </a:p>
        </p:txBody>
      </p:sp>
    </p:spTree>
    <p:extLst>
      <p:ext uri="{BB962C8B-B14F-4D97-AF65-F5344CB8AC3E}">
        <p14:creationId xmlns:p14="http://schemas.microsoft.com/office/powerpoint/2010/main" val="19452288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1279ADC-6B1E-48C7-AF5E-169B2ED5B776}"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468000" y="6375600"/>
            <a:ext cx="8218800" cy="365125"/>
          </a:xfrm>
        </p:spPr>
        <p:txBody>
          <a:bodyPr/>
          <a:lstStyle>
            <a:lvl1pPr>
              <a:defRPr sz="2000"/>
            </a:lvl1p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079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F9FDFE-567C-424C-A549-B37A74067ED8}"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999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A537756-2BED-4108-8D97-E54F6394132F}"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0161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8C3A49D-69C5-4836-A272-FD3C989B8B63}"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602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483BDC-BF15-4098-9588-EC105188271D}"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7163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99A5ADA-79A2-4491-9C40-10AB28DA3DCB}"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0244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4B5D24-C30F-49D6-9CC7-610E2F333C1C}"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2832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4EA4AF0-808A-41A1-82D1-48B13A942411}"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5816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ADB9637-EFC7-4443-8E21-5CA354E91227}"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3259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F271D0-BE76-4C65-A3EA-E45A6FDC4F45}"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017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BCE0928-6571-4A39-A032-E0904E4FAA28}"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240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58E313-D569-4671-B668-253D893C1715}"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4876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0795168-652C-427B-AAA3-1BE73DAFA77B}"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9638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69D7D2-4279-42D1-AC16-38D9147F0139}"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452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C82833-4A4B-4FBC-BB26-7D031D869946}"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315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3242BC9-0DA2-47BD-81D0-D2B7904DE623}"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165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C3AC2EF-CA01-4C90-A071-0DCB6A3F74F4}"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318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B74830E-24B4-405D-BD96-5BF318CAE594}"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616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66B5D99-6AE7-42FF-8240-3D346995D8EC}"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306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6DCC76B-A462-4B2C-8920-3B685F11D6E6}"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0973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259C26-DEAF-4590-A604-97B289F7CD10}"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182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7C6AAEE-2999-46E7-8606-5FD340C881E3}"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488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DC20C-13BA-4579-AC8F-38EEF20194E4}"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422474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EC1F3-A670-4A5A-AC64-2DCB4A4FE1E5}"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299682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72579" y="2165955"/>
            <a:ext cx="8763918" cy="830997"/>
          </a:xfrm>
          <a:prstGeom prst="rect">
            <a:avLst/>
          </a:prstGeom>
          <a:noFill/>
        </p:spPr>
        <p:txBody>
          <a:bodyPr wrap="square" rtlCol="0">
            <a:spAutoFit/>
          </a:bodyPr>
          <a:lstStyle/>
          <a:p>
            <a:pPr marL="179388" indent="-179388"/>
            <a:r>
              <a:rPr lang="ja-JP" altLang="en-US" sz="2400" dirty="0">
                <a:solidFill>
                  <a:prstClr val="black"/>
                </a:solidFill>
                <a:latin typeface="+mj-ea"/>
                <a:ea typeface="+mj-ea"/>
              </a:rPr>
              <a:t>①機械不具合時の対応</a:t>
            </a:r>
            <a:endParaRPr lang="en-US" altLang="ja-JP" sz="2400" dirty="0">
              <a:solidFill>
                <a:prstClr val="black"/>
              </a:solidFill>
              <a:latin typeface="+mj-ea"/>
              <a:ea typeface="+mj-ea"/>
            </a:endParaRPr>
          </a:p>
          <a:p>
            <a:pPr marL="179388" indent="-179388"/>
            <a:r>
              <a:rPr lang="ja-JP" altLang="en-US" sz="2400" dirty="0">
                <a:solidFill>
                  <a:prstClr val="black"/>
                </a:solidFill>
                <a:latin typeface="+mj-ea"/>
                <a:ea typeface="+mj-ea"/>
              </a:rPr>
              <a:t>②組み作業の仕方</a:t>
            </a:r>
            <a:endParaRPr lang="en-US" altLang="ja-JP" sz="2400" dirty="0">
              <a:solidFill>
                <a:prstClr val="black"/>
              </a:solidFill>
              <a:latin typeface="+mj-ea"/>
              <a:ea typeface="+mj-e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12977"/>
            <a:ext cx="6565174" cy="245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3275856" y="3861048"/>
            <a:ext cx="441146" cy="400110"/>
          </a:xfrm>
          <a:prstGeom prst="rect">
            <a:avLst/>
          </a:prstGeom>
          <a:noFill/>
        </p:spPr>
        <p:txBody>
          <a:bodyPr wrap="none" rtlCol="0">
            <a:spAutoFit/>
          </a:bodyPr>
          <a:lstStyle/>
          <a:p>
            <a:r>
              <a:rPr lang="ja-JP" altLang="en-US" sz="2000" dirty="0">
                <a:solidFill>
                  <a:srgbClr val="FF0000"/>
                </a:solidFill>
                <a:latin typeface="+mj-ea"/>
                <a:ea typeface="+mj-ea"/>
              </a:rPr>
              <a:t>①</a:t>
            </a:r>
          </a:p>
        </p:txBody>
      </p:sp>
      <p:sp>
        <p:nvSpPr>
          <p:cNvPr id="16" name="テキスト ボックス 15"/>
          <p:cNvSpPr txBox="1"/>
          <p:nvPr/>
        </p:nvSpPr>
        <p:spPr>
          <a:xfrm>
            <a:off x="1691680" y="3199328"/>
            <a:ext cx="441146" cy="400110"/>
          </a:xfrm>
          <a:prstGeom prst="rect">
            <a:avLst/>
          </a:prstGeom>
          <a:noFill/>
        </p:spPr>
        <p:txBody>
          <a:bodyPr wrap="none" rtlCol="0">
            <a:spAutoFit/>
          </a:bodyPr>
          <a:lstStyle/>
          <a:p>
            <a:r>
              <a:rPr lang="ja-JP" altLang="en-US" sz="2000" dirty="0">
                <a:solidFill>
                  <a:srgbClr val="FF0000"/>
                </a:solidFill>
                <a:latin typeface="+mj-ea"/>
                <a:ea typeface="+mj-ea"/>
              </a:rPr>
              <a:t>②</a:t>
            </a:r>
          </a:p>
        </p:txBody>
      </p:sp>
      <p:sp>
        <p:nvSpPr>
          <p:cNvPr id="4" name="正方形/長方形 3"/>
          <p:cNvSpPr/>
          <p:nvPr/>
        </p:nvSpPr>
        <p:spPr>
          <a:xfrm>
            <a:off x="3740129" y="3599438"/>
            <a:ext cx="1471877" cy="523220"/>
          </a:xfrm>
          <a:prstGeom prst="rect">
            <a:avLst/>
          </a:prstGeom>
          <a:noFill/>
        </p:spPr>
        <p:txBody>
          <a:bodyPr wrap="none" lIns="91440" tIns="45720" rIns="91440" bIns="45720">
            <a:prstTxWarp prst="textArchUp">
              <a:avLst/>
            </a:prstTxWarp>
            <a:spAutoFit/>
          </a:bodyPr>
          <a:lstStyle/>
          <a:p>
            <a:pPr algn="ctr"/>
            <a:r>
              <a:rPr lang="ja-JP" altLang="en-US" sz="2800" dirty="0">
                <a:ln w="18415" cmpd="sng">
                  <a:solidFill>
                    <a:srgbClr val="FFFFFF"/>
                  </a:solidFill>
                  <a:prstDash val="solid"/>
                </a:ln>
                <a:solidFill>
                  <a:srgbClr val="4F81BD">
                    <a:lumMod val="75000"/>
                  </a:srgbClr>
                </a:solidFill>
                <a:effectLst>
                  <a:outerShdw blurRad="63500" dir="3600000" algn="tl" rotWithShape="0">
                    <a:srgbClr val="000000">
                      <a:alpha val="70000"/>
                    </a:srgbClr>
                  </a:outerShdw>
                </a:effectLst>
                <a:latin typeface="+mj-ea"/>
                <a:ea typeface="+mj-ea"/>
              </a:rPr>
              <a:t>ガッガ！</a:t>
            </a:r>
          </a:p>
        </p:txBody>
      </p:sp>
      <p:sp>
        <p:nvSpPr>
          <p:cNvPr id="10" name="タイトル 1"/>
          <p:cNvSpPr txBox="1">
            <a:spLocks/>
          </p:cNvSpPr>
          <p:nvPr/>
        </p:nvSpPr>
        <p:spPr>
          <a:xfrm>
            <a:off x="2668" y="0"/>
            <a:ext cx="9144000" cy="584775"/>
          </a:xfrm>
          <a:prstGeom prst="rect">
            <a:avLst/>
          </a:prstGeom>
          <a:solidFill>
            <a:schemeClr val="accent5"/>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a:solidFill>
                  <a:prstClr val="black"/>
                </a:solidFill>
                <a:latin typeface="+mj-ea"/>
              </a:rPr>
              <a:t>Ⅱ</a:t>
            </a:r>
            <a:r>
              <a:rPr lang="ja-JP" altLang="en-US" sz="3200" dirty="0">
                <a:solidFill>
                  <a:prstClr val="black"/>
                </a:solidFill>
                <a:latin typeface="+mj-ea"/>
              </a:rPr>
              <a:t>　畜産</a:t>
            </a:r>
          </a:p>
        </p:txBody>
      </p:sp>
      <p:sp>
        <p:nvSpPr>
          <p:cNvPr id="11" name="タイトル 1"/>
          <p:cNvSpPr txBox="1">
            <a:spLocks/>
          </p:cNvSpPr>
          <p:nvPr/>
        </p:nvSpPr>
        <p:spPr>
          <a:xfrm>
            <a:off x="2668" y="642187"/>
            <a:ext cx="9144000" cy="584775"/>
          </a:xfrm>
          <a:prstGeom prst="rect">
            <a:avLst/>
          </a:prstGeom>
          <a:solidFill>
            <a:schemeClr val="accent5"/>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solidFill>
                  <a:prstClr val="black"/>
                </a:solidFill>
                <a:latin typeface="+mj-ea"/>
              </a:rPr>
              <a:t>　１．機械</a:t>
            </a:r>
          </a:p>
        </p:txBody>
      </p:sp>
      <p:sp>
        <p:nvSpPr>
          <p:cNvPr id="13" name="テキスト ボックス 12"/>
          <p:cNvSpPr txBox="1"/>
          <p:nvPr/>
        </p:nvSpPr>
        <p:spPr>
          <a:xfrm>
            <a:off x="760689" y="1513260"/>
            <a:ext cx="7548861" cy="461665"/>
          </a:xfrm>
          <a:prstGeom prst="rect">
            <a:avLst/>
          </a:prstGeom>
          <a:solidFill>
            <a:schemeClr val="bg1"/>
          </a:solidFill>
          <a:ln>
            <a:solidFill>
              <a:schemeClr val="bg1"/>
            </a:solidFill>
          </a:ln>
        </p:spPr>
        <p:txBody>
          <a:bodyPr wrap="none" rtlCol="0">
            <a:spAutoFit/>
          </a:bodyPr>
          <a:lstStyle/>
          <a:p>
            <a:r>
              <a:rPr lang="ja-JP" altLang="en-US" sz="2400" dirty="0">
                <a:solidFill>
                  <a:prstClr val="black"/>
                </a:solidFill>
                <a:latin typeface="ＭＳ Ｐゴシック"/>
              </a:rPr>
              <a:t>下の絵を見ながら、チェックするポイントを整理しましょう。</a:t>
            </a:r>
          </a:p>
        </p:txBody>
      </p:sp>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169</a:t>
            </a:r>
            <a:endParaRPr lang="ja-JP" altLang="en-US" dirty="0">
              <a:solidFill>
                <a:prstClr val="black">
                  <a:tint val="75000"/>
                </a:prstClr>
              </a:solidFill>
            </a:endParaRPr>
          </a:p>
        </p:txBody>
      </p:sp>
    </p:spTree>
    <p:extLst>
      <p:ext uri="{BB962C8B-B14F-4D97-AF65-F5344CB8AC3E}">
        <p14:creationId xmlns:p14="http://schemas.microsoft.com/office/powerpoint/2010/main" val="136328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テキスト ボックス 10"/>
          <p:cNvSpPr txBox="1"/>
          <p:nvPr/>
        </p:nvSpPr>
        <p:spPr>
          <a:xfrm>
            <a:off x="246436" y="1412776"/>
            <a:ext cx="8654343" cy="2677656"/>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改善のポイント</a:t>
            </a:r>
            <a:r>
              <a:rPr kumimoji="1" lang="en-US" altLang="ja-JP"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①乳房炎に罹患した牛を搾乳する際は、必ず複数人でロープ等を</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使って作業者に危害が及ばないように保定します。</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②乳房炎に罹患した牛を見落とさないよう、牛に印を付けておきま</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す。</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③万一に備えて、安全靴やバイク用チェストガード等の保護具を身</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に付けて作業します。</a:t>
            </a:r>
          </a:p>
        </p:txBody>
      </p:sp>
      <p:sp>
        <p:nvSpPr>
          <p:cNvPr id="10" name="テキスト ボックス 9"/>
          <p:cNvSpPr txBox="1"/>
          <p:nvPr/>
        </p:nvSpPr>
        <p:spPr>
          <a:xfrm>
            <a:off x="280877" y="221285"/>
            <a:ext cx="8619902" cy="954107"/>
          </a:xfrm>
          <a:prstGeom prst="rect">
            <a:avLst/>
          </a:prstGeom>
          <a:solidFill>
            <a:schemeClr val="bg1"/>
          </a:solid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危険行動が予測される牛を搾乳するときは、複数人</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で牛を保定して行う。</a:t>
            </a:r>
          </a:p>
        </p:txBody>
      </p:sp>
      <p:sp>
        <p:nvSpPr>
          <p:cNvPr id="12" name="テキスト ボックス 11"/>
          <p:cNvSpPr txBox="1"/>
          <p:nvPr/>
        </p:nvSpPr>
        <p:spPr>
          <a:xfrm>
            <a:off x="255357" y="206682"/>
            <a:ext cx="492443" cy="461665"/>
          </a:xfrm>
          <a:prstGeom prst="rect">
            <a:avLst/>
          </a:prstGeom>
          <a:solidFill>
            <a:schemeClr val="bg1"/>
          </a:solidFill>
          <a:ln w="254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3074" name="Picture 2" descr="http://4.bp.blogspot.com/-Ye72nJJkacU/VPQT3x62m-I/AAAAAAAAsDU/fQdFOaf4Yzk/s800/bokujou_gyuusy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857" y="3711678"/>
            <a:ext cx="4150844" cy="287445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8100392" y="6375600"/>
            <a:ext cx="58640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rPr>
              <a:t>178</a:t>
            </a:r>
            <a:endParaRPr kumimoji="1" lang="ja-JP" altLang="en-US" sz="20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74613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05305" y="1175414"/>
            <a:ext cx="3574607"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事故事例</a:t>
            </a:r>
            <a:r>
              <a:rPr kumimoji="1" lang="en-US" altLang="ja-JP"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急な大声、家畜の状態</a:t>
            </a:r>
            <a:endParaRPr kumimoji="1" lang="en-US" altLang="ja-JP"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（左足踵骨折）</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小学生の子供達に朝の搾乳を手伝うように伝え、翌朝小学生が搾乳中の牛の近くで大声で挨拶したため、牛が驚いて被災者の</a:t>
            </a:r>
            <a:r>
              <a:rPr kumimoji="1" lang="ja-JP" altLang="en-US" sz="1800" b="0" i="0" u="none" strike="noStrike" kern="1200" cap="none" spc="0" normalizeH="0" baseline="0" noProof="0" dirty="0">
                <a:ln>
                  <a:noFill/>
                </a:ln>
                <a:solidFill>
                  <a:srgbClr val="000000"/>
                </a:solidFill>
                <a:effectLst/>
                <a:uLnTx/>
                <a:uFillTx/>
                <a:latin typeface="ＭＳd...."/>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左腿付け根を踏みつけた。</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左足踵骨折、</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月通院。</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月上旬 </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時半頃、男性・</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代）</a:t>
            </a:r>
          </a:p>
        </p:txBody>
      </p:sp>
      <p:sp>
        <p:nvSpPr>
          <p:cNvPr id="8" name="テキスト ボックス 7"/>
          <p:cNvSpPr txBox="1"/>
          <p:nvPr/>
        </p:nvSpPr>
        <p:spPr>
          <a:xfrm>
            <a:off x="290232" y="5942286"/>
            <a:ext cx="8654343" cy="83099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≪なぜ≫</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牛は元来臆病で、大きな音や声、人が近くでせわしなく動くことを嫌がり、予期せぬ動きをすることがあります。</a:t>
            </a:r>
          </a:p>
        </p:txBody>
      </p:sp>
      <p:sp>
        <p:nvSpPr>
          <p:cNvPr id="13" name="テキスト ボックス 12"/>
          <p:cNvSpPr txBox="1"/>
          <p:nvPr/>
        </p:nvSpPr>
        <p:spPr>
          <a:xfrm>
            <a:off x="265900" y="108105"/>
            <a:ext cx="8619902" cy="954107"/>
          </a:xfrm>
          <a:prstGeom prst="rect">
            <a:avLst/>
          </a:prstGeom>
          <a:solidFill>
            <a:schemeClr val="bg1"/>
          </a:solid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牛の近くでは大きな声や音を出さず、ゆったりとした</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作業を心がけている。</a:t>
            </a:r>
          </a:p>
        </p:txBody>
      </p:sp>
      <p:sp>
        <p:nvSpPr>
          <p:cNvPr id="10" name="テキスト ボックス 9"/>
          <p:cNvSpPr txBox="1"/>
          <p:nvPr/>
        </p:nvSpPr>
        <p:spPr>
          <a:xfrm>
            <a:off x="290232" y="108105"/>
            <a:ext cx="492443" cy="461665"/>
          </a:xfrm>
          <a:prstGeom prst="rect">
            <a:avLst/>
          </a:prstGeom>
          <a:solidFill>
            <a:schemeClr val="bg1"/>
          </a:solidFill>
          <a:ln w="254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lumMod val="75000"/>
                  </a:prstClr>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2" name="正方形/長方形 11"/>
          <p:cNvSpPr/>
          <p:nvPr/>
        </p:nvSpPr>
        <p:spPr>
          <a:xfrm>
            <a:off x="3796390" y="4918030"/>
            <a:ext cx="2664296" cy="830997"/>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農研機構 農作業安全情報</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センター</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事故事例検索</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55</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畜産</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より</a:t>
            </a:r>
          </a:p>
        </p:txBody>
      </p:sp>
      <p:sp>
        <p:nvSpPr>
          <p:cNvPr id="3" name="スライド番号プレースホルダー 2"/>
          <p:cNvSpPr>
            <a:spLocks noGrp="1"/>
          </p:cNvSpPr>
          <p:nvPr>
            <p:ph type="sldNum" sz="quarter" idx="12"/>
          </p:nvPr>
        </p:nvSpPr>
        <p:spPr>
          <a:xfrm>
            <a:off x="518799" y="6454152"/>
            <a:ext cx="8218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rPr>
              <a:t>179</a:t>
            </a:r>
            <a:endParaRPr kumimoji="1" lang="ja-JP" altLang="en-US" sz="20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867E2E51-7201-42BE-B3DC-57472F81F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057" y="1108973"/>
            <a:ext cx="4754101" cy="3357496"/>
          </a:xfrm>
          <a:prstGeom prst="rect">
            <a:avLst/>
          </a:prstGeom>
        </p:spPr>
      </p:pic>
      <p:pic>
        <p:nvPicPr>
          <p:cNvPr id="5" name="図 4">
            <a:extLst>
              <a:ext uri="{FF2B5EF4-FFF2-40B4-BE49-F238E27FC236}">
                <a16:creationId xmlns:a16="http://schemas.microsoft.com/office/drawing/2014/main" id="{F5C2F0D1-2991-4E9A-A175-E0A72DFEB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542" y="3913590"/>
            <a:ext cx="2568839" cy="1822396"/>
          </a:xfrm>
          <a:prstGeom prst="rect">
            <a:avLst/>
          </a:prstGeom>
        </p:spPr>
      </p:pic>
    </p:spTree>
    <p:extLst>
      <p:ext uri="{BB962C8B-B14F-4D97-AF65-F5344CB8AC3E}">
        <p14:creationId xmlns:p14="http://schemas.microsoft.com/office/powerpoint/2010/main" val="35384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テキスト ボックス 10"/>
          <p:cNvSpPr txBox="1"/>
          <p:nvPr/>
        </p:nvSpPr>
        <p:spPr>
          <a:xfrm>
            <a:off x="263656" y="1292567"/>
            <a:ext cx="8654343" cy="2677656"/>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改善のポイント</a:t>
            </a:r>
            <a:r>
              <a:rPr kumimoji="1" lang="en-US" altLang="ja-JP"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①大きな音や声、人が近くでせわしなく動くことは、牛にとってスト</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レスとなります。また、死角から近づかれることを怖がります。</a:t>
            </a:r>
            <a:endParaRPr kumimoji="1"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②牛舎内の汚れも牛へのストレスになります。整理・整頓・清掃・清</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潔の４Ｓを習慣化し、牛にも人にも快適な作業環境を作ります。</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③牛にストレスを与えないことで、突発的な行動が抑制されるだけ</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でなく、採食量や乳量の向上、疾病の予防にも役立ちます。</a:t>
            </a:r>
          </a:p>
        </p:txBody>
      </p:sp>
      <p:sp>
        <p:nvSpPr>
          <p:cNvPr id="8" name="テキスト ボックス 7"/>
          <p:cNvSpPr txBox="1"/>
          <p:nvPr/>
        </p:nvSpPr>
        <p:spPr>
          <a:xfrm>
            <a:off x="280877" y="221285"/>
            <a:ext cx="8619902" cy="954107"/>
          </a:xfrm>
          <a:prstGeom prst="rect">
            <a:avLst/>
          </a:prstGeom>
          <a:solidFill>
            <a:schemeClr val="bg1"/>
          </a:solid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牛の近くでは大きな声や音を出さず、ゆったりとした</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作業を心がけている。</a:t>
            </a:r>
          </a:p>
        </p:txBody>
      </p:sp>
      <p:sp>
        <p:nvSpPr>
          <p:cNvPr id="9" name="テキスト ボックス 8"/>
          <p:cNvSpPr txBox="1"/>
          <p:nvPr/>
        </p:nvSpPr>
        <p:spPr>
          <a:xfrm>
            <a:off x="255357" y="206682"/>
            <a:ext cx="492443" cy="461665"/>
          </a:xfrm>
          <a:prstGeom prst="rect">
            <a:avLst/>
          </a:prstGeom>
          <a:solidFill>
            <a:schemeClr val="bg1"/>
          </a:solidFill>
          <a:ln w="254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 name="スライド番号プレースホルダー 1"/>
          <p:cNvSpPr>
            <a:spLocks noGrp="1"/>
          </p:cNvSpPr>
          <p:nvPr>
            <p:ph type="sldNum" sz="quarter" idx="12"/>
          </p:nvPr>
        </p:nvSpPr>
        <p:spPr>
          <a:xfrm>
            <a:off x="8100392" y="6375600"/>
            <a:ext cx="58640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rPr>
              <a:t>180</a:t>
            </a:r>
            <a:endParaRPr kumimoji="1" lang="ja-JP" altLang="en-US" sz="20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1026" name="Picture 2" descr="ソース画像を表示">
            <a:extLst>
              <a:ext uri="{FF2B5EF4-FFF2-40B4-BE49-F238E27FC236}">
                <a16:creationId xmlns:a16="http://schemas.microsoft.com/office/drawing/2014/main" id="{BC52DA03-068B-460A-8218-D35A69269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377" y="3915878"/>
            <a:ext cx="3770412" cy="3299110"/>
          </a:xfrm>
          <a:prstGeom prst="rect">
            <a:avLst/>
          </a:prstGeom>
          <a:noFill/>
          <a:extLst>
            <a:ext uri="{909E8E84-426E-40DD-AFC4-6F175D3DCCD1}">
              <a14:hiddenFill xmlns:a14="http://schemas.microsoft.com/office/drawing/2010/main">
                <a:solidFill>
                  <a:srgbClr val="FFFFFF"/>
                </a:solidFill>
              </a14:hiddenFill>
            </a:ext>
          </a:extLst>
        </p:spPr>
      </p:pic>
      <p:sp>
        <p:nvSpPr>
          <p:cNvPr id="3" name="雲 2">
            <a:extLst>
              <a:ext uri="{FF2B5EF4-FFF2-40B4-BE49-F238E27FC236}">
                <a16:creationId xmlns:a16="http://schemas.microsoft.com/office/drawing/2014/main" id="{10962530-82D6-4610-A251-69E3DDED627F}"/>
              </a:ext>
            </a:extLst>
          </p:cNvPr>
          <p:cNvSpPr/>
          <p:nvPr/>
        </p:nvSpPr>
        <p:spPr>
          <a:xfrm>
            <a:off x="6086913" y="4087398"/>
            <a:ext cx="1910597" cy="128546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40815B26-BD13-4BB7-AD09-196BDB484B7C}"/>
              </a:ext>
            </a:extLst>
          </p:cNvPr>
          <p:cNvSpPr txBox="1"/>
          <p:nvPr/>
        </p:nvSpPr>
        <p:spPr>
          <a:xfrm>
            <a:off x="6255984" y="4218804"/>
            <a:ext cx="1630574"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B050"/>
                </a:solidFill>
                <a:effectLst/>
                <a:uLnTx/>
                <a:uFillTx/>
                <a:latin typeface="HGS創英角ﾎﾟｯﾌﾟ体" panose="040B0A00000000000000" pitchFamily="50" charset="-128"/>
                <a:ea typeface="HGS創英角ﾎﾟｯﾌﾟ体" panose="040B0A00000000000000" pitchFamily="50" charset="-128"/>
                <a:cs typeface="+mn-cs"/>
              </a:rPr>
              <a:t>ゆったり　</a:t>
            </a:r>
            <a:endParaRPr kumimoji="1" lang="en-US" altLang="ja-JP" sz="2800" b="0" i="0" u="none" strike="noStrike" kern="1200" cap="none" spc="0" normalizeH="0" baseline="0" noProof="0" dirty="0">
              <a:ln>
                <a:noFill/>
              </a:ln>
              <a:solidFill>
                <a:srgbClr val="00B050"/>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B050"/>
                </a:solidFill>
                <a:effectLst/>
                <a:uLnTx/>
                <a:uFillTx/>
                <a:latin typeface="HGS創英角ﾎﾟｯﾌﾟ体" panose="040B0A00000000000000" pitchFamily="50" charset="-128"/>
                <a:ea typeface="HGS創英角ﾎﾟｯﾌﾟ体" panose="040B0A00000000000000" pitchFamily="50" charset="-128"/>
                <a:cs typeface="+mn-cs"/>
              </a:rPr>
              <a:t>  作業</a:t>
            </a:r>
          </a:p>
        </p:txBody>
      </p:sp>
    </p:spTree>
    <p:extLst>
      <p:ext uri="{BB962C8B-B14F-4D97-AF65-F5344CB8AC3E}">
        <p14:creationId xmlns:p14="http://schemas.microsoft.com/office/powerpoint/2010/main" val="148451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59549" y="1052736"/>
            <a:ext cx="3889855" cy="3416320"/>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安全靴（</a:t>
            </a:r>
            <a:r>
              <a:rPr lang="zh-TW" altLang="en-US" sz="2400" b="1" dirty="0">
                <a:solidFill>
                  <a:srgbClr val="FF0000"/>
                </a:solidFill>
                <a:latin typeface="ＭＳ Ｐゴシック" panose="020B0600070205080204" pitchFamily="50" charset="-128"/>
                <a:ea typeface="ＭＳ Ｐゴシック" panose="020B0600070205080204" pitchFamily="50" charset="-128"/>
              </a:rPr>
              <a:t>左足</a:t>
            </a:r>
            <a:r>
              <a:rPr lang="ja-JP" altLang="en-US" sz="2400" b="1" dirty="0">
                <a:solidFill>
                  <a:srgbClr val="FF0000"/>
                </a:solidFill>
                <a:latin typeface="ＭＳ Ｐゴシック" panose="020B0600070205080204" pitchFamily="50" charset="-128"/>
                <a:ea typeface="ＭＳ Ｐゴシック" panose="020B0600070205080204" pitchFamily="50" charset="-128"/>
              </a:rPr>
              <a:t>小指</a:t>
            </a:r>
            <a:r>
              <a:rPr lang="zh-TW" altLang="en-US" sz="2400" b="1" dirty="0">
                <a:solidFill>
                  <a:srgbClr val="FF0000"/>
                </a:solidFill>
                <a:latin typeface="ＭＳ Ｐゴシック" panose="020B0600070205080204" pitchFamily="50" charset="-128"/>
                <a:ea typeface="ＭＳ Ｐゴシック" panose="020B0600070205080204" pitchFamily="50" charset="-128"/>
              </a:rPr>
              <a:t>圧挫傷</a:t>
            </a:r>
            <a:r>
              <a:rPr lang="ja-JP" altLang="en-US" sz="2400" b="1" dirty="0">
                <a:solidFill>
                  <a:srgbClr val="FF0000"/>
                </a:solidFill>
                <a:latin typeface="+mj-ea"/>
                <a:ea typeface="+mj-ea"/>
              </a:rPr>
              <a:t>）</a:t>
            </a:r>
          </a:p>
          <a:p>
            <a:r>
              <a:rPr lang="ja-JP" altLang="en-US" sz="2400" dirty="0">
                <a:solidFill>
                  <a:prstClr val="black"/>
                </a:solidFill>
                <a:latin typeface="+mj-ea"/>
                <a:ea typeface="+mj-ea"/>
              </a:rPr>
              <a:t>朝の搾乳時、フリーストール牛舎から搾乳室に追い込む途中、牛の後ろ足で左足の小指を踏まれた。左足小指圧挫傷。</a:t>
            </a:r>
            <a:endParaRPr lang="en-US" altLang="ja-JP" sz="2400" dirty="0">
              <a:solidFill>
                <a:prstClr val="black"/>
              </a:solidFill>
              <a:latin typeface="+mj-ea"/>
              <a:ea typeface="+mj-ea"/>
            </a:endParaRPr>
          </a:p>
          <a:p>
            <a:r>
              <a:rPr lang="ja-JP" altLang="en-US" sz="2400" dirty="0">
                <a:solidFill>
                  <a:prstClr val="black"/>
                </a:solidFill>
                <a:latin typeface="+mj-ea"/>
                <a:ea typeface="+mj-ea"/>
              </a:rPr>
              <a:t>（平成</a:t>
            </a:r>
            <a:r>
              <a:rPr lang="en-US" altLang="ja-JP" sz="2400" dirty="0">
                <a:solidFill>
                  <a:prstClr val="black"/>
                </a:solidFill>
                <a:latin typeface="+mj-ea"/>
                <a:ea typeface="+mj-ea"/>
              </a:rPr>
              <a:t>21</a:t>
            </a:r>
            <a:r>
              <a:rPr lang="ja-JP" altLang="en-US" sz="2400" dirty="0">
                <a:solidFill>
                  <a:prstClr val="black"/>
                </a:solidFill>
                <a:latin typeface="+mj-ea"/>
                <a:ea typeface="+mj-ea"/>
              </a:rPr>
              <a:t>年</a:t>
            </a:r>
            <a:r>
              <a:rPr lang="en-US" altLang="ja-JP" sz="2400" dirty="0">
                <a:solidFill>
                  <a:prstClr val="black"/>
                </a:solidFill>
                <a:latin typeface="+mj-ea"/>
                <a:ea typeface="+mj-ea"/>
              </a:rPr>
              <a:t>6</a:t>
            </a:r>
            <a:r>
              <a:rPr lang="ja-JP" altLang="en-US" sz="2400" dirty="0">
                <a:solidFill>
                  <a:prstClr val="black"/>
                </a:solidFill>
                <a:latin typeface="+mj-ea"/>
                <a:ea typeface="+mj-ea"/>
              </a:rPr>
              <a:t>月 </a:t>
            </a:r>
            <a:r>
              <a:rPr lang="en-US" altLang="ja-JP" sz="2400" dirty="0">
                <a:solidFill>
                  <a:prstClr val="black"/>
                </a:solidFill>
                <a:latin typeface="+mj-ea"/>
                <a:ea typeface="+mj-ea"/>
              </a:rPr>
              <a:t>8</a:t>
            </a:r>
            <a:r>
              <a:rPr lang="ja-JP" altLang="en-US" sz="2400" dirty="0">
                <a:solidFill>
                  <a:prstClr val="black"/>
                </a:solidFill>
                <a:latin typeface="+mj-ea"/>
                <a:ea typeface="+mj-ea"/>
              </a:rPr>
              <a:t>時頃、男性・</a:t>
            </a:r>
            <a:r>
              <a:rPr lang="en-US" altLang="ja-JP" sz="2400" dirty="0">
                <a:solidFill>
                  <a:prstClr val="black"/>
                </a:solidFill>
                <a:latin typeface="+mj-ea"/>
                <a:ea typeface="+mj-ea"/>
              </a:rPr>
              <a:t>60</a:t>
            </a:r>
            <a:r>
              <a:rPr lang="ja-JP" altLang="en-US" sz="2400" dirty="0">
                <a:solidFill>
                  <a:prstClr val="black"/>
                </a:solidFill>
                <a:latin typeface="+mj-ea"/>
                <a:ea typeface="+mj-ea"/>
              </a:rPr>
              <a:t>歳）</a:t>
            </a:r>
          </a:p>
        </p:txBody>
      </p:sp>
      <p:sp>
        <p:nvSpPr>
          <p:cNvPr id="8" name="テキスト ボックス 7"/>
          <p:cNvSpPr txBox="1"/>
          <p:nvPr/>
        </p:nvSpPr>
        <p:spPr>
          <a:xfrm>
            <a:off x="213045" y="5157192"/>
            <a:ext cx="8654343" cy="1200329"/>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残念ながら牛の行動をあらかじめ予測することは困難です。踏まれる、蹴られる可能性があることを前提とした対策が必要です。</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265" y="1052736"/>
            <a:ext cx="4723514" cy="328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280877" y="221285"/>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作業の時はヘルメットと安全靴を着用している。</a:t>
            </a:r>
          </a:p>
        </p:txBody>
      </p:sp>
      <p:sp>
        <p:nvSpPr>
          <p:cNvPr id="10" name="テキスト ボックス 9"/>
          <p:cNvSpPr txBox="1"/>
          <p:nvPr/>
        </p:nvSpPr>
        <p:spPr>
          <a:xfrm>
            <a:off x="272578" y="18864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2" name="正方形/長方形 11"/>
          <p:cNvSpPr/>
          <p:nvPr/>
        </p:nvSpPr>
        <p:spPr>
          <a:xfrm>
            <a:off x="4716016" y="4437112"/>
            <a:ext cx="3477136"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Ⅲ</a:t>
            </a:r>
            <a:r>
              <a:rPr lang="ja-JP" altLang="ja-JP" sz="1600" dirty="0">
                <a:latin typeface="+mj-ea"/>
                <a:ea typeface="+mj-ea"/>
              </a:rPr>
              <a:t>）</a:t>
            </a:r>
            <a:r>
              <a:rPr lang="en-US" altLang="ja-JP" sz="1600" dirty="0">
                <a:latin typeface="+mj-ea"/>
                <a:ea typeface="+mj-ea"/>
              </a:rPr>
              <a:t>p223</a:t>
            </a:r>
            <a:r>
              <a:rPr lang="ja-JP" altLang="ja-JP" sz="1600" dirty="0">
                <a:latin typeface="+mj-ea"/>
                <a:ea typeface="+mj-ea"/>
              </a:rPr>
              <a:t>より</a:t>
            </a:r>
          </a:p>
        </p:txBody>
      </p:sp>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181</a:t>
            </a:r>
            <a:endParaRPr lang="ja-JP" altLang="en-US" dirty="0">
              <a:solidFill>
                <a:prstClr val="black">
                  <a:tint val="75000"/>
                </a:prstClr>
              </a:solidFill>
            </a:endParaRPr>
          </a:p>
        </p:txBody>
      </p:sp>
    </p:spTree>
    <p:extLst>
      <p:ext uri="{BB962C8B-B14F-4D97-AF65-F5344CB8AC3E}">
        <p14:creationId xmlns:p14="http://schemas.microsoft.com/office/powerpoint/2010/main" val="122764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テキスト ボックス 10"/>
          <p:cNvSpPr txBox="1"/>
          <p:nvPr/>
        </p:nvSpPr>
        <p:spPr>
          <a:xfrm>
            <a:off x="263656" y="1076543"/>
            <a:ext cx="8654343" cy="1200329"/>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作業に適した服装をすることは、農作業安全の基本です。わずかの時間だからと侮らず、緊張感を持つようにします。</a:t>
            </a:r>
          </a:p>
        </p:txBody>
      </p:sp>
      <p:sp>
        <p:nvSpPr>
          <p:cNvPr id="9" name="テキスト ボックス 8"/>
          <p:cNvSpPr txBox="1"/>
          <p:nvPr/>
        </p:nvSpPr>
        <p:spPr>
          <a:xfrm>
            <a:off x="280877" y="389108"/>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作業の時はヘルメットと安全靴を着用している。</a:t>
            </a:r>
          </a:p>
        </p:txBody>
      </p:sp>
      <p:sp>
        <p:nvSpPr>
          <p:cNvPr id="10" name="テキスト ボックス 9"/>
          <p:cNvSpPr txBox="1"/>
          <p:nvPr/>
        </p:nvSpPr>
        <p:spPr>
          <a:xfrm>
            <a:off x="255357" y="38672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grpSp>
        <p:nvGrpSpPr>
          <p:cNvPr id="4" name="グループ化 3"/>
          <p:cNvGrpSpPr/>
          <p:nvPr/>
        </p:nvGrpSpPr>
        <p:grpSpPr>
          <a:xfrm>
            <a:off x="1454831" y="2600002"/>
            <a:ext cx="5957973" cy="3386187"/>
            <a:chOff x="971600" y="2600002"/>
            <a:chExt cx="5957973" cy="3386187"/>
          </a:xfrm>
        </p:grpSpPr>
        <p:sp>
          <p:nvSpPr>
            <p:cNvPr id="3" name="正方形/長方形 2"/>
            <p:cNvSpPr/>
            <p:nvPr/>
          </p:nvSpPr>
          <p:spPr>
            <a:xfrm>
              <a:off x="971600" y="2600002"/>
              <a:ext cx="5957973" cy="338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6" name="Picture 6" descr="\\ALRIT\Alrit共有\02_農作業安全対策\２８農林水産省予算 安全総合対策\リスクカルテ\指導者研修用資料関係\02 安全講習テキスト 耕種分冊 Ⅱ\イラスト\牛服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0002"/>
              <a:ext cx="2886154" cy="338618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ALRIT\Alrit共有\02_農作業安全対策\２８農林水産省予算 安全総合対策\リスクカルテ\指導者研修用資料関係\02 安全講習テキスト 耕種分冊 Ⅱ\イラスト\牛.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727286"/>
              <a:ext cx="3509701" cy="225890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スライド番号プレースホルダー 1"/>
          <p:cNvSpPr>
            <a:spLocks noGrp="1"/>
          </p:cNvSpPr>
          <p:nvPr>
            <p:ph type="sldNum" sz="quarter" idx="12"/>
          </p:nvPr>
        </p:nvSpPr>
        <p:spPr>
          <a:xfrm>
            <a:off x="8100392" y="6375600"/>
            <a:ext cx="586408" cy="365125"/>
          </a:xfrm>
        </p:spPr>
        <p:txBody>
          <a:bodyPr/>
          <a:lstStyle/>
          <a:p>
            <a:pPr algn="l"/>
            <a:r>
              <a:rPr lang="en-US" altLang="ja-JP">
                <a:solidFill>
                  <a:prstClr val="black">
                    <a:tint val="75000"/>
                  </a:prstClr>
                </a:solidFill>
              </a:rPr>
              <a:t>182</a:t>
            </a:r>
            <a:endParaRPr lang="ja-JP" altLang="en-US" dirty="0">
              <a:solidFill>
                <a:prstClr val="black">
                  <a:tint val="75000"/>
                </a:prstClr>
              </a:solidFill>
            </a:endParaRPr>
          </a:p>
        </p:txBody>
      </p:sp>
    </p:spTree>
    <p:extLst>
      <p:ext uri="{BB962C8B-B14F-4D97-AF65-F5344CB8AC3E}">
        <p14:creationId xmlns:p14="http://schemas.microsoft.com/office/powerpoint/2010/main" val="1117676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0" y="0"/>
            <a:ext cx="9144000" cy="584775"/>
          </a:xfrm>
          <a:prstGeom prst="rect">
            <a:avLst/>
          </a:prstGeom>
          <a:solidFill>
            <a:schemeClr val="accent5"/>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solidFill>
                  <a:prstClr val="black"/>
                </a:solidFill>
                <a:latin typeface="+mj-ea"/>
              </a:rPr>
              <a:t>１．機械</a:t>
            </a:r>
          </a:p>
        </p:txBody>
      </p:sp>
      <p:graphicFrame>
        <p:nvGraphicFramePr>
          <p:cNvPr id="5" name="表 4"/>
          <p:cNvGraphicFramePr>
            <a:graphicFrameLocks noGrp="1"/>
          </p:cNvGraphicFramePr>
          <p:nvPr>
            <p:extLst>
              <p:ext uri="{D42A27DB-BD31-4B8C-83A1-F6EECF244321}">
                <p14:modId xmlns:p14="http://schemas.microsoft.com/office/powerpoint/2010/main" val="2233634936"/>
              </p:ext>
            </p:extLst>
          </p:nvPr>
        </p:nvGraphicFramePr>
        <p:xfrm>
          <a:off x="403041" y="1844824"/>
          <a:ext cx="8496946" cy="2194560"/>
        </p:xfrm>
        <a:graphic>
          <a:graphicData uri="http://schemas.openxmlformats.org/drawingml/2006/table">
            <a:tbl>
              <a:tblPr firstRow="1" bandRow="1">
                <a:tableStyleId>{5C22544A-7EE6-4342-B048-85BDC9FD1C3A}</a:tableStyleId>
              </a:tblPr>
              <a:tblGrid>
                <a:gridCol w="1512169">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7">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370840">
                <a:tc rowSpan="2">
                  <a:txBody>
                    <a:bodyPr/>
                    <a:lstStyle/>
                    <a:p>
                      <a:pPr algn="ctr"/>
                      <a:r>
                        <a:rPr kumimoji="1" lang="ja-JP" altLang="en-US" sz="2000" dirty="0"/>
                        <a:t>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000" dirty="0"/>
                        <a:t>チェック内容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2000" dirty="0"/>
                        <a:t>チェック欄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sz="2000" dirty="0"/>
                        <a:t>対策優先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sz="2000" b="1" dirty="0">
                          <a:solidFill>
                            <a:schemeClr val="bg1"/>
                          </a:solidFill>
                        </a:rPr>
                        <a:t>そうだ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2000" b="1" dirty="0">
                          <a:solidFill>
                            <a:schemeClr val="bg1"/>
                          </a:solidFill>
                        </a:rPr>
                        <a:t>ちがう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kumimoji="1" lang="ja-JP" altLang="en-US" dirty="0"/>
                    </a:p>
                  </a:txBody>
                  <a:tcPr/>
                </a:tc>
                <a:extLst>
                  <a:ext uri="{0D108BD9-81ED-4DB2-BD59-A6C34878D82A}">
                    <a16:rowId xmlns:a16="http://schemas.microsoft.com/office/drawing/2014/main" val="10001"/>
                  </a:ext>
                </a:extLst>
              </a:tr>
              <a:tr h="370840">
                <a:tc rowSpan="2">
                  <a:txBody>
                    <a:bodyPr/>
                    <a:lstStyle/>
                    <a:p>
                      <a:pPr algn="ctr"/>
                      <a:r>
                        <a:rPr kumimoji="1" lang="ja-JP" altLang="en-US" sz="2000" b="0" dirty="0">
                          <a:solidFill>
                            <a:schemeClr val="tx1"/>
                          </a:solidFill>
                        </a:rPr>
                        <a:t>作業者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2000" dirty="0">
                          <a:solidFill>
                            <a:schemeClr val="tx1"/>
                          </a:solidFill>
                        </a:rPr>
                        <a:t>詰まりや機械に不都合が生じた時、エンジンを止めてから作業を行う。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70840">
                <a:tc vMerge="1">
                  <a:txBody>
                    <a:bodyPr/>
                    <a:lstStyle/>
                    <a:p>
                      <a:endParaRPr kumimoji="1" lang="ja-JP" altLang="en-US" sz="20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kumimoji="1" lang="ja-JP" altLang="en-US" sz="2000" dirty="0">
                          <a:solidFill>
                            <a:schemeClr val="tx1"/>
                          </a:solidFill>
                        </a:rPr>
                        <a:t>組み作業における合図を決め、機械の稼働中は近寄らない。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395536" y="4270284"/>
            <a:ext cx="8496944" cy="338554"/>
          </a:xfrm>
          <a:prstGeom prst="rect">
            <a:avLst/>
          </a:prstGeom>
          <a:solidFill>
            <a:schemeClr val="accent2">
              <a:lumMod val="20000"/>
              <a:lumOff val="80000"/>
            </a:schemeClr>
          </a:solidFill>
        </p:spPr>
        <p:txBody>
          <a:bodyPr wrap="square" rtlCol="0">
            <a:spAutoFit/>
          </a:bodyPr>
          <a:lstStyle/>
          <a:p>
            <a:r>
              <a:rPr lang="ja-JP" altLang="en-US" sz="1600" dirty="0">
                <a:latin typeface="+mj-ea"/>
                <a:ea typeface="+mj-ea"/>
              </a:rPr>
              <a:t>リスクカルテ解説書：「</a:t>
            </a:r>
            <a:r>
              <a:rPr lang="ja-JP" altLang="ja-JP" sz="1600" dirty="0">
                <a:latin typeface="+mj-ea"/>
                <a:ea typeface="+mj-ea"/>
              </a:rPr>
              <a:t>運転技能講習</a:t>
            </a:r>
            <a:r>
              <a:rPr lang="ja-JP" altLang="en-US" sz="1600" dirty="0">
                <a:latin typeface="+mj-ea"/>
                <a:ea typeface="+mj-ea"/>
              </a:rPr>
              <a:t>」</a:t>
            </a:r>
            <a:r>
              <a:rPr lang="en-US" altLang="ja-JP" sz="1600" dirty="0">
                <a:latin typeface="+mj-ea"/>
                <a:ea typeface="+mj-ea"/>
              </a:rPr>
              <a:t>p28</a:t>
            </a:r>
            <a:r>
              <a:rPr lang="ja-JP" altLang="en-US" sz="1600" dirty="0" err="1">
                <a:latin typeface="+mj-ea"/>
                <a:ea typeface="+mj-ea"/>
              </a:rPr>
              <a:t>、</a:t>
            </a:r>
            <a:r>
              <a:rPr lang="ja-JP" altLang="en-US" sz="1600" dirty="0">
                <a:latin typeface="+mj-ea"/>
                <a:ea typeface="+mj-ea"/>
              </a:rPr>
              <a:t>「</a:t>
            </a:r>
            <a:r>
              <a:rPr lang="ja-JP" altLang="ja-JP" sz="1600" dirty="0">
                <a:latin typeface="+mj-ea"/>
                <a:ea typeface="+mj-ea"/>
              </a:rPr>
              <a:t>組み作業の合図</a:t>
            </a:r>
            <a:r>
              <a:rPr lang="ja-JP" altLang="en-US" sz="1600" dirty="0">
                <a:latin typeface="+mj-ea"/>
                <a:ea typeface="+mj-ea"/>
              </a:rPr>
              <a:t>」</a:t>
            </a:r>
            <a:r>
              <a:rPr lang="en-US" altLang="ja-JP" sz="1600" dirty="0">
                <a:latin typeface="+mj-ea"/>
                <a:ea typeface="+mj-ea"/>
              </a:rPr>
              <a:t>p76</a:t>
            </a:r>
            <a:r>
              <a:rPr lang="ja-JP" altLang="en-US" sz="1600" dirty="0">
                <a:latin typeface="+mj-ea"/>
                <a:ea typeface="+mj-ea"/>
              </a:rPr>
              <a:t>　参照</a:t>
            </a:r>
            <a:endParaRPr kumimoji="1" lang="ja-JP" altLang="en-US" sz="1600" dirty="0">
              <a:latin typeface="+mj-ea"/>
              <a:ea typeface="+mj-ea"/>
            </a:endParaRPr>
          </a:p>
        </p:txBody>
      </p:sp>
      <p:sp>
        <p:nvSpPr>
          <p:cNvPr id="2" name="スライド番号プレースホルダー 1"/>
          <p:cNvSpPr>
            <a:spLocks noGrp="1"/>
          </p:cNvSpPr>
          <p:nvPr>
            <p:ph type="sldNum" sz="quarter" idx="12"/>
          </p:nvPr>
        </p:nvSpPr>
        <p:spPr>
          <a:xfrm>
            <a:off x="8100392" y="6375600"/>
            <a:ext cx="586408" cy="365125"/>
          </a:xfrm>
        </p:spPr>
        <p:txBody>
          <a:bodyPr/>
          <a:lstStyle/>
          <a:p>
            <a:pPr algn="l"/>
            <a:r>
              <a:rPr lang="en-US" altLang="ja-JP" sz="2000" dirty="0">
                <a:solidFill>
                  <a:prstClr val="black">
                    <a:tint val="75000"/>
                  </a:prstClr>
                </a:solidFill>
              </a:rPr>
              <a:t>170</a:t>
            </a:r>
            <a:endParaRPr lang="ja-JP" altLang="en-US" sz="2000" dirty="0">
              <a:solidFill>
                <a:prstClr val="black">
                  <a:tint val="75000"/>
                </a:prstClr>
              </a:solidFill>
            </a:endParaRPr>
          </a:p>
        </p:txBody>
      </p:sp>
    </p:spTree>
    <p:extLst>
      <p:ext uri="{BB962C8B-B14F-4D97-AF65-F5344CB8AC3E}">
        <p14:creationId xmlns:p14="http://schemas.microsoft.com/office/powerpoint/2010/main" val="235513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64396" y="1303307"/>
            <a:ext cx="4032448" cy="3416320"/>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詰まり、エンジン停止</a:t>
            </a:r>
            <a:endParaRPr lang="en-US" altLang="ja-JP" sz="2400" b="1" dirty="0">
              <a:solidFill>
                <a:srgbClr val="FF0000"/>
              </a:solidFill>
              <a:latin typeface="+mj-ea"/>
              <a:ea typeface="+mj-ea"/>
            </a:endParaRPr>
          </a:p>
          <a:p>
            <a:r>
              <a:rPr lang="ja-JP" altLang="en-US" sz="2400" b="1" dirty="0">
                <a:solidFill>
                  <a:srgbClr val="FF0000"/>
                </a:solidFill>
                <a:latin typeface="+mj-ea"/>
                <a:ea typeface="+mj-ea"/>
              </a:rPr>
              <a:t>（下腿部切断）</a:t>
            </a:r>
          </a:p>
          <a:p>
            <a:r>
              <a:rPr lang="ja-JP" altLang="en-US" sz="2400" dirty="0">
                <a:solidFill>
                  <a:prstClr val="black"/>
                </a:solidFill>
                <a:latin typeface="+mj-ea"/>
                <a:ea typeface="+mj-ea"/>
              </a:rPr>
              <a:t>収穫部をゆっくり回転させていたため、バランスを崩して左脚が収穫部ヘッダーに巻き込まれた。下腿部切断・大腿部挫滅。（平成</a:t>
            </a:r>
            <a:r>
              <a:rPr lang="en-US" altLang="ja-JP" sz="2400" dirty="0">
                <a:solidFill>
                  <a:prstClr val="black"/>
                </a:solidFill>
                <a:latin typeface="+mj-ea"/>
                <a:ea typeface="+mj-ea"/>
              </a:rPr>
              <a:t>24</a:t>
            </a:r>
            <a:r>
              <a:rPr lang="ja-JP" altLang="en-US" sz="2400" dirty="0">
                <a:solidFill>
                  <a:prstClr val="black"/>
                </a:solidFill>
                <a:latin typeface="+mj-ea"/>
                <a:ea typeface="+mj-ea"/>
              </a:rPr>
              <a:t>年</a:t>
            </a:r>
            <a:r>
              <a:rPr lang="en-US" altLang="ja-JP" sz="2400" dirty="0">
                <a:solidFill>
                  <a:prstClr val="black"/>
                </a:solidFill>
                <a:latin typeface="+mj-ea"/>
                <a:ea typeface="+mj-ea"/>
              </a:rPr>
              <a:t>9</a:t>
            </a:r>
            <a:r>
              <a:rPr lang="ja-JP" altLang="en-US" sz="2400" dirty="0">
                <a:solidFill>
                  <a:prstClr val="black"/>
                </a:solidFill>
                <a:latin typeface="+mj-ea"/>
                <a:ea typeface="+mj-ea"/>
              </a:rPr>
              <a:t>月 </a:t>
            </a:r>
            <a:r>
              <a:rPr lang="en-US" altLang="ja-JP" sz="2400" dirty="0">
                <a:solidFill>
                  <a:prstClr val="black"/>
                </a:solidFill>
                <a:latin typeface="+mj-ea"/>
                <a:ea typeface="+mj-ea"/>
              </a:rPr>
              <a:t>14</a:t>
            </a:r>
            <a:r>
              <a:rPr lang="ja-JP" altLang="en-US" sz="2400" dirty="0">
                <a:solidFill>
                  <a:prstClr val="black"/>
                </a:solidFill>
                <a:latin typeface="+mj-ea"/>
                <a:ea typeface="+mj-ea"/>
              </a:rPr>
              <a:t>時頃、男性・</a:t>
            </a:r>
            <a:r>
              <a:rPr lang="en-US" altLang="ja-JP" sz="2400" dirty="0">
                <a:solidFill>
                  <a:prstClr val="black"/>
                </a:solidFill>
                <a:latin typeface="+mj-ea"/>
                <a:ea typeface="+mj-ea"/>
              </a:rPr>
              <a:t>33</a:t>
            </a:r>
            <a:r>
              <a:rPr lang="ja-JP" altLang="en-US" sz="2400" dirty="0">
                <a:solidFill>
                  <a:prstClr val="black"/>
                </a:solidFill>
                <a:latin typeface="+mj-ea"/>
                <a:ea typeface="+mj-ea"/>
              </a:rPr>
              <a:t>歳） </a:t>
            </a:r>
          </a:p>
        </p:txBody>
      </p:sp>
      <p:sp>
        <p:nvSpPr>
          <p:cNvPr id="8" name="テキスト ボックス 7"/>
          <p:cNvSpPr txBox="1"/>
          <p:nvPr/>
        </p:nvSpPr>
        <p:spPr>
          <a:xfrm>
            <a:off x="230519" y="5301208"/>
            <a:ext cx="8654343" cy="1200329"/>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畜産用機械は大規模化に伴い大型化し、馬力が大きくなっています。強力な力で回転する部分が多く、ボルトのゆるみ等の整備には細心の注意が必要です。</a:t>
            </a:r>
          </a:p>
        </p:txBody>
      </p:sp>
      <p:sp>
        <p:nvSpPr>
          <p:cNvPr id="11" name="テキスト ボックス 10"/>
          <p:cNvSpPr txBox="1"/>
          <p:nvPr/>
        </p:nvSpPr>
        <p:spPr>
          <a:xfrm>
            <a:off x="272578" y="210125"/>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詰まりや機械に不都合が生じた時、エンジンを止めて</a:t>
            </a:r>
            <a:endParaRPr lang="en-US" altLang="ja-JP" sz="2800" dirty="0">
              <a:solidFill>
                <a:prstClr val="black"/>
              </a:solidFill>
              <a:latin typeface="+mj-ea"/>
              <a:ea typeface="+mj-ea"/>
            </a:endParaRPr>
          </a:p>
          <a:p>
            <a:r>
              <a:rPr lang="ja-JP" altLang="en-US" sz="2800" dirty="0">
                <a:solidFill>
                  <a:prstClr val="black"/>
                </a:solidFill>
                <a:latin typeface="+mj-ea"/>
                <a:ea typeface="+mj-ea"/>
              </a:rPr>
              <a:t>　　から作業を行う。</a:t>
            </a:r>
          </a:p>
        </p:txBody>
      </p:sp>
      <p:sp>
        <p:nvSpPr>
          <p:cNvPr id="15" name="テキスト ボックス 14"/>
          <p:cNvSpPr txBox="1"/>
          <p:nvPr/>
        </p:nvSpPr>
        <p:spPr>
          <a:xfrm>
            <a:off x="272578" y="18864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2" name="正方形/長方形 11"/>
          <p:cNvSpPr/>
          <p:nvPr/>
        </p:nvSpPr>
        <p:spPr>
          <a:xfrm>
            <a:off x="2146692" y="4885710"/>
            <a:ext cx="6738170" cy="338554"/>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Ⅲ</a:t>
            </a:r>
            <a:r>
              <a:rPr lang="ja-JP" altLang="ja-JP" sz="1600" dirty="0">
                <a:latin typeface="+mj-ea"/>
                <a:ea typeface="+mj-ea"/>
              </a:rPr>
              <a:t>）</a:t>
            </a:r>
            <a:r>
              <a:rPr lang="en-US" altLang="ja-JP" sz="1600" dirty="0">
                <a:latin typeface="+mj-ea"/>
                <a:ea typeface="+mj-ea"/>
              </a:rPr>
              <a:t>p216</a:t>
            </a:r>
            <a:r>
              <a:rPr lang="ja-JP" altLang="ja-JP" sz="1600" dirty="0">
                <a:latin typeface="+mj-ea"/>
                <a:ea typeface="+mj-ea"/>
              </a:rPr>
              <a:t>より</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5243" y="1323444"/>
            <a:ext cx="456723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スライド番号プレースホルダー 3"/>
          <p:cNvSpPr txBox="1">
            <a:spLocks/>
          </p:cNvSpPr>
          <p:nvPr/>
        </p:nvSpPr>
        <p:spPr>
          <a:xfrm>
            <a:off x="8244408" y="6309320"/>
            <a:ext cx="64807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2000" dirty="0">
              <a:solidFill>
                <a:prstClr val="black">
                  <a:tint val="75000"/>
                </a:prstClr>
              </a:solidFill>
              <a:latin typeface="+mj-ea"/>
              <a:ea typeface="+mj-ea"/>
            </a:endParaRPr>
          </a:p>
        </p:txBody>
      </p:sp>
      <p:sp>
        <p:nvSpPr>
          <p:cNvPr id="2" name="スライド番号プレースホルダー 1"/>
          <p:cNvSpPr>
            <a:spLocks noGrp="1"/>
          </p:cNvSpPr>
          <p:nvPr>
            <p:ph type="sldNum" sz="quarter" idx="12"/>
          </p:nvPr>
        </p:nvSpPr>
        <p:spPr>
          <a:xfrm>
            <a:off x="666062" y="6465312"/>
            <a:ext cx="8218800" cy="365125"/>
          </a:xfrm>
        </p:spPr>
        <p:txBody>
          <a:bodyPr/>
          <a:lstStyle/>
          <a:p>
            <a:r>
              <a:rPr lang="en-US" altLang="ja-JP" dirty="0">
                <a:solidFill>
                  <a:prstClr val="black">
                    <a:tint val="75000"/>
                  </a:prstClr>
                </a:solidFill>
              </a:rPr>
              <a:t>171</a:t>
            </a:r>
            <a:endParaRPr lang="ja-JP" altLang="en-US" dirty="0">
              <a:solidFill>
                <a:prstClr val="black">
                  <a:tint val="75000"/>
                </a:prstClr>
              </a:solidFill>
            </a:endParaRPr>
          </a:p>
        </p:txBody>
      </p:sp>
    </p:spTree>
    <p:extLst>
      <p:ext uri="{BB962C8B-B14F-4D97-AF65-F5344CB8AC3E}">
        <p14:creationId xmlns:p14="http://schemas.microsoft.com/office/powerpoint/2010/main" val="383593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47" y="2832129"/>
            <a:ext cx="3742902" cy="357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98" y="3804096"/>
            <a:ext cx="1317987" cy="121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280877" y="1196752"/>
            <a:ext cx="8654343" cy="1569660"/>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作業中に異物が詰まったり、異音がするなど異常に気付いた時は、エンジンは必ず停止させて作業します。また、作業機を上げた状態で点検等の作業するときは、油圧ロックを忘れずに行います。</a:t>
            </a:r>
          </a:p>
        </p:txBody>
      </p:sp>
      <p:sp>
        <p:nvSpPr>
          <p:cNvPr id="16" name="テキスト ボックス 15"/>
          <p:cNvSpPr txBox="1"/>
          <p:nvPr/>
        </p:nvSpPr>
        <p:spPr>
          <a:xfrm>
            <a:off x="4229941" y="2832129"/>
            <a:ext cx="4716016" cy="1200329"/>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追加のポイント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点検時や注油時も、エンジンは必ず停止させて作業を行いましょう。</a:t>
            </a:r>
          </a:p>
        </p:txBody>
      </p:sp>
      <p:sp>
        <p:nvSpPr>
          <p:cNvPr id="9" name="テキスト ボックス 8"/>
          <p:cNvSpPr txBox="1"/>
          <p:nvPr/>
        </p:nvSpPr>
        <p:spPr>
          <a:xfrm>
            <a:off x="272578" y="210125"/>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詰まりや機械に不都合が生じた時、エンジンを止めて</a:t>
            </a:r>
            <a:endParaRPr lang="en-US" altLang="ja-JP" sz="2800" dirty="0">
              <a:solidFill>
                <a:prstClr val="black"/>
              </a:solidFill>
              <a:latin typeface="+mj-ea"/>
              <a:ea typeface="+mj-ea"/>
            </a:endParaRPr>
          </a:p>
          <a:p>
            <a:r>
              <a:rPr lang="ja-JP" altLang="en-US" sz="2800" dirty="0">
                <a:solidFill>
                  <a:prstClr val="black"/>
                </a:solidFill>
                <a:latin typeface="+mj-ea"/>
                <a:ea typeface="+mj-ea"/>
              </a:rPr>
              <a:t>　　から作業を行う。</a:t>
            </a:r>
          </a:p>
        </p:txBody>
      </p:sp>
      <p:sp>
        <p:nvSpPr>
          <p:cNvPr id="12" name="テキスト ボックス 11"/>
          <p:cNvSpPr txBox="1"/>
          <p:nvPr/>
        </p:nvSpPr>
        <p:spPr>
          <a:xfrm>
            <a:off x="255357" y="206682"/>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774" y="4141971"/>
            <a:ext cx="4738446" cy="175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a:xfrm>
            <a:off x="8100392" y="6375600"/>
            <a:ext cx="586408" cy="365125"/>
          </a:xfrm>
        </p:spPr>
        <p:txBody>
          <a:bodyPr/>
          <a:lstStyle/>
          <a:p>
            <a:pPr algn="l"/>
            <a:r>
              <a:rPr lang="en-US" altLang="ja-JP" dirty="0">
                <a:solidFill>
                  <a:prstClr val="black">
                    <a:tint val="75000"/>
                  </a:prstClr>
                </a:solidFill>
              </a:rPr>
              <a:t>172</a:t>
            </a:r>
            <a:endParaRPr lang="ja-JP" altLang="en-US" dirty="0">
              <a:solidFill>
                <a:prstClr val="black">
                  <a:tint val="75000"/>
                </a:prstClr>
              </a:solidFill>
            </a:endParaRPr>
          </a:p>
        </p:txBody>
      </p:sp>
    </p:spTree>
    <p:extLst>
      <p:ext uri="{BB962C8B-B14F-4D97-AF65-F5344CB8AC3E}">
        <p14:creationId xmlns:p14="http://schemas.microsoft.com/office/powerpoint/2010/main" val="325256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テキスト ボックス 7"/>
          <p:cNvSpPr txBox="1"/>
          <p:nvPr/>
        </p:nvSpPr>
        <p:spPr>
          <a:xfrm>
            <a:off x="275683" y="5180999"/>
            <a:ext cx="8654343" cy="1200329"/>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収穫や飼料調製を行う際、補助者が手伝うことがあります。機械の稼働中に補助者は手をだすなどの作業行為は死角に入る可能性もあり非常に危険です。</a:t>
            </a:r>
          </a:p>
        </p:txBody>
      </p:sp>
      <p:sp>
        <p:nvSpPr>
          <p:cNvPr id="14" name="テキスト ボックス 13"/>
          <p:cNvSpPr txBox="1"/>
          <p:nvPr/>
        </p:nvSpPr>
        <p:spPr>
          <a:xfrm>
            <a:off x="298896" y="1281343"/>
            <a:ext cx="4201096" cy="3046988"/>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組み作業、合図（切創）</a:t>
            </a:r>
          </a:p>
          <a:p>
            <a:r>
              <a:rPr lang="ja-JP" altLang="en-US" sz="2400" dirty="0">
                <a:solidFill>
                  <a:prstClr val="black"/>
                </a:solidFill>
                <a:latin typeface="+mj-ea"/>
                <a:ea typeface="+mj-ea"/>
              </a:rPr>
              <a:t>ビール粕をバケットに入れる際に、補助者が袋を取ろうとして足を出し、バケット先端部とコンクリート壁の間に左足底を挟まれ切創。（平成</a:t>
            </a:r>
            <a:r>
              <a:rPr lang="en-US" altLang="ja-JP" sz="2400" dirty="0">
                <a:solidFill>
                  <a:prstClr val="black"/>
                </a:solidFill>
                <a:latin typeface="+mj-ea"/>
                <a:ea typeface="+mj-ea"/>
              </a:rPr>
              <a:t>25</a:t>
            </a:r>
            <a:r>
              <a:rPr lang="ja-JP" altLang="en-US" sz="2400" dirty="0">
                <a:solidFill>
                  <a:prstClr val="black"/>
                </a:solidFill>
                <a:latin typeface="+mj-ea"/>
                <a:ea typeface="+mj-ea"/>
              </a:rPr>
              <a:t>年</a:t>
            </a:r>
            <a:r>
              <a:rPr lang="en-US" altLang="ja-JP" sz="2400" dirty="0">
                <a:solidFill>
                  <a:prstClr val="black"/>
                </a:solidFill>
                <a:latin typeface="+mj-ea"/>
                <a:ea typeface="+mj-ea"/>
              </a:rPr>
              <a:t>6</a:t>
            </a:r>
            <a:r>
              <a:rPr lang="ja-JP" altLang="en-US" sz="2400" dirty="0">
                <a:solidFill>
                  <a:prstClr val="black"/>
                </a:solidFill>
                <a:latin typeface="+mj-ea"/>
                <a:ea typeface="+mj-ea"/>
              </a:rPr>
              <a:t>月 </a:t>
            </a:r>
            <a:r>
              <a:rPr lang="en-US" altLang="ja-JP" sz="2400" dirty="0">
                <a:solidFill>
                  <a:prstClr val="black"/>
                </a:solidFill>
                <a:latin typeface="+mj-ea"/>
                <a:ea typeface="+mj-ea"/>
              </a:rPr>
              <a:t>15</a:t>
            </a:r>
            <a:r>
              <a:rPr lang="ja-JP" altLang="en-US" sz="2400" dirty="0">
                <a:solidFill>
                  <a:prstClr val="black"/>
                </a:solidFill>
                <a:latin typeface="+mj-ea"/>
                <a:ea typeface="+mj-ea"/>
              </a:rPr>
              <a:t>時頃、男性・</a:t>
            </a:r>
            <a:r>
              <a:rPr lang="en-US" altLang="ja-JP" sz="2400" dirty="0">
                <a:solidFill>
                  <a:prstClr val="black"/>
                </a:solidFill>
                <a:latin typeface="+mj-ea"/>
                <a:ea typeface="+mj-ea"/>
              </a:rPr>
              <a:t>19</a:t>
            </a:r>
            <a:r>
              <a:rPr lang="ja-JP" altLang="en-US" sz="2400" dirty="0">
                <a:solidFill>
                  <a:prstClr val="black"/>
                </a:solidFill>
                <a:latin typeface="+mj-ea"/>
                <a:ea typeface="+mj-ea"/>
              </a:rPr>
              <a:t>歳）</a:t>
            </a:r>
          </a:p>
        </p:txBody>
      </p:sp>
      <p:sp>
        <p:nvSpPr>
          <p:cNvPr id="11" name="テキスト ボックス 10"/>
          <p:cNvSpPr txBox="1"/>
          <p:nvPr/>
        </p:nvSpPr>
        <p:spPr>
          <a:xfrm>
            <a:off x="280877" y="221285"/>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組み作業における合図を決め、機械の稼働中は近寄</a:t>
            </a:r>
            <a:endParaRPr lang="en-US" altLang="ja-JP" sz="2800" dirty="0">
              <a:solidFill>
                <a:prstClr val="black"/>
              </a:solidFill>
              <a:latin typeface="+mj-ea"/>
              <a:ea typeface="+mj-ea"/>
            </a:endParaRPr>
          </a:p>
          <a:p>
            <a:r>
              <a:rPr lang="ja-JP" altLang="en-US" sz="2800" dirty="0">
                <a:solidFill>
                  <a:prstClr val="black"/>
                </a:solidFill>
                <a:latin typeface="+mj-ea"/>
                <a:ea typeface="+mj-ea"/>
              </a:rPr>
              <a:t>　　らない。</a:t>
            </a:r>
          </a:p>
        </p:txBody>
      </p:sp>
      <p:sp>
        <p:nvSpPr>
          <p:cNvPr id="15" name="テキスト ボックス 14"/>
          <p:cNvSpPr txBox="1"/>
          <p:nvPr/>
        </p:nvSpPr>
        <p:spPr>
          <a:xfrm>
            <a:off x="272578" y="18864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2" name="正方形/長方形 11"/>
          <p:cNvSpPr/>
          <p:nvPr/>
        </p:nvSpPr>
        <p:spPr>
          <a:xfrm>
            <a:off x="615640" y="4437112"/>
            <a:ext cx="3567608"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Ⅲ</a:t>
            </a:r>
            <a:r>
              <a:rPr lang="ja-JP" altLang="ja-JP" sz="1600" dirty="0">
                <a:latin typeface="+mj-ea"/>
                <a:ea typeface="+mj-ea"/>
              </a:rPr>
              <a:t>）</a:t>
            </a:r>
            <a:r>
              <a:rPr lang="en-US" altLang="ja-JP" sz="1600" dirty="0">
                <a:latin typeface="+mj-ea"/>
                <a:ea typeface="+mj-ea"/>
              </a:rPr>
              <a:t>p219</a:t>
            </a:r>
            <a:r>
              <a:rPr lang="ja-JP" altLang="ja-JP" sz="1600" dirty="0">
                <a:latin typeface="+mj-ea"/>
                <a:ea typeface="+mj-ea"/>
              </a:rPr>
              <a:t>より</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75888"/>
            <a:ext cx="4400787" cy="329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r>
              <a:rPr lang="en-US" altLang="ja-JP" dirty="0">
                <a:solidFill>
                  <a:prstClr val="black">
                    <a:tint val="75000"/>
                  </a:prstClr>
                </a:solidFill>
              </a:rPr>
              <a:t>173</a:t>
            </a:r>
            <a:endParaRPr lang="ja-JP" altLang="en-US" dirty="0">
              <a:solidFill>
                <a:prstClr val="black">
                  <a:tint val="75000"/>
                </a:prstClr>
              </a:solidFill>
            </a:endParaRPr>
          </a:p>
        </p:txBody>
      </p:sp>
    </p:spTree>
    <p:extLst>
      <p:ext uri="{BB962C8B-B14F-4D97-AF65-F5344CB8AC3E}">
        <p14:creationId xmlns:p14="http://schemas.microsoft.com/office/powerpoint/2010/main" val="208509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05" y="3573016"/>
            <a:ext cx="7929445" cy="278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303639" y="1200653"/>
            <a:ext cx="8654343" cy="2308324"/>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pPr marL="269875" indent="-269875"/>
            <a:r>
              <a:rPr lang="ja-JP" altLang="en-US" sz="2400" dirty="0">
                <a:solidFill>
                  <a:prstClr val="black"/>
                </a:solidFill>
                <a:latin typeface="+mj-ea"/>
                <a:ea typeface="+mj-ea"/>
              </a:rPr>
              <a:t>①組み作業の時は合図を確認し、</a:t>
            </a:r>
            <a:r>
              <a:rPr lang="ja-JP" altLang="en-US" sz="2400" dirty="0">
                <a:solidFill>
                  <a:prstClr val="black"/>
                </a:solidFill>
                <a:latin typeface="+mj-ea"/>
              </a:rPr>
              <a:t>補助者の指示で機械の稼働・停止を行います。</a:t>
            </a:r>
            <a:endParaRPr lang="en-US" altLang="ja-JP" sz="2400" dirty="0">
              <a:solidFill>
                <a:prstClr val="black"/>
              </a:solidFill>
              <a:latin typeface="+mj-ea"/>
              <a:ea typeface="+mj-ea"/>
            </a:endParaRPr>
          </a:p>
          <a:p>
            <a:pPr marL="269875" indent="-269875"/>
            <a:r>
              <a:rPr lang="ja-JP" altLang="en-US" sz="2400" dirty="0">
                <a:solidFill>
                  <a:prstClr val="black"/>
                </a:solidFill>
                <a:latin typeface="+mj-ea"/>
                <a:ea typeface="+mj-ea"/>
              </a:rPr>
              <a:t>②誘導は機械の稼働方向から離れ、</a:t>
            </a:r>
            <a:r>
              <a:rPr lang="ja-JP" altLang="en-US" sz="2400" dirty="0">
                <a:solidFill>
                  <a:prstClr val="black"/>
                </a:solidFill>
                <a:latin typeface="+mj-ea"/>
              </a:rPr>
              <a:t>補助作業は機械が動いていない状態で行います。</a:t>
            </a:r>
            <a:endParaRPr lang="en-US" altLang="ja-JP" sz="2400" dirty="0">
              <a:solidFill>
                <a:prstClr val="black"/>
              </a:solidFill>
              <a:latin typeface="+mj-ea"/>
              <a:ea typeface="+mj-ea"/>
            </a:endParaRPr>
          </a:p>
          <a:p>
            <a:pPr marL="269875" indent="-269875"/>
            <a:r>
              <a:rPr lang="ja-JP" altLang="en-US" sz="2400" dirty="0">
                <a:solidFill>
                  <a:prstClr val="black"/>
                </a:solidFill>
                <a:latin typeface="+mj-ea"/>
                <a:ea typeface="+mj-ea"/>
              </a:rPr>
              <a:t>③オペレータは補助者の位置を確認し、補助者の合図に従います。</a:t>
            </a:r>
          </a:p>
        </p:txBody>
      </p:sp>
      <p:sp>
        <p:nvSpPr>
          <p:cNvPr id="8" name="テキスト ボックス 7"/>
          <p:cNvSpPr txBox="1"/>
          <p:nvPr/>
        </p:nvSpPr>
        <p:spPr>
          <a:xfrm>
            <a:off x="280877" y="221285"/>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組み作業における合図を決め、機械の稼働中は近寄</a:t>
            </a:r>
            <a:endParaRPr lang="en-US" altLang="ja-JP" sz="2800" dirty="0">
              <a:solidFill>
                <a:prstClr val="black"/>
              </a:solidFill>
              <a:latin typeface="+mj-ea"/>
              <a:ea typeface="+mj-ea"/>
            </a:endParaRPr>
          </a:p>
          <a:p>
            <a:r>
              <a:rPr lang="ja-JP" altLang="en-US" sz="2800" dirty="0">
                <a:solidFill>
                  <a:prstClr val="black"/>
                </a:solidFill>
                <a:latin typeface="+mj-ea"/>
                <a:ea typeface="+mj-ea"/>
              </a:rPr>
              <a:t>　　らない。</a:t>
            </a:r>
          </a:p>
        </p:txBody>
      </p:sp>
      <p:sp>
        <p:nvSpPr>
          <p:cNvPr id="9" name="テキスト ボックス 8"/>
          <p:cNvSpPr txBox="1"/>
          <p:nvPr/>
        </p:nvSpPr>
        <p:spPr>
          <a:xfrm>
            <a:off x="255357" y="206682"/>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2" name="スライド番号プレースホルダー 1"/>
          <p:cNvSpPr>
            <a:spLocks noGrp="1"/>
          </p:cNvSpPr>
          <p:nvPr>
            <p:ph type="sldNum" sz="quarter" idx="12"/>
          </p:nvPr>
        </p:nvSpPr>
        <p:spPr>
          <a:xfrm>
            <a:off x="8100392" y="6375600"/>
            <a:ext cx="586408" cy="365125"/>
          </a:xfrm>
        </p:spPr>
        <p:txBody>
          <a:bodyPr/>
          <a:lstStyle/>
          <a:p>
            <a:pPr algn="l"/>
            <a:r>
              <a:rPr lang="en-US" altLang="ja-JP" dirty="0">
                <a:solidFill>
                  <a:prstClr val="black">
                    <a:tint val="75000"/>
                  </a:prstClr>
                </a:solidFill>
              </a:rPr>
              <a:t>174</a:t>
            </a:r>
            <a:endParaRPr lang="ja-JP" altLang="en-US" dirty="0">
              <a:solidFill>
                <a:prstClr val="black">
                  <a:tint val="75000"/>
                </a:prstClr>
              </a:solidFill>
            </a:endParaRPr>
          </a:p>
        </p:txBody>
      </p:sp>
    </p:spTree>
    <p:extLst>
      <p:ext uri="{BB962C8B-B14F-4D97-AF65-F5344CB8AC3E}">
        <p14:creationId xmlns:p14="http://schemas.microsoft.com/office/powerpoint/2010/main" val="235505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72579" y="1556792"/>
            <a:ext cx="8763918" cy="1200329"/>
          </a:xfrm>
          <a:prstGeom prst="rect">
            <a:avLst/>
          </a:prstGeom>
          <a:noFill/>
        </p:spPr>
        <p:txBody>
          <a:bodyPr wrap="square" rtlCol="0">
            <a:spAutoFit/>
          </a:bodyPr>
          <a:lstStyle/>
          <a:p>
            <a:pPr marL="179388" indent="-179388"/>
            <a:r>
              <a:rPr lang="ja-JP" altLang="en-US" sz="2400" dirty="0">
                <a:solidFill>
                  <a:prstClr val="black"/>
                </a:solidFill>
                <a:latin typeface="+mj-ea"/>
                <a:ea typeface="+mj-ea"/>
              </a:rPr>
              <a:t>①作業場所</a:t>
            </a:r>
            <a:endParaRPr lang="en-US" altLang="ja-JP" sz="2400" dirty="0">
              <a:solidFill>
                <a:prstClr val="black"/>
              </a:solidFill>
              <a:latin typeface="+mj-ea"/>
              <a:ea typeface="+mj-ea"/>
            </a:endParaRPr>
          </a:p>
          <a:p>
            <a:pPr marL="179388" indent="-179388"/>
            <a:r>
              <a:rPr lang="ja-JP" altLang="en-US" sz="2400" dirty="0">
                <a:solidFill>
                  <a:prstClr val="black"/>
                </a:solidFill>
                <a:latin typeface="+mj-ea"/>
                <a:ea typeface="+mj-ea"/>
              </a:rPr>
              <a:t>②家畜の状態</a:t>
            </a:r>
            <a:endParaRPr lang="en-US" altLang="ja-JP" sz="2400" dirty="0">
              <a:solidFill>
                <a:prstClr val="black"/>
              </a:solidFill>
              <a:latin typeface="+mj-ea"/>
              <a:ea typeface="+mj-ea"/>
            </a:endParaRPr>
          </a:p>
          <a:p>
            <a:pPr marL="179388" indent="-179388"/>
            <a:r>
              <a:rPr lang="ja-JP" altLang="en-US" sz="2400" dirty="0">
                <a:solidFill>
                  <a:prstClr val="black"/>
                </a:solidFill>
                <a:latin typeface="+mj-ea"/>
                <a:ea typeface="+mj-ea"/>
              </a:rPr>
              <a:t>③危険認識</a:t>
            </a:r>
            <a:endParaRPr lang="en-US" altLang="ja-JP" sz="2400" dirty="0">
              <a:solidFill>
                <a:prstClr val="black"/>
              </a:solidFill>
              <a:latin typeface="+mj-ea"/>
              <a:ea typeface="+mj-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871" y="2889153"/>
            <a:ext cx="4792067" cy="330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タイトル 1"/>
          <p:cNvSpPr txBox="1">
            <a:spLocks/>
          </p:cNvSpPr>
          <p:nvPr/>
        </p:nvSpPr>
        <p:spPr>
          <a:xfrm>
            <a:off x="0" y="0"/>
            <a:ext cx="9144000" cy="584775"/>
          </a:xfrm>
          <a:prstGeom prst="rect">
            <a:avLst/>
          </a:prstGeom>
          <a:solidFill>
            <a:schemeClr val="accent5"/>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solidFill>
                  <a:prstClr val="black"/>
                </a:solidFill>
                <a:latin typeface="+mj-ea"/>
              </a:rPr>
              <a:t>２．牛</a:t>
            </a:r>
          </a:p>
        </p:txBody>
      </p:sp>
      <p:sp>
        <p:nvSpPr>
          <p:cNvPr id="7" name="テキスト ボックス 6"/>
          <p:cNvSpPr txBox="1"/>
          <p:nvPr/>
        </p:nvSpPr>
        <p:spPr>
          <a:xfrm>
            <a:off x="760690" y="908720"/>
            <a:ext cx="7548861" cy="461665"/>
          </a:xfrm>
          <a:prstGeom prst="rect">
            <a:avLst/>
          </a:prstGeom>
          <a:solidFill>
            <a:schemeClr val="bg1"/>
          </a:solidFill>
          <a:ln>
            <a:solidFill>
              <a:schemeClr val="bg1"/>
            </a:solidFill>
          </a:ln>
        </p:spPr>
        <p:txBody>
          <a:bodyPr wrap="none" rtlCol="0">
            <a:spAutoFit/>
          </a:bodyPr>
          <a:lstStyle/>
          <a:p>
            <a:r>
              <a:rPr lang="ja-JP" altLang="en-US" sz="2400" dirty="0">
                <a:solidFill>
                  <a:prstClr val="black"/>
                </a:solidFill>
                <a:latin typeface="ＭＳ Ｐゴシック"/>
              </a:rPr>
              <a:t>下の絵を見ながら、チェックするポイントを整理しましょう。</a:t>
            </a:r>
          </a:p>
        </p:txBody>
      </p:sp>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175</a:t>
            </a:r>
            <a:endParaRPr lang="ja-JP" altLang="en-US" dirty="0">
              <a:solidFill>
                <a:prstClr val="black">
                  <a:tint val="75000"/>
                </a:prstClr>
              </a:solidFill>
            </a:endParaRPr>
          </a:p>
        </p:txBody>
      </p:sp>
    </p:spTree>
    <p:extLst>
      <p:ext uri="{BB962C8B-B14F-4D97-AF65-F5344CB8AC3E}">
        <p14:creationId xmlns:p14="http://schemas.microsoft.com/office/powerpoint/2010/main" val="280313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127233126"/>
              </p:ext>
            </p:extLst>
          </p:nvPr>
        </p:nvGraphicFramePr>
        <p:xfrm>
          <a:off x="277279" y="1628800"/>
          <a:ext cx="8496946" cy="2895600"/>
        </p:xfrm>
        <a:graphic>
          <a:graphicData uri="http://schemas.openxmlformats.org/drawingml/2006/table">
            <a:tbl>
              <a:tblPr firstRow="1" bandRow="1">
                <a:tableStyleId>{5C22544A-7EE6-4342-B048-85BDC9FD1C3A}</a:tableStyleId>
              </a:tblPr>
              <a:tblGrid>
                <a:gridCol w="1512169">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792089">
                  <a:extLst>
                    <a:ext uri="{9D8B030D-6E8A-4147-A177-3AD203B41FA5}">
                      <a16:colId xmlns:a16="http://schemas.microsoft.com/office/drawing/2014/main" val="20004"/>
                    </a:ext>
                  </a:extLst>
                </a:gridCol>
              </a:tblGrid>
              <a:tr h="370840">
                <a:tc rowSpan="2">
                  <a:txBody>
                    <a:bodyPr/>
                    <a:lstStyle/>
                    <a:p>
                      <a:pPr algn="ctr"/>
                      <a:r>
                        <a:rPr kumimoji="1" lang="ja-JP" altLang="en-US" sz="2000" dirty="0">
                          <a:solidFill>
                            <a:schemeClr val="bg1"/>
                          </a:solidFill>
                        </a:rPr>
                        <a:t>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rowSpan="2">
                  <a:txBody>
                    <a:bodyPr/>
                    <a:lstStyle/>
                    <a:p>
                      <a:pPr algn="ctr"/>
                      <a:r>
                        <a:rPr kumimoji="1" lang="ja-JP" altLang="en-US" sz="2000" dirty="0">
                          <a:solidFill>
                            <a:schemeClr val="bg1"/>
                          </a:solidFill>
                        </a:rPr>
                        <a:t>チェック内容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2">
                  <a:txBody>
                    <a:bodyPr/>
                    <a:lstStyle/>
                    <a:p>
                      <a:pPr algn="ctr"/>
                      <a:r>
                        <a:rPr kumimoji="1" lang="ja-JP" altLang="en-US" sz="2000" dirty="0">
                          <a:solidFill>
                            <a:schemeClr val="bg1"/>
                          </a:solidFill>
                        </a:rPr>
                        <a:t>チェック欄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kumimoji="1" lang="ja-JP" altLang="en-US" dirty="0"/>
                    </a:p>
                  </a:txBody>
                  <a:tcPr/>
                </a:tc>
                <a:tc rowSpan="2">
                  <a:txBody>
                    <a:bodyPr/>
                    <a:lstStyle/>
                    <a:p>
                      <a:pPr algn="ctr"/>
                      <a:r>
                        <a:rPr kumimoji="1" lang="ja-JP" altLang="en-US" sz="2000" dirty="0">
                          <a:solidFill>
                            <a:schemeClr val="bg1"/>
                          </a:solidFill>
                        </a:rPr>
                        <a:t>対策</a:t>
                      </a:r>
                      <a:endParaRPr kumimoji="1" lang="en-US" altLang="ja-JP" sz="2000" dirty="0">
                        <a:solidFill>
                          <a:schemeClr val="bg1"/>
                        </a:solidFill>
                      </a:endParaRPr>
                    </a:p>
                    <a:p>
                      <a:pPr algn="ctr"/>
                      <a:r>
                        <a:rPr kumimoji="1" lang="ja-JP" altLang="en-US" sz="2000" dirty="0">
                          <a:solidFill>
                            <a:schemeClr val="bg1"/>
                          </a:solidFill>
                        </a:rPr>
                        <a:t>優先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sz="2000" b="1" dirty="0">
                          <a:solidFill>
                            <a:schemeClr val="bg1"/>
                          </a:solidFill>
                        </a:rPr>
                        <a:t>そうだ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kumimoji="1" lang="ja-JP" altLang="en-US" sz="2000" b="1" dirty="0">
                          <a:solidFill>
                            <a:schemeClr val="bg1"/>
                          </a:solidFill>
                        </a:rPr>
                        <a:t>ちがう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vMerge="1">
                  <a:txBody>
                    <a:bodyPr/>
                    <a:lstStyle/>
                    <a:p>
                      <a:endParaRPr kumimoji="1" lang="ja-JP" altLang="en-US" dirty="0"/>
                    </a:p>
                  </a:txBody>
                  <a:tcPr/>
                </a:tc>
                <a:extLst>
                  <a:ext uri="{0D108BD9-81ED-4DB2-BD59-A6C34878D82A}">
                    <a16:rowId xmlns:a16="http://schemas.microsoft.com/office/drawing/2014/main" val="10001"/>
                  </a:ext>
                </a:extLst>
              </a:tr>
              <a:tr h="370840">
                <a:tc>
                  <a:txBody>
                    <a:bodyPr/>
                    <a:lstStyle/>
                    <a:p>
                      <a:pPr algn="ctr"/>
                      <a:r>
                        <a:rPr kumimoji="1" lang="ja-JP" altLang="en-US" sz="2000" b="0" dirty="0">
                          <a:solidFill>
                            <a:schemeClr val="tx1"/>
                          </a:solidFill>
                        </a:rPr>
                        <a:t>作業場所（施設）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2000" dirty="0">
                          <a:solidFill>
                            <a:schemeClr val="tx1"/>
                          </a:solidFill>
                        </a:rPr>
                        <a:t>危険行動が予測される牛を搾乳するときは、複数人で牛を保呈して行う。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70840">
                <a:tc>
                  <a:txBody>
                    <a:bodyPr/>
                    <a:lstStyle/>
                    <a:p>
                      <a:pPr algn="ctr"/>
                      <a:r>
                        <a:rPr kumimoji="1" lang="ja-JP" altLang="en-US" sz="2000" b="0" dirty="0">
                          <a:solidFill>
                            <a:schemeClr val="tx1"/>
                          </a:solidFill>
                        </a:rPr>
                        <a:t>家畜の状態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ＭＳ Ｐゴシック" panose="020B0600070205080204" pitchFamily="50" charset="-128"/>
                          <a:ea typeface="+mn-ea"/>
                          <a:cs typeface="+mn-cs"/>
                        </a:rPr>
                        <a:t>牛の近くでは大きな声や音を出さず、ゆったりとした作業を心がけている。</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370840">
                <a:tc>
                  <a:txBody>
                    <a:bodyPr/>
                    <a:lstStyle/>
                    <a:p>
                      <a:pPr algn="ctr"/>
                      <a:r>
                        <a:rPr kumimoji="1" lang="ja-JP" altLang="en-US" sz="2000" b="0" dirty="0">
                          <a:solidFill>
                            <a:schemeClr val="tx1"/>
                          </a:solidFill>
                        </a:rPr>
                        <a:t>作業者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2000" dirty="0">
                          <a:solidFill>
                            <a:schemeClr val="tx1"/>
                          </a:solidFill>
                        </a:rPr>
                        <a:t>作業の時はヘルメットと安全靴を着用している。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6" name="タイトル 1"/>
          <p:cNvSpPr txBox="1">
            <a:spLocks/>
          </p:cNvSpPr>
          <p:nvPr/>
        </p:nvSpPr>
        <p:spPr>
          <a:xfrm>
            <a:off x="0" y="0"/>
            <a:ext cx="9144000" cy="584775"/>
          </a:xfrm>
          <a:prstGeom prst="rect">
            <a:avLst/>
          </a:prstGeom>
          <a:solidFill>
            <a:schemeClr val="accent5"/>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solidFill>
                  <a:prstClr val="black"/>
                </a:solidFill>
                <a:latin typeface="+mj-ea"/>
              </a:rPr>
              <a:t>２．牛</a:t>
            </a:r>
          </a:p>
        </p:txBody>
      </p:sp>
      <p:sp>
        <p:nvSpPr>
          <p:cNvPr id="8" name="テキスト ボックス 7"/>
          <p:cNvSpPr txBox="1"/>
          <p:nvPr/>
        </p:nvSpPr>
        <p:spPr>
          <a:xfrm>
            <a:off x="277279" y="4890646"/>
            <a:ext cx="8496944" cy="338554"/>
          </a:xfrm>
          <a:prstGeom prst="rect">
            <a:avLst/>
          </a:prstGeom>
          <a:solidFill>
            <a:schemeClr val="accent2">
              <a:lumMod val="20000"/>
              <a:lumOff val="80000"/>
            </a:schemeClr>
          </a:solidFill>
        </p:spPr>
        <p:txBody>
          <a:bodyPr wrap="square" rtlCol="0">
            <a:spAutoFit/>
          </a:bodyPr>
          <a:lstStyle/>
          <a:p>
            <a:r>
              <a:rPr lang="ja-JP" altLang="en-US" sz="1600" dirty="0">
                <a:latin typeface="+mj-ea"/>
                <a:ea typeface="+mj-ea"/>
              </a:rPr>
              <a:t>リスクカルテ解説書：「</a:t>
            </a:r>
            <a:r>
              <a:rPr lang="ja-JP" altLang="ja-JP" sz="1600" dirty="0">
                <a:latin typeface="+mj-ea"/>
                <a:ea typeface="+mj-ea"/>
              </a:rPr>
              <a:t>農業生産工程管理（</a:t>
            </a:r>
            <a:r>
              <a:rPr lang="en-US" altLang="ja-JP" sz="1600" dirty="0">
                <a:latin typeface="+mj-ea"/>
                <a:ea typeface="+mj-ea"/>
              </a:rPr>
              <a:t>GAP</a:t>
            </a:r>
            <a:r>
              <a:rPr lang="ja-JP" altLang="ja-JP" sz="1600" dirty="0">
                <a:latin typeface="+mj-ea"/>
                <a:ea typeface="+mj-ea"/>
              </a:rPr>
              <a:t>）と農作業安全</a:t>
            </a:r>
            <a:r>
              <a:rPr lang="ja-JP" altLang="en-US" sz="1600" dirty="0">
                <a:latin typeface="+mj-ea"/>
                <a:ea typeface="+mj-ea"/>
              </a:rPr>
              <a:t>」</a:t>
            </a:r>
            <a:r>
              <a:rPr lang="en-US" altLang="ja-JP" sz="1600" dirty="0">
                <a:latin typeface="+mj-ea"/>
                <a:ea typeface="+mj-ea"/>
              </a:rPr>
              <a:t>p18</a:t>
            </a:r>
            <a:r>
              <a:rPr lang="ja-JP" altLang="en-US" sz="1600" dirty="0" err="1">
                <a:latin typeface="+mj-ea"/>
                <a:ea typeface="+mj-ea"/>
              </a:rPr>
              <a:t>、</a:t>
            </a:r>
            <a:r>
              <a:rPr lang="ja-JP" altLang="en-US" sz="1600" dirty="0">
                <a:latin typeface="+mj-ea"/>
                <a:ea typeface="+mj-ea"/>
              </a:rPr>
              <a:t>「</a:t>
            </a:r>
            <a:r>
              <a:rPr lang="ja-JP" altLang="ja-JP" sz="1600" dirty="0">
                <a:latin typeface="+mj-ea"/>
                <a:ea typeface="+mj-ea"/>
              </a:rPr>
              <a:t>安全な服装</a:t>
            </a:r>
            <a:r>
              <a:rPr lang="ja-JP" altLang="en-US" sz="1600" dirty="0">
                <a:latin typeface="+mj-ea"/>
                <a:ea typeface="+mj-ea"/>
              </a:rPr>
              <a:t>」</a:t>
            </a:r>
            <a:r>
              <a:rPr lang="en-US" altLang="ja-JP" sz="1600" dirty="0">
                <a:latin typeface="+mj-ea"/>
                <a:ea typeface="+mj-ea"/>
              </a:rPr>
              <a:t>p64</a:t>
            </a:r>
            <a:r>
              <a:rPr lang="ja-JP" altLang="en-US" sz="1600" dirty="0">
                <a:latin typeface="+mj-ea"/>
                <a:ea typeface="+mj-ea"/>
              </a:rPr>
              <a:t>　参照</a:t>
            </a:r>
            <a:endParaRPr kumimoji="1" lang="ja-JP" altLang="en-US" sz="1600" dirty="0">
              <a:latin typeface="+mj-ea"/>
              <a:ea typeface="+mj-ea"/>
            </a:endParaRPr>
          </a:p>
        </p:txBody>
      </p:sp>
      <p:sp>
        <p:nvSpPr>
          <p:cNvPr id="2" name="スライド番号プレースホルダー 1"/>
          <p:cNvSpPr>
            <a:spLocks noGrp="1"/>
          </p:cNvSpPr>
          <p:nvPr>
            <p:ph type="sldNum" sz="quarter" idx="12"/>
          </p:nvPr>
        </p:nvSpPr>
        <p:spPr>
          <a:xfrm>
            <a:off x="8100392" y="6375600"/>
            <a:ext cx="586408" cy="365125"/>
          </a:xfrm>
        </p:spPr>
        <p:txBody>
          <a:bodyPr/>
          <a:lstStyle/>
          <a:p>
            <a:pPr algn="l"/>
            <a:r>
              <a:rPr lang="en-US" altLang="ja-JP" sz="2000" dirty="0">
                <a:solidFill>
                  <a:prstClr val="black">
                    <a:tint val="75000"/>
                  </a:prstClr>
                </a:solidFill>
              </a:rPr>
              <a:t>176</a:t>
            </a:r>
            <a:endParaRPr lang="ja-JP" altLang="en-US" sz="2000" dirty="0">
              <a:solidFill>
                <a:prstClr val="black">
                  <a:tint val="75000"/>
                </a:prstClr>
              </a:solidFill>
            </a:endParaRPr>
          </a:p>
        </p:txBody>
      </p:sp>
    </p:spTree>
    <p:extLst>
      <p:ext uri="{BB962C8B-B14F-4D97-AF65-F5344CB8AC3E}">
        <p14:creationId xmlns:p14="http://schemas.microsoft.com/office/powerpoint/2010/main" val="144716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テキスト ボックス 7"/>
          <p:cNvSpPr txBox="1"/>
          <p:nvPr/>
        </p:nvSpPr>
        <p:spPr>
          <a:xfrm>
            <a:off x="280877" y="5519139"/>
            <a:ext cx="8654343" cy="83099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≪なぜ≫</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乳房炎に罹患した乳頭は痛むため、牛は乳頭に触れられるのを嫌がって暴れます。</a:t>
            </a:r>
          </a:p>
        </p:txBody>
      </p:sp>
      <p:sp>
        <p:nvSpPr>
          <p:cNvPr id="14" name="テキスト ボックス 13"/>
          <p:cNvSpPr txBox="1"/>
          <p:nvPr/>
        </p:nvSpPr>
        <p:spPr>
          <a:xfrm>
            <a:off x="203671" y="1261622"/>
            <a:ext cx="3606329"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事故事例</a:t>
            </a:r>
            <a:r>
              <a:rPr kumimoji="1" lang="en-US" altLang="ja-JP"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乳房炎、作業方法（打撲）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乳房炎に罹患した牛を一人で搾乳しようとしたところ、誤って患部に触れた瞬間、牛が痛がり左足を蹴り出して、胸部に当たり、打撲で入院。</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月上旬 </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時半頃、ミルキングパーラー、</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女性・</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代）</a:t>
            </a:r>
          </a:p>
        </p:txBody>
      </p:sp>
      <p:sp>
        <p:nvSpPr>
          <p:cNvPr id="9" name="スライド番号プレースホルダー 3"/>
          <p:cNvSpPr>
            <a:spLocks noGrp="1"/>
          </p:cNvSpPr>
          <p:nvPr>
            <p:ph type="sldNum" sz="quarter" idx="12"/>
          </p:nvPr>
        </p:nvSpPr>
        <p:spPr>
          <a:xfrm>
            <a:off x="8244408" y="6309320"/>
            <a:ext cx="64807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cs typeface="+mn-cs"/>
              </a:rPr>
              <a:t>177</a:t>
            </a:r>
            <a:endParaRPr kumimoji="1" lang="ja-JP" altLang="en-US" sz="2000" b="0" i="0" u="none" strike="noStrike" kern="1200" cap="none" spc="0" normalizeH="0" baseline="0" noProof="0" dirty="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テキスト ボックス 10"/>
          <p:cNvSpPr txBox="1"/>
          <p:nvPr/>
        </p:nvSpPr>
        <p:spPr>
          <a:xfrm>
            <a:off x="280877" y="221285"/>
            <a:ext cx="8619902" cy="954107"/>
          </a:xfrm>
          <a:prstGeom prst="rect">
            <a:avLst/>
          </a:prstGeom>
          <a:solidFill>
            <a:schemeClr val="bg1"/>
          </a:solid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危険行動が予測される牛を搾乳するときは、複数人</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で牛を保定して行う。</a:t>
            </a:r>
          </a:p>
        </p:txBody>
      </p:sp>
      <p:sp>
        <p:nvSpPr>
          <p:cNvPr id="15" name="テキスト ボックス 14"/>
          <p:cNvSpPr txBox="1"/>
          <p:nvPr/>
        </p:nvSpPr>
        <p:spPr>
          <a:xfrm>
            <a:off x="272578" y="188640"/>
            <a:ext cx="492443" cy="461665"/>
          </a:xfrm>
          <a:prstGeom prst="rect">
            <a:avLst/>
          </a:prstGeom>
          <a:solidFill>
            <a:schemeClr val="bg1"/>
          </a:solidFill>
          <a:ln w="254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lumMod val="75000"/>
                  </a:prstClr>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2" name="正方形/長方形 11"/>
          <p:cNvSpPr/>
          <p:nvPr/>
        </p:nvSpPr>
        <p:spPr>
          <a:xfrm>
            <a:off x="3057814" y="4756122"/>
            <a:ext cx="3395854" cy="584775"/>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農研機構 農作業安全情報センター「事故事例検索」</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37</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畜産</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より</a:t>
            </a:r>
          </a:p>
        </p:txBody>
      </p:sp>
      <p:pic>
        <p:nvPicPr>
          <p:cNvPr id="5" name="図 4">
            <a:extLst>
              <a:ext uri="{FF2B5EF4-FFF2-40B4-BE49-F238E27FC236}">
                <a16:creationId xmlns:a16="http://schemas.microsoft.com/office/drawing/2014/main" id="{770EAB3D-1AF6-488A-9734-C4D8A421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277925"/>
            <a:ext cx="4793291" cy="3385843"/>
          </a:xfrm>
          <a:prstGeom prst="rect">
            <a:avLst/>
          </a:prstGeom>
        </p:spPr>
      </p:pic>
      <p:pic>
        <p:nvPicPr>
          <p:cNvPr id="3" name="図 2">
            <a:extLst>
              <a:ext uri="{FF2B5EF4-FFF2-40B4-BE49-F238E27FC236}">
                <a16:creationId xmlns:a16="http://schemas.microsoft.com/office/drawing/2014/main" id="{AAE6B0CC-6250-47ED-99C1-95C366B18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668" y="3573015"/>
            <a:ext cx="2465071" cy="1744715"/>
          </a:xfrm>
          <a:prstGeom prst="rect">
            <a:avLst/>
          </a:prstGeom>
        </p:spPr>
      </p:pic>
    </p:spTree>
    <p:extLst>
      <p:ext uri="{BB962C8B-B14F-4D97-AF65-F5344CB8AC3E}">
        <p14:creationId xmlns:p14="http://schemas.microsoft.com/office/powerpoint/2010/main" val="5368776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1382</Words>
  <Application>Microsoft Office PowerPoint</Application>
  <PresentationFormat>画面に合わせる (4:3)</PresentationFormat>
  <Paragraphs>140</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14</vt:i4>
      </vt:variant>
    </vt:vector>
  </HeadingPairs>
  <TitlesOfParts>
    <vt:vector size="21" baseType="lpstr">
      <vt:lpstr>HGS創英角ﾎﾟｯﾌﾟ体</vt:lpstr>
      <vt:lpstr>ＭＳ Ｐゴシック</vt:lpstr>
      <vt:lpstr>ＭＳd....</vt:lpstr>
      <vt:lpstr>Arial</vt:lpstr>
      <vt:lpstr>Calibri</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業務部長</dc:creator>
  <cp:lastModifiedBy>矢治 幸夫</cp:lastModifiedBy>
  <cp:revision>61</cp:revision>
  <cp:lastPrinted>2021-05-10T02:07:01Z</cp:lastPrinted>
  <dcterms:created xsi:type="dcterms:W3CDTF">2016-12-27T00:42:35Z</dcterms:created>
  <dcterms:modified xsi:type="dcterms:W3CDTF">2021-05-10T02:16:59Z</dcterms:modified>
</cp:coreProperties>
</file>