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5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59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2021/5/7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085-6A29-4E6E-A47D-79071990F6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4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599F9-43E7-4901-B3EA-227E82F021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5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B9C4-828B-4CC2-980D-21546D671A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DD7C-C696-4D6A-A31F-644D2E8B802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5388-F33B-435B-8EA2-713BE0CDA23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2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1B1D-26D3-4097-BA2A-655AA4E6B3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62EA-18C1-4371-B755-66001D7DA13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3A77-5257-4BF7-AE5E-9B21BE4DAFB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45AD-5233-4F6A-BC4D-3BC22A12DE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8218800" cy="365125"/>
          </a:xfrm>
        </p:spPr>
        <p:txBody>
          <a:bodyPr/>
          <a:lstStyle>
            <a:lvl1pPr>
              <a:defRPr sz="2000">
                <a:latin typeface="+mn-ea"/>
                <a:ea typeface="+mn-ea"/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3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3FFB-6203-45EC-8CC3-DC480BD06B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A3C0-7EB9-48F7-8BAA-6485AE73FB1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BF7D0-8E7C-4A43-9A7C-0CAE4ABB87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2021/5/7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58F2-9678-4A3A-A23E-BAED14116D1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72579" y="1436583"/>
            <a:ext cx="8763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①機械の点検・整備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②周囲の確認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3447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Ⅳ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大規模畑作・野菜作収穫</a:t>
            </a:r>
          </a:p>
        </p:txBody>
      </p:sp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ポテトハーベスターチェッ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37" y="2708920"/>
            <a:ext cx="6985184" cy="337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60690" y="836712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下の絵を見ながら、チェックするポイントを整理しましょう。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151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72579" y="1708065"/>
            <a:ext cx="861990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185738" indent="-18573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巻き込まれやすい服装をしていないか、作業前に確認します。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6146" name="Picture 2" descr="\\ALRIT\Alrit共有\02_農作業安全対策\２８農林水産省予算 安全総合対策\リスクカルテ\指導者研修用資料関係\02 安全講習テキスト 耕種分冊 Ⅱ\イラスト\ポテトハーベスター服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0" y="2852936"/>
            <a:ext cx="86089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72578" y="475663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補助者は、巻き込まれやすい服装をしていない。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3560" y="501686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00392" y="6375600"/>
            <a:ext cx="58640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160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4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987330"/>
              </p:ext>
            </p:extLst>
          </p:nvPr>
        </p:nvGraphicFramePr>
        <p:xfrm>
          <a:off x="321093" y="1196752"/>
          <a:ext cx="849694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</a:rPr>
                        <a:t>事項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</a:rPr>
                        <a:t>チェック内容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</a:rPr>
                        <a:t>チェック欄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</a:rPr>
                        <a:t>対策</a:t>
                      </a:r>
                      <a:endParaRPr kumimoji="1" lang="en-US" altLang="ja-JP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000" dirty="0">
                          <a:solidFill>
                            <a:schemeClr val="bg1"/>
                          </a:solidFill>
                        </a:rPr>
                        <a:t>優先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</a:rPr>
                        <a:t>そうだ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</a:rPr>
                        <a:t>ちがう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機械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運転席から機械周辺の状況を確認できる。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回転部のカバーを取り外したり、安全性検査に合格しない改造を行っていない。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</a:rPr>
                        <a:t>作業者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機械の点検時や詰まりの除去時はエンジンを停止している。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補助者は、巻き込まれやすい服装をしていない。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-2434" y="0"/>
            <a:ext cx="9144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dirty="0">
                <a:solidFill>
                  <a:prstClr val="white"/>
                </a:solidFill>
                <a:latin typeface="+mj-ea"/>
              </a:rPr>
              <a:t>Ⅳ</a:t>
            </a:r>
            <a:r>
              <a:rPr lang="ja-JP" altLang="en-US" sz="3200" dirty="0">
                <a:solidFill>
                  <a:prstClr val="white"/>
                </a:solidFill>
                <a:latin typeface="+mj-ea"/>
              </a:rPr>
              <a:t>　大規模畑作・野菜作収穫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528" y="5014917"/>
            <a:ext cx="84969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リスクカルテ解説書：「</a:t>
            </a:r>
            <a:r>
              <a:rPr lang="ja-JP" altLang="ja-JP" sz="1600" dirty="0">
                <a:latin typeface="+mj-ea"/>
                <a:ea typeface="+mj-ea"/>
              </a:rPr>
              <a:t>機械点検整備</a:t>
            </a:r>
            <a:r>
              <a:rPr lang="ja-JP" altLang="en-US" sz="1600" dirty="0">
                <a:latin typeface="+mj-ea"/>
                <a:ea typeface="+mj-ea"/>
              </a:rPr>
              <a:t>（予防整備）</a:t>
            </a:r>
            <a:r>
              <a:rPr lang="ja-JP" altLang="ja-JP" sz="1600" dirty="0">
                <a:latin typeface="+mj-ea"/>
                <a:ea typeface="+mj-ea"/>
              </a:rPr>
              <a:t>の励行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p54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機械購入時の選択ポイント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p62</a:t>
            </a:r>
            <a:r>
              <a:rPr lang="ja-JP" altLang="en-US" sz="1600" dirty="0" err="1">
                <a:latin typeface="+mj-ea"/>
                <a:ea typeface="+mj-ea"/>
              </a:rPr>
              <a:t>、</a:t>
            </a:r>
            <a:r>
              <a:rPr lang="ja-JP" altLang="en-US" sz="1600" dirty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安全な服装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>
                <a:latin typeface="+mj-ea"/>
                <a:ea typeface="+mj-ea"/>
              </a:rPr>
              <a:t>p64</a:t>
            </a:r>
            <a:r>
              <a:rPr lang="ja-JP" altLang="en-US" sz="1600" dirty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00392" y="6375600"/>
            <a:ext cx="58640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152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4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38137" y="5430377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大型機械では、運転席から目視で確認できる範囲が限られます。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578" y="988370"/>
            <a:ext cx="35226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後退、補助作業者、確認（死亡）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ケーンハーベスターで、刈り取りを始めた畑の最初のところでバックしたとき、補助者がクローラに轢かれ、死亡。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月下旬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分頃、男性・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44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313492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運転席から機械周辺の状況を確認できる。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133" y="33271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654836" y="4774022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p182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42" y="980727"/>
            <a:ext cx="4945697" cy="371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153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72578" y="908720"/>
            <a:ext cx="865434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ミラーやバックモニターを設置して、死角をなくす工夫をするとともに、共同作業者と作業における危険個所について、情報を共有します。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336704" cy="415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2578" y="313492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運転席から機械周辺の状況を確認できる。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560" y="313492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026965" y="5589240"/>
            <a:ext cx="163141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ja-JP" sz="1600" dirty="0">
                <a:latin typeface="+mj-ea"/>
                <a:ea typeface="+mj-ea"/>
              </a:rPr>
              <a:t>（</a:t>
            </a:r>
            <a:r>
              <a:rPr lang="ja-JP" altLang="en-US" sz="1600" dirty="0">
                <a:latin typeface="+mj-ea"/>
                <a:ea typeface="+mj-ea"/>
              </a:rPr>
              <a:t>国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ja-JP" altLang="en-US" sz="1600" dirty="0">
                <a:latin typeface="+mj-ea"/>
                <a:ea typeface="+mj-ea"/>
              </a:rPr>
              <a:t>農研機構</a:t>
            </a:r>
            <a:r>
              <a:rPr lang="ja-JP" altLang="ja-JP" sz="1600" dirty="0">
                <a:latin typeface="+mj-ea"/>
                <a:ea typeface="+mj-ea"/>
              </a:rPr>
              <a:t>「</a:t>
            </a:r>
            <a:r>
              <a:rPr lang="ja-JP" altLang="en-US" sz="1600" dirty="0">
                <a:latin typeface="+mj-ea"/>
                <a:ea typeface="+mj-ea"/>
              </a:rPr>
              <a:t>改善事例集</a:t>
            </a:r>
            <a:r>
              <a:rPr lang="ja-JP" altLang="ja-JP" sz="1600" dirty="0">
                <a:latin typeface="+mj-ea"/>
                <a:ea typeface="+mj-ea"/>
              </a:rPr>
              <a:t>」（№</a:t>
            </a:r>
            <a:r>
              <a:rPr lang="en-US" altLang="ja-JP" sz="1600" dirty="0">
                <a:latin typeface="+mj-ea"/>
                <a:ea typeface="+mj-ea"/>
              </a:rPr>
              <a:t>Ⅲ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p6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020272" y="3573016"/>
            <a:ext cx="163141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ja-JP" sz="1600" dirty="0">
                <a:latin typeface="+mj-ea"/>
                <a:ea typeface="+mj-ea"/>
              </a:rPr>
              <a:t>（</a:t>
            </a:r>
            <a:r>
              <a:rPr lang="ja-JP" altLang="en-US" sz="1600" dirty="0">
                <a:latin typeface="+mj-ea"/>
                <a:ea typeface="+mj-ea"/>
              </a:rPr>
              <a:t>国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ja-JP" altLang="en-US" sz="1600" dirty="0">
                <a:latin typeface="+mj-ea"/>
                <a:ea typeface="+mj-ea"/>
              </a:rPr>
              <a:t>農研機構</a:t>
            </a:r>
            <a:r>
              <a:rPr lang="ja-JP" altLang="ja-JP" sz="1600" dirty="0">
                <a:latin typeface="+mj-ea"/>
                <a:ea typeface="+mj-ea"/>
              </a:rPr>
              <a:t>「</a:t>
            </a:r>
            <a:r>
              <a:rPr lang="ja-JP" altLang="en-US" sz="1600" dirty="0">
                <a:latin typeface="+mj-ea"/>
                <a:ea typeface="+mj-ea"/>
              </a:rPr>
              <a:t>改善事例集</a:t>
            </a:r>
            <a:r>
              <a:rPr lang="ja-JP" altLang="ja-JP" sz="1600" dirty="0">
                <a:latin typeface="+mj-ea"/>
                <a:ea typeface="+mj-ea"/>
              </a:rPr>
              <a:t>」（№</a:t>
            </a:r>
            <a:r>
              <a:rPr lang="en-US" altLang="ja-JP" sz="1600" dirty="0">
                <a:latin typeface="+mj-ea"/>
                <a:ea typeface="+mj-ea"/>
              </a:rPr>
              <a:t>Ⅰ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p8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234064" y="6387688"/>
            <a:ext cx="658416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154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6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5357" y="5090368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機械に取り付けられているカバーは、回転部や高温部から作業者を守るために取り付けられ、これらが適切に取り付けられていない機械は、安全性検査に合格しません。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357" y="1219648"/>
            <a:ext cx="354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改造、安全性検査（軽傷）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改造したダイコンハーベスターで収穫中、葉切りカッタで左中指の先端を切傷した。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月中旬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分頃、女性・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回転部のカバーを取り外したり、安全性検査に合格し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ない改造を行っていない。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133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66580" y="4354354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p181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25" y="1296144"/>
            <a:ext cx="4858345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155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72578" y="1292567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農研機構 農業機械部門では、農業機械の安全性検査を実施し、合格機には「シール」が貼付されています。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65455" y="4545266"/>
            <a:ext cx="2338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2019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年基準上位ランク（☆☆）が最も安全装備が充実しています。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回転部のカバーを取り外したり、安全性検査に合格し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ない改造を行っていない。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3560" y="214663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292229" y="6449049"/>
            <a:ext cx="586408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156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638F9-91A3-4505-A2D0-8EDBA511E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8" y="2664893"/>
            <a:ext cx="2416232" cy="18121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2F0FF1A-A917-4F82-A3C4-867B2DCDE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71281"/>
            <a:ext cx="2520550" cy="177966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D401D5-3CF3-47CC-9C65-926AEF67D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" y="4516473"/>
            <a:ext cx="2421345" cy="171630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557727B-F343-4526-B17A-104E21D17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6" y="4507309"/>
            <a:ext cx="3074032" cy="21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6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54137" y="5210123"/>
            <a:ext cx="8433076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大型の収穫機では、作業機に補助者が乗車して調製作業などを行うことがあり、補助者が作業を停止しにくい現状があります。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2578" y="1227524"/>
            <a:ext cx="4264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異物除去、エンジン停止（重傷）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自走式ポテトハーベスタで収穫中、茎葉処理ローラの駆動チェーンに小石が噛みそうだったので、手で取ろうとしたところ、左手の指先がローラに巻き込まれ、指骨折。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10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月上旬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機械の点検時や詰まりの除去時はエンジンを停止し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133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845019" y="4564405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p178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51" y="1227524"/>
            <a:ext cx="4350162" cy="32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157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7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272578" y="1292567"/>
            <a:ext cx="865434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185738" indent="-18573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①オペレーターと補助者がコミュニケーションをとる手段を、あらかじめ決めておきます。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②補助者が操作できる、「停止ボタン」を作業機に設置します。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4098" name="Picture 2" descr="\\ALRIT\Alrit共有\02_農作業安全対策\２８農林水産省予算 安全総合対策\リスクカルテ\指導者研修用資料関係\02 安全講習テキスト 耕種分冊 Ⅱ\イラスト\ポテトハーベスター打ち合わ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91" y="2950146"/>
            <a:ext cx="7429017" cy="35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72578" y="188640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機械の点検時や詰まりの除去時はエンジンを停止し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ている。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560" y="214663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285344" y="6358692"/>
            <a:ext cx="641577" cy="365125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158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7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05927" y="5589240"/>
            <a:ext cx="861013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大型の収穫機には、多くの回転部があり、土壌や作物条件によっては詰まりが発生しやすくなります。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6880" y="1005160"/>
            <a:ext cx="417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巻き込まれ、服装（重傷）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ポテトハーベスタで収穫中、拾い上げコンベアに草が詰まったので、機械を動かしたまま取り除こうとしたところ、駆動軸に衣服の紐が巻き付いて、首が絞まり、頸椎捻挫など。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（平成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月下旬 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時半頃、男性・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32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2578" y="188640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補助者は、巻き込まれやすい服装をしていない。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3133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932840" y="4806027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>
                <a:latin typeface="+mj-ea"/>
                <a:ea typeface="+mj-ea"/>
              </a:rPr>
              <a:t>）</a:t>
            </a:r>
            <a:r>
              <a:rPr lang="en-US" altLang="ja-JP" sz="1600" dirty="0">
                <a:latin typeface="+mj-ea"/>
                <a:ea typeface="+mj-ea"/>
              </a:rPr>
              <a:t>p180</a:t>
            </a:r>
            <a:r>
              <a:rPr lang="ja-JP" altLang="ja-JP" sz="1600" dirty="0">
                <a:latin typeface="+mj-ea"/>
                <a:ea typeface="+mj-ea"/>
              </a:rPr>
              <a:t>より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11" y="1342933"/>
            <a:ext cx="45704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159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5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870</Words>
  <Application>Microsoft Office PowerPoint</Application>
  <PresentationFormat>画面に合わせる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矢治 幸夫</cp:lastModifiedBy>
  <cp:revision>51</cp:revision>
  <cp:lastPrinted>2021-05-07T07:29:05Z</cp:lastPrinted>
  <dcterms:created xsi:type="dcterms:W3CDTF">2016-12-27T00:42:35Z</dcterms:created>
  <dcterms:modified xsi:type="dcterms:W3CDTF">2021-05-07T07:30:40Z</dcterms:modified>
</cp:coreProperties>
</file>