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13" saveSubsetFonts="1">
  <p:sldMasterIdLst>
    <p:sldMasterId id="2147483780" r:id="rId1"/>
  </p:sldMasterIdLst>
  <p:notesMasterIdLst>
    <p:notesMasterId r:id="rId26"/>
  </p:notesMasterIdLst>
  <p:handoutMasterIdLst>
    <p:handoutMasterId r:id="rId27"/>
  </p:handoutMasterIdLst>
  <p:sldIdLst>
    <p:sldId id="292" r:id="rId2"/>
    <p:sldId id="312" r:id="rId3"/>
    <p:sldId id="293" r:id="rId4"/>
    <p:sldId id="294" r:id="rId5"/>
    <p:sldId id="295" r:id="rId6"/>
    <p:sldId id="296" r:id="rId7"/>
    <p:sldId id="297" r:id="rId8"/>
    <p:sldId id="298" r:id="rId9"/>
    <p:sldId id="313" r:id="rId10"/>
    <p:sldId id="299" r:id="rId11"/>
    <p:sldId id="300" r:id="rId12"/>
    <p:sldId id="301" r:id="rId13"/>
    <p:sldId id="302" r:id="rId14"/>
    <p:sldId id="303" r:id="rId15"/>
    <p:sldId id="306" r:id="rId16"/>
    <p:sldId id="307" r:id="rId17"/>
    <p:sldId id="309" r:id="rId18"/>
    <p:sldId id="308" r:id="rId19"/>
    <p:sldId id="310" r:id="rId20"/>
    <p:sldId id="311" r:id="rId21"/>
    <p:sldId id="304" r:id="rId22"/>
    <p:sldId id="305" r:id="rId23"/>
    <p:sldId id="314" r:id="rId24"/>
    <p:sldId id="315" r:id="rId25"/>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624" y="-180"/>
      </p:cViewPr>
      <p:guideLst>
        <p:guide orient="horz" pos="2160"/>
        <p:guide pos="2880"/>
      </p:guideLst>
    </p:cSldViewPr>
  </p:slideViewPr>
  <p:notesTextViewPr>
    <p:cViewPr>
      <p:scale>
        <a:sx n="1" d="1"/>
        <a:sy n="1" d="1"/>
      </p:scale>
      <p:origin x="0" y="0"/>
    </p:cViewPr>
  </p:notesTextViewPr>
  <p:notesViewPr>
    <p:cSldViewPr>
      <p:cViewPr varScale="1">
        <p:scale>
          <a:sx n="49" d="100"/>
          <a:sy n="49" d="100"/>
        </p:scale>
        <p:origin x="-2052"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88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2EBA3AF-DBE7-4965-AB71-63583C6FC9DB}" type="datetimeFigureOut">
              <a:rPr kumimoji="1" lang="ja-JP" altLang="en-US" smtClean="0"/>
              <a:t>2021/5/7</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CC150C3-A66E-43D3-ADD4-A68C930746D6}" type="slidenum">
              <a:rPr kumimoji="1" lang="ja-JP" altLang="en-US" smtClean="0"/>
              <a:t>‹#›</a:t>
            </a:fld>
            <a:endParaRPr kumimoji="1" lang="ja-JP" altLang="en-US"/>
          </a:p>
        </p:txBody>
      </p:sp>
    </p:spTree>
    <p:extLst>
      <p:ext uri="{BB962C8B-B14F-4D97-AF65-F5344CB8AC3E}">
        <p14:creationId xmlns:p14="http://schemas.microsoft.com/office/powerpoint/2010/main" val="19452288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B9B57F2-9273-4410-BD03-350EDBFD68CC}"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50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125</a:t>
            </a:fld>
            <a:endParaRPr lang="ja-JP" altLang="en-US">
              <a:solidFill>
                <a:prstClr val="black"/>
              </a:solidFill>
            </a:endParaRPr>
          </a:p>
        </p:txBody>
      </p:sp>
    </p:spTree>
    <p:extLst>
      <p:ext uri="{BB962C8B-B14F-4D97-AF65-F5344CB8AC3E}">
        <p14:creationId xmlns:p14="http://schemas.microsoft.com/office/powerpoint/2010/main" val="360441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D6F0B04-D67B-4C15-80DD-9D2110A49386}"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5822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57DD223-496B-499A-825D-7FF8C94E7AEC}"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sz="2000"/>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6517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2D8A85-9B0A-4234-AB62-B894283991FB}"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sz="2000"/>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1931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4BE776A-3D28-4CCD-9C85-47B0EF1957E9}"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61225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152A61D-35D5-43D2-BF26-C0AE54CE8EA2}"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9395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CA19C54-304C-4ED7-AA5D-905534B7D327}"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867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AD78BD0-3C1F-4979-8851-3AA730F75778}"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08613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4153B0F-ECE7-47FB-8D05-4F4C5742ACCB}"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98128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19F8AEE-3567-41D5-B3E0-5E7451343F23}"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a:xfrm>
            <a:off x="468000" y="6375600"/>
            <a:ext cx="8218800" cy="365125"/>
          </a:xfrm>
        </p:spPr>
        <p:txBody>
          <a:bodyPr/>
          <a:lstStyle>
            <a:lvl1pPr>
              <a:defRPr sz="2000">
                <a:latin typeface="+mn-ea"/>
                <a:ea typeface="+mn-ea"/>
              </a:defRPr>
            </a:lvl1pPr>
          </a:lstStyle>
          <a:p>
            <a:fld id="{EC2258F2-9678-4A3A-A23E-BAED14116D1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7920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4977C58-9E22-4D5B-87C6-C92A942F8BAD}"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sz="2000"/>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53917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2C81043-192A-464E-A883-EF5F97F9D33A}"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sz="2000"/>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5065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DAECF-15E4-4C34-A41D-FAED5CA5C229}"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3716134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角丸四角形 2"/>
          <p:cNvSpPr/>
          <p:nvPr/>
        </p:nvSpPr>
        <p:spPr>
          <a:xfrm>
            <a:off x="545378" y="935211"/>
            <a:ext cx="7978113" cy="5040560"/>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3200" dirty="0">
                <a:solidFill>
                  <a:prstClr val="white"/>
                </a:solidFill>
                <a:latin typeface="+mj-ea"/>
                <a:ea typeface="+mj-ea"/>
              </a:rPr>
              <a:t>コンバイン事故の４つの特徴</a:t>
            </a:r>
          </a:p>
        </p:txBody>
      </p:sp>
      <p:sp>
        <p:nvSpPr>
          <p:cNvPr id="5" name="角丸四角形 4"/>
          <p:cNvSpPr/>
          <p:nvPr/>
        </p:nvSpPr>
        <p:spPr>
          <a:xfrm>
            <a:off x="545378" y="1810258"/>
            <a:ext cx="7978113" cy="4355045"/>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prstClr val="white"/>
              </a:solidFill>
              <a:latin typeface="+mj-ea"/>
              <a:ea typeface="+mj-ea"/>
            </a:endParaRPr>
          </a:p>
        </p:txBody>
      </p:sp>
      <p:sp>
        <p:nvSpPr>
          <p:cNvPr id="8" name="テキスト ボックス 7"/>
          <p:cNvSpPr txBox="1"/>
          <p:nvPr/>
        </p:nvSpPr>
        <p:spPr>
          <a:xfrm>
            <a:off x="1259211" y="1996098"/>
            <a:ext cx="429926" cy="523220"/>
          </a:xfrm>
          <a:prstGeom prst="rect">
            <a:avLst/>
          </a:prstGeom>
          <a:solidFill>
            <a:schemeClr val="accent3"/>
          </a:solidFill>
        </p:spPr>
        <p:txBody>
          <a:bodyPr wrap="none" rtlCol="0">
            <a:spAutoFit/>
          </a:bodyPr>
          <a:lstStyle/>
          <a:p>
            <a:r>
              <a:rPr lang="ja-JP" altLang="en-US" sz="2800" dirty="0">
                <a:solidFill>
                  <a:prstClr val="white"/>
                </a:solidFill>
                <a:latin typeface="+mj-ea"/>
                <a:ea typeface="+mj-ea"/>
              </a:rPr>
              <a:t>１</a:t>
            </a:r>
          </a:p>
        </p:txBody>
      </p:sp>
      <p:sp>
        <p:nvSpPr>
          <p:cNvPr id="11" name="テキスト ボックス 10"/>
          <p:cNvSpPr txBox="1"/>
          <p:nvPr/>
        </p:nvSpPr>
        <p:spPr>
          <a:xfrm>
            <a:off x="1259211" y="3004210"/>
            <a:ext cx="429926" cy="523220"/>
          </a:xfrm>
          <a:prstGeom prst="rect">
            <a:avLst/>
          </a:prstGeom>
          <a:solidFill>
            <a:schemeClr val="accent3"/>
          </a:solidFill>
        </p:spPr>
        <p:txBody>
          <a:bodyPr wrap="none" rtlCol="0">
            <a:spAutoFit/>
          </a:bodyPr>
          <a:lstStyle/>
          <a:p>
            <a:r>
              <a:rPr lang="ja-JP" altLang="en-US" sz="2800" dirty="0">
                <a:solidFill>
                  <a:prstClr val="white"/>
                </a:solidFill>
                <a:latin typeface="+mj-ea"/>
                <a:ea typeface="+mj-ea"/>
              </a:rPr>
              <a:t>２</a:t>
            </a:r>
          </a:p>
        </p:txBody>
      </p:sp>
      <p:sp>
        <p:nvSpPr>
          <p:cNvPr id="12" name="テキスト ボックス 11"/>
          <p:cNvSpPr txBox="1"/>
          <p:nvPr/>
        </p:nvSpPr>
        <p:spPr>
          <a:xfrm>
            <a:off x="1259211" y="3988320"/>
            <a:ext cx="429926" cy="523220"/>
          </a:xfrm>
          <a:prstGeom prst="rect">
            <a:avLst/>
          </a:prstGeom>
          <a:solidFill>
            <a:schemeClr val="accent3"/>
          </a:solidFill>
        </p:spPr>
        <p:txBody>
          <a:bodyPr wrap="none" rtlCol="0">
            <a:spAutoFit/>
          </a:bodyPr>
          <a:lstStyle/>
          <a:p>
            <a:r>
              <a:rPr lang="ja-JP" altLang="en-US" sz="2800" dirty="0">
                <a:solidFill>
                  <a:prstClr val="white"/>
                </a:solidFill>
                <a:latin typeface="+mj-ea"/>
                <a:ea typeface="+mj-ea"/>
              </a:rPr>
              <a:t>３</a:t>
            </a:r>
          </a:p>
        </p:txBody>
      </p:sp>
      <p:sp>
        <p:nvSpPr>
          <p:cNvPr id="13" name="テキスト ボックス 12"/>
          <p:cNvSpPr txBox="1"/>
          <p:nvPr/>
        </p:nvSpPr>
        <p:spPr>
          <a:xfrm>
            <a:off x="1259211" y="4929262"/>
            <a:ext cx="429926" cy="523220"/>
          </a:xfrm>
          <a:prstGeom prst="rect">
            <a:avLst/>
          </a:prstGeom>
          <a:solidFill>
            <a:schemeClr val="accent3"/>
          </a:solidFill>
        </p:spPr>
        <p:txBody>
          <a:bodyPr wrap="none" rtlCol="0">
            <a:spAutoFit/>
          </a:bodyPr>
          <a:lstStyle/>
          <a:p>
            <a:r>
              <a:rPr lang="ja-JP" altLang="en-US" sz="2800" dirty="0">
                <a:solidFill>
                  <a:prstClr val="white"/>
                </a:solidFill>
                <a:latin typeface="+mj-ea"/>
                <a:ea typeface="+mj-ea"/>
              </a:rPr>
              <a:t>４</a:t>
            </a:r>
          </a:p>
        </p:txBody>
      </p:sp>
      <p:sp>
        <p:nvSpPr>
          <p:cNvPr id="14" name="テキスト ボックス 13"/>
          <p:cNvSpPr txBox="1"/>
          <p:nvPr/>
        </p:nvSpPr>
        <p:spPr>
          <a:xfrm>
            <a:off x="1689137" y="1996098"/>
            <a:ext cx="4491935" cy="523220"/>
          </a:xfrm>
          <a:prstGeom prst="rect">
            <a:avLst/>
          </a:prstGeom>
          <a:noFill/>
        </p:spPr>
        <p:txBody>
          <a:bodyPr wrap="none" rtlCol="0">
            <a:spAutoFit/>
          </a:bodyPr>
          <a:lstStyle/>
          <a:p>
            <a:r>
              <a:rPr lang="ja-JP" altLang="en-US" sz="2800" dirty="0">
                <a:solidFill>
                  <a:prstClr val="black"/>
                </a:solidFill>
                <a:latin typeface="+mj-ea"/>
                <a:ea typeface="+mj-ea"/>
              </a:rPr>
              <a:t>移動・走行中の事故（</a:t>
            </a:r>
            <a:r>
              <a:rPr lang="en-US" altLang="ja-JP" sz="2800" dirty="0">
                <a:solidFill>
                  <a:prstClr val="black"/>
                </a:solidFill>
                <a:latin typeface="+mj-ea"/>
                <a:ea typeface="+mj-ea"/>
              </a:rPr>
              <a:t>34.7%</a:t>
            </a:r>
            <a:r>
              <a:rPr lang="ja-JP" altLang="en-US" sz="2800" dirty="0">
                <a:solidFill>
                  <a:prstClr val="black"/>
                </a:solidFill>
                <a:latin typeface="+mj-ea"/>
                <a:ea typeface="+mj-ea"/>
              </a:rPr>
              <a:t>）</a:t>
            </a:r>
          </a:p>
        </p:txBody>
      </p:sp>
      <p:sp>
        <p:nvSpPr>
          <p:cNvPr id="9" name="テキスト ボックス 8"/>
          <p:cNvSpPr txBox="1"/>
          <p:nvPr/>
        </p:nvSpPr>
        <p:spPr>
          <a:xfrm>
            <a:off x="1763267" y="2428146"/>
            <a:ext cx="3127779" cy="584775"/>
          </a:xfrm>
          <a:prstGeom prst="rect">
            <a:avLst/>
          </a:prstGeom>
          <a:noFill/>
        </p:spPr>
        <p:txBody>
          <a:bodyPr wrap="none" rtlCol="0">
            <a:spAutoFit/>
          </a:bodyPr>
          <a:lstStyle/>
          <a:p>
            <a:r>
              <a:rPr lang="ja-JP" altLang="en-US" sz="1600" dirty="0">
                <a:solidFill>
                  <a:srgbClr val="4F81BD">
                    <a:lumMod val="75000"/>
                  </a:srgbClr>
                </a:solidFill>
                <a:latin typeface="+mj-ea"/>
                <a:ea typeface="+mj-ea"/>
              </a:rPr>
              <a:t>●後退時に確認不足で</a:t>
            </a:r>
            <a:endParaRPr lang="en-US" altLang="ja-JP" sz="1600" dirty="0">
              <a:solidFill>
                <a:srgbClr val="4F81BD">
                  <a:lumMod val="75000"/>
                </a:srgbClr>
              </a:solidFill>
              <a:latin typeface="+mj-ea"/>
              <a:ea typeface="+mj-ea"/>
            </a:endParaRPr>
          </a:p>
          <a:p>
            <a:r>
              <a:rPr lang="ja-JP" altLang="en-US" sz="1600" dirty="0">
                <a:solidFill>
                  <a:srgbClr val="FF0000"/>
                </a:solidFill>
                <a:latin typeface="+mj-ea"/>
                <a:ea typeface="+mj-ea"/>
              </a:rPr>
              <a:t>⇒</a:t>
            </a:r>
            <a:r>
              <a:rPr lang="ja-JP" altLang="en-US" sz="1600" dirty="0">
                <a:solidFill>
                  <a:srgbClr val="4F81BD">
                    <a:lumMod val="75000"/>
                  </a:srgbClr>
                </a:solidFill>
                <a:latin typeface="+mj-ea"/>
                <a:ea typeface="+mj-ea"/>
              </a:rPr>
              <a:t>補助者による誘導、合図の確認</a:t>
            </a:r>
          </a:p>
        </p:txBody>
      </p:sp>
      <p:sp>
        <p:nvSpPr>
          <p:cNvPr id="16" name="テキスト ボックス 15"/>
          <p:cNvSpPr txBox="1"/>
          <p:nvPr/>
        </p:nvSpPr>
        <p:spPr>
          <a:xfrm>
            <a:off x="1689137" y="2983368"/>
            <a:ext cx="5873724" cy="954107"/>
          </a:xfrm>
          <a:prstGeom prst="rect">
            <a:avLst/>
          </a:prstGeom>
          <a:noFill/>
        </p:spPr>
        <p:txBody>
          <a:bodyPr wrap="none" rtlCol="0">
            <a:spAutoFit/>
          </a:bodyPr>
          <a:lstStyle/>
          <a:p>
            <a:r>
              <a:rPr lang="ja-JP" altLang="en-US" sz="2800" dirty="0">
                <a:solidFill>
                  <a:prstClr val="black"/>
                </a:solidFill>
                <a:latin typeface="+mj-ea"/>
                <a:ea typeface="+mj-ea"/>
              </a:rPr>
              <a:t>作業中の詰まり除去時の事故（</a:t>
            </a:r>
            <a:r>
              <a:rPr lang="en-US" altLang="ja-JP" sz="2800" dirty="0">
                <a:solidFill>
                  <a:prstClr val="black"/>
                </a:solidFill>
                <a:latin typeface="+mj-ea"/>
                <a:ea typeface="+mj-ea"/>
              </a:rPr>
              <a:t>20.4%</a:t>
            </a:r>
            <a:r>
              <a:rPr lang="ja-JP" altLang="en-US" sz="2800" dirty="0">
                <a:solidFill>
                  <a:prstClr val="black"/>
                </a:solidFill>
                <a:latin typeface="+mj-ea"/>
                <a:ea typeface="+mj-ea"/>
              </a:rPr>
              <a:t>）</a:t>
            </a:r>
          </a:p>
          <a:p>
            <a:endParaRPr lang="ja-JP" altLang="en-US" sz="2800" dirty="0">
              <a:solidFill>
                <a:prstClr val="black"/>
              </a:solidFill>
              <a:latin typeface="+mj-ea"/>
              <a:ea typeface="+mj-ea"/>
            </a:endParaRPr>
          </a:p>
        </p:txBody>
      </p:sp>
      <p:sp>
        <p:nvSpPr>
          <p:cNvPr id="17" name="テキスト ボックス 16"/>
          <p:cNvSpPr txBox="1"/>
          <p:nvPr/>
        </p:nvSpPr>
        <p:spPr>
          <a:xfrm>
            <a:off x="1763267" y="3403485"/>
            <a:ext cx="2731838" cy="584775"/>
          </a:xfrm>
          <a:prstGeom prst="rect">
            <a:avLst/>
          </a:prstGeom>
          <a:noFill/>
        </p:spPr>
        <p:txBody>
          <a:bodyPr wrap="none" rtlCol="0">
            <a:spAutoFit/>
          </a:bodyPr>
          <a:lstStyle/>
          <a:p>
            <a:r>
              <a:rPr lang="ja-JP" altLang="en-US" sz="1600" dirty="0">
                <a:solidFill>
                  <a:srgbClr val="4F81BD">
                    <a:lumMod val="75000"/>
                  </a:srgbClr>
                </a:solidFill>
                <a:latin typeface="+mj-ea"/>
                <a:ea typeface="+mj-ea"/>
              </a:rPr>
              <a:t>●機械を止めずに詰まり除去</a:t>
            </a:r>
            <a:endParaRPr lang="en-US" altLang="ja-JP" sz="1600" dirty="0">
              <a:solidFill>
                <a:srgbClr val="4F81BD">
                  <a:lumMod val="75000"/>
                </a:srgbClr>
              </a:solidFill>
              <a:latin typeface="+mj-ea"/>
              <a:ea typeface="+mj-ea"/>
            </a:endParaRPr>
          </a:p>
          <a:p>
            <a:r>
              <a:rPr lang="ja-JP" altLang="en-US" sz="1600" dirty="0">
                <a:solidFill>
                  <a:srgbClr val="FF0000"/>
                </a:solidFill>
                <a:latin typeface="+mj-ea"/>
                <a:ea typeface="+mj-ea"/>
              </a:rPr>
              <a:t>⇒</a:t>
            </a:r>
            <a:r>
              <a:rPr lang="ja-JP" altLang="en-US" sz="1600" dirty="0">
                <a:solidFill>
                  <a:srgbClr val="4F81BD">
                    <a:lumMod val="75000"/>
                  </a:srgbClr>
                </a:solidFill>
                <a:latin typeface="+mj-ea"/>
                <a:ea typeface="+mj-ea"/>
              </a:rPr>
              <a:t>エンジン停止の徹底</a:t>
            </a:r>
          </a:p>
        </p:txBody>
      </p:sp>
      <p:sp>
        <p:nvSpPr>
          <p:cNvPr id="18" name="テキスト ボックス 17"/>
          <p:cNvSpPr txBox="1"/>
          <p:nvPr/>
        </p:nvSpPr>
        <p:spPr>
          <a:xfrm>
            <a:off x="1689137" y="3988260"/>
            <a:ext cx="4491935" cy="954107"/>
          </a:xfrm>
          <a:prstGeom prst="rect">
            <a:avLst/>
          </a:prstGeom>
          <a:noFill/>
        </p:spPr>
        <p:txBody>
          <a:bodyPr wrap="none" rtlCol="0">
            <a:spAutoFit/>
          </a:bodyPr>
          <a:lstStyle/>
          <a:p>
            <a:r>
              <a:rPr lang="ja-JP" altLang="en-US" sz="2800" dirty="0">
                <a:solidFill>
                  <a:prstClr val="black"/>
                </a:solidFill>
                <a:latin typeface="+mj-ea"/>
                <a:ea typeface="+mj-ea"/>
              </a:rPr>
              <a:t>点検・整備中の事故（</a:t>
            </a:r>
            <a:r>
              <a:rPr lang="en-US" altLang="ja-JP" sz="2800" dirty="0">
                <a:solidFill>
                  <a:prstClr val="black"/>
                </a:solidFill>
                <a:latin typeface="+mj-ea"/>
                <a:ea typeface="+mj-ea"/>
              </a:rPr>
              <a:t>16.8%</a:t>
            </a:r>
            <a:r>
              <a:rPr lang="ja-JP" altLang="en-US" sz="2800" dirty="0">
                <a:solidFill>
                  <a:prstClr val="black"/>
                </a:solidFill>
                <a:latin typeface="+mj-ea"/>
                <a:ea typeface="+mj-ea"/>
              </a:rPr>
              <a:t>）</a:t>
            </a:r>
          </a:p>
          <a:p>
            <a:endParaRPr lang="ja-JP" altLang="en-US" sz="2800" dirty="0">
              <a:solidFill>
                <a:prstClr val="black"/>
              </a:solidFill>
              <a:latin typeface="+mj-ea"/>
              <a:ea typeface="+mj-ea"/>
            </a:endParaRPr>
          </a:p>
        </p:txBody>
      </p:sp>
      <p:sp>
        <p:nvSpPr>
          <p:cNvPr id="19" name="テキスト ボックス 18"/>
          <p:cNvSpPr txBox="1"/>
          <p:nvPr/>
        </p:nvSpPr>
        <p:spPr>
          <a:xfrm>
            <a:off x="1763267" y="4435659"/>
            <a:ext cx="3100529" cy="584775"/>
          </a:xfrm>
          <a:prstGeom prst="rect">
            <a:avLst/>
          </a:prstGeom>
          <a:noFill/>
        </p:spPr>
        <p:txBody>
          <a:bodyPr wrap="none" rtlCol="0">
            <a:spAutoFit/>
          </a:bodyPr>
          <a:lstStyle/>
          <a:p>
            <a:r>
              <a:rPr lang="ja-JP" altLang="en-US" sz="1600" dirty="0">
                <a:solidFill>
                  <a:srgbClr val="4F81BD">
                    <a:lumMod val="75000"/>
                  </a:srgbClr>
                </a:solidFill>
                <a:latin typeface="+mj-ea"/>
                <a:ea typeface="+mj-ea"/>
              </a:rPr>
              <a:t>●回転部への注油、詰まり除去で</a:t>
            </a:r>
            <a:endParaRPr lang="en-US" altLang="ja-JP" sz="1600" dirty="0">
              <a:solidFill>
                <a:srgbClr val="4F81BD">
                  <a:lumMod val="75000"/>
                </a:srgbClr>
              </a:solidFill>
              <a:latin typeface="+mj-ea"/>
              <a:ea typeface="+mj-ea"/>
            </a:endParaRPr>
          </a:p>
          <a:p>
            <a:r>
              <a:rPr lang="ja-JP" altLang="en-US" sz="1600" dirty="0">
                <a:solidFill>
                  <a:srgbClr val="FF0000"/>
                </a:solidFill>
                <a:latin typeface="+mj-ea"/>
                <a:ea typeface="+mj-ea"/>
              </a:rPr>
              <a:t>⇒</a:t>
            </a:r>
            <a:r>
              <a:rPr lang="ja-JP" altLang="en-US" sz="1600" dirty="0">
                <a:solidFill>
                  <a:srgbClr val="4F81BD">
                    <a:lumMod val="75000"/>
                  </a:srgbClr>
                </a:solidFill>
                <a:latin typeface="+mj-ea"/>
                <a:ea typeface="+mj-ea"/>
              </a:rPr>
              <a:t>作業手順の順守</a:t>
            </a:r>
          </a:p>
        </p:txBody>
      </p:sp>
      <p:sp>
        <p:nvSpPr>
          <p:cNvPr id="20" name="テキスト ボックス 19"/>
          <p:cNvSpPr txBox="1"/>
          <p:nvPr/>
        </p:nvSpPr>
        <p:spPr>
          <a:xfrm>
            <a:off x="1689137" y="4929262"/>
            <a:ext cx="4923143" cy="954107"/>
          </a:xfrm>
          <a:prstGeom prst="rect">
            <a:avLst/>
          </a:prstGeom>
          <a:noFill/>
        </p:spPr>
        <p:txBody>
          <a:bodyPr wrap="none" rtlCol="0">
            <a:spAutoFit/>
          </a:bodyPr>
          <a:lstStyle/>
          <a:p>
            <a:r>
              <a:rPr lang="ja-JP" altLang="en-US" sz="2800" dirty="0">
                <a:solidFill>
                  <a:prstClr val="black"/>
                </a:solidFill>
                <a:latin typeface="+mj-ea"/>
                <a:ea typeface="+mj-ea"/>
              </a:rPr>
              <a:t>手こぎ作業の際の事故（</a:t>
            </a:r>
            <a:r>
              <a:rPr lang="en-US" altLang="ja-JP" sz="2800" dirty="0">
                <a:solidFill>
                  <a:prstClr val="black"/>
                </a:solidFill>
                <a:latin typeface="+mj-ea"/>
                <a:ea typeface="+mj-ea"/>
              </a:rPr>
              <a:t>14.3%</a:t>
            </a:r>
            <a:r>
              <a:rPr lang="ja-JP" altLang="en-US" sz="2800" dirty="0">
                <a:solidFill>
                  <a:prstClr val="black"/>
                </a:solidFill>
                <a:latin typeface="+mj-ea"/>
                <a:ea typeface="+mj-ea"/>
              </a:rPr>
              <a:t>）</a:t>
            </a:r>
          </a:p>
          <a:p>
            <a:endParaRPr lang="ja-JP" altLang="en-US" sz="2800" dirty="0">
              <a:solidFill>
                <a:prstClr val="black"/>
              </a:solidFill>
              <a:latin typeface="+mj-ea"/>
              <a:ea typeface="+mj-ea"/>
            </a:endParaRPr>
          </a:p>
        </p:txBody>
      </p:sp>
      <p:sp>
        <p:nvSpPr>
          <p:cNvPr id="21" name="テキスト ボックス 20"/>
          <p:cNvSpPr txBox="1"/>
          <p:nvPr/>
        </p:nvSpPr>
        <p:spPr>
          <a:xfrm>
            <a:off x="1758675" y="5371763"/>
            <a:ext cx="2848857" cy="584775"/>
          </a:xfrm>
          <a:prstGeom prst="rect">
            <a:avLst/>
          </a:prstGeom>
          <a:noFill/>
        </p:spPr>
        <p:txBody>
          <a:bodyPr wrap="none" rtlCol="0">
            <a:spAutoFit/>
          </a:bodyPr>
          <a:lstStyle/>
          <a:p>
            <a:r>
              <a:rPr lang="ja-JP" altLang="en-US" sz="1600" dirty="0">
                <a:solidFill>
                  <a:srgbClr val="4F81BD">
                    <a:lumMod val="75000"/>
                  </a:srgbClr>
                </a:solidFill>
                <a:latin typeface="+mj-ea"/>
                <a:ea typeface="+mj-ea"/>
              </a:rPr>
              <a:t>●衣服がチェーンに引っ掛かり</a:t>
            </a:r>
            <a:endParaRPr lang="en-US" altLang="ja-JP" sz="1600" dirty="0">
              <a:solidFill>
                <a:srgbClr val="4F81BD">
                  <a:lumMod val="75000"/>
                </a:srgbClr>
              </a:solidFill>
              <a:latin typeface="+mj-ea"/>
              <a:ea typeface="+mj-ea"/>
            </a:endParaRPr>
          </a:p>
          <a:p>
            <a:r>
              <a:rPr lang="ja-JP" altLang="en-US" sz="1600" dirty="0">
                <a:solidFill>
                  <a:srgbClr val="FF0000"/>
                </a:solidFill>
                <a:latin typeface="+mj-ea"/>
                <a:ea typeface="+mj-ea"/>
              </a:rPr>
              <a:t>⇒</a:t>
            </a:r>
            <a:r>
              <a:rPr lang="ja-JP" altLang="en-US" sz="1600" dirty="0">
                <a:solidFill>
                  <a:srgbClr val="4F81BD">
                    <a:lumMod val="75000"/>
                  </a:srgbClr>
                </a:solidFill>
                <a:latin typeface="+mj-ea"/>
                <a:ea typeface="+mj-ea"/>
              </a:rPr>
              <a:t>作業に適した服装の徹底</a:t>
            </a:r>
          </a:p>
        </p:txBody>
      </p:sp>
      <p:sp>
        <p:nvSpPr>
          <p:cNvPr id="22" name="タイトル 1"/>
          <p:cNvSpPr txBox="1">
            <a:spLocks/>
          </p:cNvSpPr>
          <p:nvPr/>
        </p:nvSpPr>
        <p:spPr>
          <a:xfrm>
            <a:off x="0" y="-1827"/>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dirty="0">
                <a:solidFill>
                  <a:prstClr val="white"/>
                </a:solidFill>
                <a:latin typeface="+mj-ea"/>
              </a:rPr>
              <a:t>Ⅲ</a:t>
            </a:r>
            <a:r>
              <a:rPr lang="ja-JP" altLang="en-US" sz="3200" dirty="0">
                <a:solidFill>
                  <a:prstClr val="white"/>
                </a:solidFill>
                <a:latin typeface="+mj-ea"/>
              </a:rPr>
              <a:t>　コンバイン収穫</a:t>
            </a:r>
          </a:p>
        </p:txBody>
      </p:sp>
      <p:sp>
        <p:nvSpPr>
          <p:cNvPr id="24" name="正方形/長方形 23"/>
          <p:cNvSpPr/>
          <p:nvPr/>
        </p:nvSpPr>
        <p:spPr>
          <a:xfrm>
            <a:off x="1421643" y="6227776"/>
            <a:ext cx="6408712" cy="338554"/>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Ⅳ</a:t>
            </a:r>
            <a:r>
              <a:rPr lang="ja-JP" altLang="ja-JP" sz="1600" dirty="0">
                <a:latin typeface="+mj-ea"/>
                <a:ea typeface="+mj-ea"/>
              </a:rPr>
              <a:t>）</a:t>
            </a:r>
            <a:r>
              <a:rPr lang="en-US" altLang="ja-JP" sz="1600" dirty="0">
                <a:latin typeface="+mj-ea"/>
                <a:ea typeface="+mj-ea"/>
              </a:rPr>
              <a:t>p50</a:t>
            </a:r>
            <a:r>
              <a:rPr lang="ja-JP" altLang="ja-JP" sz="1600" dirty="0">
                <a:latin typeface="+mj-ea"/>
                <a:ea typeface="+mj-ea"/>
              </a:rPr>
              <a:t>より</a:t>
            </a:r>
          </a:p>
        </p:txBody>
      </p:sp>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127</a:t>
            </a:r>
            <a:endParaRPr lang="ja-JP" altLang="en-US" dirty="0">
              <a:solidFill>
                <a:prstClr val="black">
                  <a:tint val="75000"/>
                </a:prstClr>
              </a:solidFill>
            </a:endParaRPr>
          </a:p>
        </p:txBody>
      </p:sp>
    </p:spTree>
    <p:extLst>
      <p:ext uri="{BB962C8B-B14F-4D97-AF65-F5344CB8AC3E}">
        <p14:creationId xmlns:p14="http://schemas.microsoft.com/office/powerpoint/2010/main" val="4064378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820167714"/>
              </p:ext>
            </p:extLst>
          </p:nvPr>
        </p:nvGraphicFramePr>
        <p:xfrm>
          <a:off x="467543" y="1052736"/>
          <a:ext cx="8208914" cy="433832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4464496">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8">
                  <a:extLst>
                    <a:ext uri="{9D8B030D-6E8A-4147-A177-3AD203B41FA5}">
                      <a16:colId xmlns:a16="http://schemas.microsoft.com/office/drawing/2014/main" val="20004"/>
                    </a:ext>
                  </a:extLst>
                </a:gridCol>
              </a:tblGrid>
              <a:tr h="370840">
                <a:tc rowSpan="2">
                  <a:txBody>
                    <a:bodyPr/>
                    <a:lstStyle/>
                    <a:p>
                      <a:pPr algn="ctr"/>
                      <a:r>
                        <a:rPr kumimoji="1" lang="ja-JP" altLang="en-US" sz="2000" dirty="0"/>
                        <a:t>事項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2000" dirty="0"/>
                        <a:t>チェック内容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2000" dirty="0"/>
                        <a:t>チェック欄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tc>
                <a:tc rowSpan="2">
                  <a:txBody>
                    <a:bodyPr/>
                    <a:lstStyle/>
                    <a:p>
                      <a:pPr algn="ctr"/>
                      <a:r>
                        <a:rPr kumimoji="1" lang="ja-JP" altLang="en-US" sz="2000" dirty="0"/>
                        <a:t>対策</a:t>
                      </a:r>
                      <a:endParaRPr kumimoji="1" lang="en-US" altLang="ja-JP" sz="2000" dirty="0"/>
                    </a:p>
                    <a:p>
                      <a:pPr algn="ctr"/>
                      <a:r>
                        <a:rPr kumimoji="1" lang="ja-JP" altLang="en-US" sz="2000" dirty="0"/>
                        <a:t>優先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ja-JP" altLang="en-US" sz="2000" b="1" dirty="0">
                          <a:solidFill>
                            <a:schemeClr val="bg1"/>
                          </a:solidFill>
                        </a:rPr>
                        <a:t>そうだ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ja-JP" altLang="en-US" sz="2000" b="1" dirty="0">
                          <a:solidFill>
                            <a:schemeClr val="bg1"/>
                          </a:solidFill>
                        </a:rPr>
                        <a:t>ちがう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kumimoji="1" lang="ja-JP" altLang="en-US" dirty="0"/>
                    </a:p>
                  </a:txBody>
                  <a:tcPr/>
                </a:tc>
                <a:extLst>
                  <a:ext uri="{0D108BD9-81ED-4DB2-BD59-A6C34878D82A}">
                    <a16:rowId xmlns:a16="http://schemas.microsoft.com/office/drawing/2014/main" val="10001"/>
                  </a:ext>
                </a:extLst>
              </a:tr>
              <a:tr h="370840">
                <a:tc rowSpan="3">
                  <a:txBody>
                    <a:bodyPr/>
                    <a:lstStyle/>
                    <a:p>
                      <a:pPr algn="ctr"/>
                      <a:r>
                        <a:rPr kumimoji="1" lang="ja-JP" altLang="en-US" sz="2000" b="0" dirty="0">
                          <a:solidFill>
                            <a:schemeClr val="tx1"/>
                          </a:solidFill>
                        </a:rPr>
                        <a:t>環境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a:t>進入退出路は、コンバインの車幅に対して余裕がある。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370840">
                <a:tc vMerge="1">
                  <a:txBody>
                    <a:bodyPr/>
                    <a:lstStyle/>
                    <a:p>
                      <a:endParaRPr kumimoji="1" lang="ja-JP" altLang="en-US" sz="2000" b="1"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kumimoji="1" lang="ja-JP" altLang="en-US" sz="2000" dirty="0"/>
                        <a:t>進入退出路と取り付け道路に余裕がある。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r h="410736">
                <a:tc vMerge="1">
                  <a:txBody>
                    <a:bodyPr/>
                    <a:lstStyle/>
                    <a:p>
                      <a:endParaRPr kumimoji="1" lang="ja-JP" altLang="en-US" sz="2000" b="1"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40000"/>
                        <a:lumOff val="60000"/>
                      </a:schemeClr>
                    </a:solidFill>
                  </a:tcPr>
                </a:tc>
                <a:tc>
                  <a:txBody>
                    <a:bodyPr/>
                    <a:lstStyle/>
                    <a:p>
                      <a:r>
                        <a:rPr kumimoji="1" lang="ja-JP" altLang="en-US" sz="2000" dirty="0"/>
                        <a:t>危険を感じない程度に、進入退出路の傾斜は緩い。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r h="410736">
                <a:tc rowSpan="2">
                  <a:txBody>
                    <a:bodyPr/>
                    <a:lstStyle/>
                    <a:p>
                      <a:pPr algn="ctr"/>
                      <a:r>
                        <a:rPr kumimoji="1" lang="ja-JP" altLang="en-US" sz="2000" b="0" dirty="0">
                          <a:solidFill>
                            <a:schemeClr val="tx1"/>
                          </a:solidFill>
                        </a:rPr>
                        <a:t>作業者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a:t>ほ場の出入りの際は、進入退出路にコンバインを正対させる。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5"/>
                  </a:ext>
                </a:extLst>
              </a:tr>
              <a:tr h="741680">
                <a:tc vMerge="1">
                  <a:txBody>
                    <a:bodyPr/>
                    <a:lstStyle/>
                    <a:p>
                      <a:endParaRPr kumimoji="1" lang="ja-JP" altLang="en-US"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a:t>進入退出路をバックで走行させるときは、補助者による誘導や確認を行う。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6"/>
                  </a:ext>
                </a:extLst>
              </a:tr>
            </a:tbl>
          </a:graphicData>
        </a:graphic>
      </p:graphicFrame>
      <p:sp>
        <p:nvSpPr>
          <p:cNvPr id="8" name="タイトル 1"/>
          <p:cNvSpPr txBox="1">
            <a:spLocks/>
          </p:cNvSpPr>
          <p:nvPr/>
        </p:nvSpPr>
        <p:spPr>
          <a:xfrm>
            <a:off x="0" y="8721"/>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mj-ea"/>
              </a:rPr>
              <a:t>２．ほ場の出入り</a:t>
            </a:r>
          </a:p>
        </p:txBody>
      </p:sp>
      <p:sp>
        <p:nvSpPr>
          <p:cNvPr id="6" name="テキスト ボックス 5"/>
          <p:cNvSpPr txBox="1"/>
          <p:nvPr/>
        </p:nvSpPr>
        <p:spPr>
          <a:xfrm>
            <a:off x="467544" y="5589240"/>
            <a:ext cx="8208912" cy="584775"/>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a:t>
            </a:r>
            <a:r>
              <a:rPr lang="ja-JP" altLang="en-US" sz="1600" dirty="0" err="1">
                <a:latin typeface="+mj-ea"/>
                <a:ea typeface="+mj-ea"/>
              </a:rPr>
              <a:t>ほ</a:t>
            </a:r>
            <a:r>
              <a:rPr lang="ja-JP" altLang="en-US" sz="1600" dirty="0">
                <a:latin typeface="+mj-ea"/>
                <a:ea typeface="+mj-ea"/>
              </a:rPr>
              <a:t>場、農道の点検・改善」</a:t>
            </a:r>
            <a:r>
              <a:rPr lang="en-US" altLang="ja-JP" sz="1600" dirty="0">
                <a:latin typeface="+mj-ea"/>
                <a:ea typeface="+mj-ea"/>
              </a:rPr>
              <a:t>p20</a:t>
            </a:r>
            <a:r>
              <a:rPr lang="ja-JP" altLang="en-US" sz="1600" dirty="0" err="1">
                <a:latin typeface="+mj-ea"/>
                <a:ea typeface="+mj-ea"/>
              </a:rPr>
              <a:t>、</a:t>
            </a:r>
            <a:r>
              <a:rPr lang="ja-JP" altLang="en-US" sz="1600" dirty="0">
                <a:latin typeface="+mj-ea"/>
                <a:ea typeface="+mj-ea"/>
              </a:rPr>
              <a:t>「</a:t>
            </a:r>
            <a:r>
              <a:rPr lang="ja-JP" altLang="ja-JP" sz="1600" dirty="0">
                <a:latin typeface="+mj-ea"/>
                <a:ea typeface="+mj-ea"/>
              </a:rPr>
              <a:t>運転技能講習</a:t>
            </a:r>
            <a:r>
              <a:rPr lang="ja-JP" altLang="en-US" sz="1600" dirty="0">
                <a:latin typeface="+mj-ea"/>
                <a:ea typeface="+mj-ea"/>
              </a:rPr>
              <a:t>」</a:t>
            </a:r>
            <a:r>
              <a:rPr lang="en-US" altLang="ja-JP" sz="1600" dirty="0">
                <a:latin typeface="+mj-ea"/>
                <a:ea typeface="+mj-ea"/>
              </a:rPr>
              <a:t>p28</a:t>
            </a:r>
            <a:r>
              <a:rPr lang="ja-JP" altLang="en-US" sz="1600" dirty="0" err="1">
                <a:latin typeface="+mj-ea"/>
                <a:ea typeface="+mj-ea"/>
              </a:rPr>
              <a:t>、</a:t>
            </a:r>
            <a:r>
              <a:rPr lang="ja-JP" altLang="en-US" sz="1600" dirty="0">
                <a:latin typeface="+mj-ea"/>
                <a:ea typeface="+mj-ea"/>
              </a:rPr>
              <a:t>「</a:t>
            </a:r>
            <a:r>
              <a:rPr lang="ja-JP" altLang="ja-JP" sz="1600" dirty="0">
                <a:latin typeface="+mj-ea"/>
                <a:ea typeface="+mj-ea"/>
              </a:rPr>
              <a:t>組み作業の合図</a:t>
            </a:r>
            <a:r>
              <a:rPr lang="ja-JP" altLang="en-US" sz="1600" dirty="0">
                <a:latin typeface="+mj-ea"/>
                <a:ea typeface="+mj-ea"/>
              </a:rPr>
              <a:t>」</a:t>
            </a:r>
            <a:r>
              <a:rPr lang="en-US" altLang="ja-JP" sz="1600" dirty="0">
                <a:latin typeface="+mj-ea"/>
                <a:ea typeface="+mj-ea"/>
              </a:rPr>
              <a:t>p76</a:t>
            </a:r>
            <a:r>
              <a:rPr lang="ja-JP" altLang="en-US" sz="1600" dirty="0">
                <a:latin typeface="+mj-ea"/>
                <a:ea typeface="+mj-ea"/>
              </a:rPr>
              <a:t>　参照</a:t>
            </a:r>
            <a:endParaRPr kumimoji="1" lang="ja-JP" altLang="en-US" sz="1600" dirty="0">
              <a:latin typeface="+mj-ea"/>
              <a:ea typeface="+mj-ea"/>
            </a:endParaRPr>
          </a:p>
        </p:txBody>
      </p:sp>
      <p:sp>
        <p:nvSpPr>
          <p:cNvPr id="2" name="スライド番号プレースホルダー 1"/>
          <p:cNvSpPr>
            <a:spLocks noGrp="1"/>
          </p:cNvSpPr>
          <p:nvPr>
            <p:ph type="sldNum" sz="quarter" idx="12"/>
          </p:nvPr>
        </p:nvSpPr>
        <p:spPr>
          <a:xfrm>
            <a:off x="8100392" y="6375600"/>
            <a:ext cx="586408" cy="365125"/>
          </a:xfrm>
        </p:spPr>
        <p:txBody>
          <a:bodyPr/>
          <a:lstStyle/>
          <a:p>
            <a:pPr algn="l"/>
            <a:r>
              <a:rPr lang="en-US" altLang="ja-JP" dirty="0">
                <a:solidFill>
                  <a:prstClr val="black">
                    <a:tint val="75000"/>
                  </a:prstClr>
                </a:solidFill>
              </a:rPr>
              <a:t>136</a:t>
            </a:r>
            <a:endParaRPr lang="ja-JP" altLang="en-US" dirty="0">
              <a:solidFill>
                <a:prstClr val="black">
                  <a:tint val="75000"/>
                </a:prstClr>
              </a:solidFill>
            </a:endParaRPr>
          </a:p>
        </p:txBody>
      </p:sp>
    </p:spTree>
    <p:extLst>
      <p:ext uri="{BB962C8B-B14F-4D97-AF65-F5344CB8AC3E}">
        <p14:creationId xmlns:p14="http://schemas.microsoft.com/office/powerpoint/2010/main" val="3078278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63133" y="5531613"/>
            <a:ext cx="8654343"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コンバインは死角が多い機械であり、特に後方は、グレンタンクに邪魔されてほとんど確認できません。</a:t>
            </a:r>
          </a:p>
        </p:txBody>
      </p:sp>
      <p:sp>
        <p:nvSpPr>
          <p:cNvPr id="14" name="テキスト ボックス 13"/>
          <p:cNvSpPr txBox="1"/>
          <p:nvPr/>
        </p:nvSpPr>
        <p:spPr>
          <a:xfrm>
            <a:off x="278240" y="1484784"/>
            <a:ext cx="3867374" cy="3416320"/>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後方確認</a:t>
            </a:r>
          </a:p>
          <a:p>
            <a:r>
              <a:rPr lang="ja-JP" altLang="en-US" sz="2400" dirty="0">
                <a:solidFill>
                  <a:prstClr val="black"/>
                </a:solidFill>
                <a:latin typeface="+mj-ea"/>
                <a:ea typeface="+mj-ea"/>
              </a:rPr>
              <a:t>コンバインを</a:t>
            </a:r>
            <a:r>
              <a:rPr lang="ja-JP" altLang="en-US" sz="2400" dirty="0" err="1">
                <a:solidFill>
                  <a:prstClr val="black"/>
                </a:solidFill>
                <a:latin typeface="+mj-ea"/>
                <a:ea typeface="+mj-ea"/>
              </a:rPr>
              <a:t>ほ</a:t>
            </a:r>
            <a:r>
              <a:rPr lang="ja-JP" altLang="en-US" sz="2400" dirty="0">
                <a:solidFill>
                  <a:prstClr val="black"/>
                </a:solidFill>
                <a:latin typeface="+mj-ea"/>
                <a:ea typeface="+mj-ea"/>
              </a:rPr>
              <a:t>場から農道にバックで上がろうとした時、乗り入れ口でコンバインが右側に横転。横転の前にコンバインより飛び降りて怪我はなかった。（平成</a:t>
            </a:r>
            <a:r>
              <a:rPr lang="en-US" altLang="ja-JP" sz="2400" dirty="0">
                <a:solidFill>
                  <a:prstClr val="black"/>
                </a:solidFill>
                <a:latin typeface="+mj-ea"/>
                <a:ea typeface="+mj-ea"/>
              </a:rPr>
              <a:t>25</a:t>
            </a:r>
            <a:r>
              <a:rPr lang="ja-JP" altLang="en-US" sz="2400" dirty="0">
                <a:solidFill>
                  <a:prstClr val="black"/>
                </a:solidFill>
                <a:latin typeface="+mj-ea"/>
                <a:ea typeface="+mj-ea"/>
              </a:rPr>
              <a:t>年</a:t>
            </a:r>
            <a:r>
              <a:rPr lang="en-US" altLang="ja-JP" sz="2400" dirty="0">
                <a:solidFill>
                  <a:prstClr val="black"/>
                </a:solidFill>
                <a:latin typeface="+mj-ea"/>
                <a:ea typeface="+mj-ea"/>
              </a:rPr>
              <a:t>9</a:t>
            </a:r>
            <a:r>
              <a:rPr lang="ja-JP" altLang="en-US" sz="2400" dirty="0">
                <a:solidFill>
                  <a:prstClr val="black"/>
                </a:solidFill>
                <a:latin typeface="+mj-ea"/>
                <a:ea typeface="+mj-ea"/>
              </a:rPr>
              <a:t>月 </a:t>
            </a:r>
            <a:r>
              <a:rPr lang="en-US" altLang="ja-JP" sz="2400" dirty="0">
                <a:solidFill>
                  <a:prstClr val="black"/>
                </a:solidFill>
                <a:latin typeface="+mj-ea"/>
                <a:ea typeface="+mj-ea"/>
              </a:rPr>
              <a:t>11</a:t>
            </a:r>
            <a:r>
              <a:rPr lang="ja-JP" altLang="en-US" sz="2400" dirty="0">
                <a:solidFill>
                  <a:prstClr val="black"/>
                </a:solidFill>
                <a:latin typeface="+mj-ea"/>
                <a:ea typeface="+mj-ea"/>
              </a:rPr>
              <a:t>時半頃、男性・</a:t>
            </a:r>
            <a:r>
              <a:rPr lang="en-US" altLang="ja-JP" sz="2400" dirty="0">
                <a:solidFill>
                  <a:prstClr val="black"/>
                </a:solidFill>
                <a:latin typeface="+mj-ea"/>
                <a:ea typeface="+mj-ea"/>
              </a:rPr>
              <a:t>61</a:t>
            </a:r>
            <a:r>
              <a:rPr lang="ja-JP" altLang="en-US" sz="2400" dirty="0">
                <a:solidFill>
                  <a:prstClr val="black"/>
                </a:solidFill>
                <a:latin typeface="+mj-ea"/>
                <a:ea typeface="+mj-ea"/>
              </a:rPr>
              <a:t>歳）</a:t>
            </a:r>
          </a:p>
        </p:txBody>
      </p:sp>
      <p:sp>
        <p:nvSpPr>
          <p:cNvPr id="9" name="テキスト ボックス 8"/>
          <p:cNvSpPr txBox="1"/>
          <p:nvPr/>
        </p:nvSpPr>
        <p:spPr>
          <a:xfrm>
            <a:off x="272578" y="326846"/>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進入退出路をバックで走行させるときは、補助者に</a:t>
            </a:r>
            <a:r>
              <a:rPr lang="ja-JP" altLang="en-US" sz="2800" dirty="0" err="1">
                <a:solidFill>
                  <a:prstClr val="black"/>
                </a:solidFill>
                <a:latin typeface="+mj-ea"/>
                <a:ea typeface="+mj-ea"/>
              </a:rPr>
              <a:t>よ</a:t>
            </a:r>
            <a:r>
              <a:rPr lang="ja-JP" altLang="en-US" sz="2800" dirty="0">
                <a:solidFill>
                  <a:prstClr val="black"/>
                </a:solidFill>
                <a:latin typeface="+mj-ea"/>
                <a:ea typeface="+mj-ea"/>
              </a:rPr>
              <a:t>　　</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ja-JP" altLang="en-US" sz="2800" dirty="0" err="1">
                <a:solidFill>
                  <a:prstClr val="black"/>
                </a:solidFill>
                <a:latin typeface="+mj-ea"/>
                <a:ea typeface="+mj-ea"/>
              </a:rPr>
              <a:t>る</a:t>
            </a:r>
            <a:r>
              <a:rPr lang="ja-JP" altLang="en-US" sz="2800" dirty="0">
                <a:solidFill>
                  <a:prstClr val="black"/>
                </a:solidFill>
                <a:latin typeface="+mj-ea"/>
                <a:ea typeface="+mj-ea"/>
              </a:rPr>
              <a:t>誘導や確認を行う。</a:t>
            </a:r>
          </a:p>
        </p:txBody>
      </p:sp>
      <p:sp>
        <p:nvSpPr>
          <p:cNvPr id="10" name="テキスト ボックス 9"/>
          <p:cNvSpPr txBox="1"/>
          <p:nvPr/>
        </p:nvSpPr>
        <p:spPr>
          <a:xfrm>
            <a:off x="263133" y="332712"/>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1" name="正方形/長方形 10"/>
          <p:cNvSpPr/>
          <p:nvPr/>
        </p:nvSpPr>
        <p:spPr>
          <a:xfrm>
            <a:off x="288780" y="4850747"/>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Ⅲ</a:t>
            </a:r>
            <a:r>
              <a:rPr lang="ja-JP" altLang="ja-JP" sz="1600" dirty="0">
                <a:latin typeface="+mj-ea"/>
                <a:ea typeface="+mj-ea"/>
              </a:rPr>
              <a:t>）</a:t>
            </a:r>
            <a:r>
              <a:rPr lang="en-US" altLang="ja-JP" sz="1600" dirty="0">
                <a:latin typeface="+mj-ea"/>
                <a:ea typeface="+mj-ea"/>
              </a:rPr>
              <a:t>p118</a:t>
            </a:r>
            <a:r>
              <a:rPr lang="ja-JP" altLang="ja-JP" sz="1600" dirty="0">
                <a:latin typeface="+mj-ea"/>
                <a:ea typeface="+mj-ea"/>
              </a:rPr>
              <a:t>より</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1628800"/>
            <a:ext cx="4752528" cy="3554966"/>
          </a:xfrm>
          <a:prstGeom prst="rect">
            <a:avLst/>
          </a:prstGeom>
        </p:spPr>
      </p:pic>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137</a:t>
            </a:r>
            <a:endParaRPr lang="ja-JP" altLang="en-US" dirty="0">
              <a:solidFill>
                <a:prstClr val="black">
                  <a:tint val="75000"/>
                </a:prstClr>
              </a:solidFill>
            </a:endParaRPr>
          </a:p>
        </p:txBody>
      </p:sp>
    </p:spTree>
    <p:extLst>
      <p:ext uri="{BB962C8B-B14F-4D97-AF65-F5344CB8AC3E}">
        <p14:creationId xmlns:p14="http://schemas.microsoft.com/office/powerpoint/2010/main" val="2347612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 name="テキスト ボックス 10"/>
          <p:cNvSpPr txBox="1"/>
          <p:nvPr/>
        </p:nvSpPr>
        <p:spPr>
          <a:xfrm>
            <a:off x="238137" y="1273984"/>
            <a:ext cx="8654343" cy="1938992"/>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改善のポイント</a:t>
            </a:r>
            <a:r>
              <a:rPr lang="en-US" altLang="ja-JP" sz="2400" b="1" dirty="0">
                <a:solidFill>
                  <a:srgbClr val="FF0000"/>
                </a:solidFill>
                <a:latin typeface="+mj-ea"/>
                <a:ea typeface="+mj-ea"/>
              </a:rPr>
              <a:t>》</a:t>
            </a:r>
          </a:p>
          <a:p>
            <a:r>
              <a:rPr lang="ja-JP" altLang="en-US" sz="2400" dirty="0">
                <a:solidFill>
                  <a:prstClr val="black"/>
                </a:solidFill>
                <a:latin typeface="+mj-ea"/>
                <a:ea typeface="+mj-ea"/>
              </a:rPr>
              <a:t>コンバインを後退させるときは、基本的に補助者の助けを借りるべきです。また、事前に危険個所を確認して改修しておく、路肩の草を刈る、危険個所にポールなどの目印を置くなどして、事故を避けるための工夫を日頃から心がけます。</a:t>
            </a:r>
          </a:p>
        </p:txBody>
      </p:sp>
      <p:pic>
        <p:nvPicPr>
          <p:cNvPr id="2050" name="Picture 2" descr="\\ALRIT\Alrit共有\02_農作業安全対策\２８農林水産省予算 安全総合対策\リスクカルテ\指導者研修用資料関係\02 安全講習テキスト 耕種分冊 Ⅱ\イラスト\コンバイン環境改善.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01" y="3284984"/>
            <a:ext cx="8368414" cy="3024336"/>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272578" y="242645"/>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進入退出路をバックで走行させるときは、補助者に</a:t>
            </a:r>
            <a:r>
              <a:rPr lang="ja-JP" altLang="en-US" sz="2800" dirty="0" err="1">
                <a:solidFill>
                  <a:prstClr val="black"/>
                </a:solidFill>
                <a:latin typeface="+mj-ea"/>
                <a:ea typeface="+mj-ea"/>
              </a:rPr>
              <a:t>よ</a:t>
            </a:r>
            <a:r>
              <a:rPr lang="ja-JP" altLang="en-US" sz="2800" dirty="0">
                <a:solidFill>
                  <a:prstClr val="black"/>
                </a:solidFill>
                <a:latin typeface="+mj-ea"/>
                <a:ea typeface="+mj-ea"/>
              </a:rPr>
              <a:t>　　</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ja-JP" altLang="en-US" sz="2800" dirty="0" err="1">
                <a:solidFill>
                  <a:prstClr val="black"/>
                </a:solidFill>
                <a:latin typeface="+mj-ea"/>
                <a:ea typeface="+mj-ea"/>
              </a:rPr>
              <a:t>る</a:t>
            </a:r>
            <a:r>
              <a:rPr lang="ja-JP" altLang="en-US" sz="2800" dirty="0">
                <a:solidFill>
                  <a:prstClr val="black"/>
                </a:solidFill>
                <a:latin typeface="+mj-ea"/>
                <a:ea typeface="+mj-ea"/>
              </a:rPr>
              <a:t>誘導や確認を行う。</a:t>
            </a:r>
          </a:p>
        </p:txBody>
      </p:sp>
      <p:sp>
        <p:nvSpPr>
          <p:cNvPr id="10" name="テキスト ボックス 9"/>
          <p:cNvSpPr txBox="1"/>
          <p:nvPr/>
        </p:nvSpPr>
        <p:spPr>
          <a:xfrm>
            <a:off x="272578" y="248455"/>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2" name="スライド番号プレースホルダー 1"/>
          <p:cNvSpPr>
            <a:spLocks noGrp="1"/>
          </p:cNvSpPr>
          <p:nvPr>
            <p:ph type="sldNum" sz="quarter" idx="12"/>
          </p:nvPr>
        </p:nvSpPr>
        <p:spPr>
          <a:xfrm>
            <a:off x="8135483" y="6374254"/>
            <a:ext cx="644577" cy="365125"/>
          </a:xfrm>
        </p:spPr>
        <p:txBody>
          <a:bodyPr/>
          <a:lstStyle/>
          <a:p>
            <a:pPr algn="l"/>
            <a:r>
              <a:rPr lang="en-US" altLang="ja-JP" dirty="0">
                <a:solidFill>
                  <a:prstClr val="black">
                    <a:tint val="75000"/>
                  </a:prstClr>
                </a:solidFill>
              </a:rPr>
              <a:t>138</a:t>
            </a:r>
            <a:endParaRPr lang="ja-JP" altLang="en-US" dirty="0">
              <a:solidFill>
                <a:prstClr val="black">
                  <a:tint val="75000"/>
                </a:prstClr>
              </a:solidFill>
            </a:endParaRPr>
          </a:p>
        </p:txBody>
      </p:sp>
    </p:spTree>
    <p:extLst>
      <p:ext uri="{BB962C8B-B14F-4D97-AF65-F5344CB8AC3E}">
        <p14:creationId xmlns:p14="http://schemas.microsoft.com/office/powerpoint/2010/main" val="2663118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075" name="Picture 3" descr="\\ALRIT\Alrit共有\02_農作業安全対策\２８農林水産省予算 安全総合対策\リスクカルテ\指導者研修用資料関係\02 安全講習テキスト 耕種分冊 Ⅱ\イラスト\コンバイン作業２.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001" y="3068960"/>
            <a:ext cx="4904101" cy="325576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254094" y="1412776"/>
            <a:ext cx="3669834" cy="1569660"/>
          </a:xfrm>
          <a:prstGeom prst="rect">
            <a:avLst/>
          </a:prstGeom>
          <a:noFill/>
        </p:spPr>
        <p:txBody>
          <a:bodyPr wrap="square" rtlCol="0">
            <a:spAutoFit/>
          </a:bodyPr>
          <a:lstStyle/>
          <a:p>
            <a:pPr marL="179388" indent="-179388"/>
            <a:r>
              <a:rPr lang="ja-JP" altLang="en-US" sz="2400" dirty="0">
                <a:solidFill>
                  <a:prstClr val="black"/>
                </a:solidFill>
                <a:latin typeface="+mj-ea"/>
                <a:ea typeface="+mj-ea"/>
              </a:rPr>
              <a:t>①</a:t>
            </a:r>
            <a:r>
              <a:rPr lang="ja-JP" altLang="en-US" sz="2400" dirty="0" err="1">
                <a:solidFill>
                  <a:prstClr val="black"/>
                </a:solidFill>
                <a:latin typeface="+mj-ea"/>
                <a:ea typeface="+mj-ea"/>
              </a:rPr>
              <a:t>ほ</a:t>
            </a:r>
            <a:r>
              <a:rPr lang="ja-JP" altLang="en-US" sz="2400" dirty="0">
                <a:solidFill>
                  <a:prstClr val="black"/>
                </a:solidFill>
                <a:latin typeface="+mj-ea"/>
                <a:ea typeface="+mj-ea"/>
              </a:rPr>
              <a:t>場の点検</a:t>
            </a:r>
            <a:endParaRPr lang="en-US" altLang="ja-JP" sz="2400" dirty="0">
              <a:solidFill>
                <a:prstClr val="black"/>
              </a:solidFill>
              <a:latin typeface="+mj-ea"/>
              <a:ea typeface="+mj-ea"/>
            </a:endParaRPr>
          </a:p>
          <a:p>
            <a:pPr marL="179388" indent="-179388"/>
            <a:r>
              <a:rPr lang="ja-JP" altLang="en-US" sz="2400" dirty="0">
                <a:solidFill>
                  <a:prstClr val="black"/>
                </a:solidFill>
                <a:latin typeface="+mj-ea"/>
                <a:ea typeface="+mj-ea"/>
              </a:rPr>
              <a:t>②機械の点検・整備</a:t>
            </a:r>
            <a:endParaRPr lang="en-US" altLang="ja-JP" sz="2400" dirty="0">
              <a:solidFill>
                <a:prstClr val="black"/>
              </a:solidFill>
              <a:latin typeface="+mj-ea"/>
              <a:ea typeface="+mj-ea"/>
            </a:endParaRPr>
          </a:p>
          <a:p>
            <a:pPr marL="179388" indent="-179388"/>
            <a:r>
              <a:rPr lang="ja-JP" altLang="en-US" sz="2400" dirty="0">
                <a:solidFill>
                  <a:prstClr val="black"/>
                </a:solidFill>
                <a:latin typeface="+mj-ea"/>
                <a:ea typeface="+mj-ea"/>
              </a:rPr>
              <a:t>③周囲の確認</a:t>
            </a:r>
            <a:endParaRPr lang="en-US" altLang="ja-JP" sz="2400" dirty="0">
              <a:solidFill>
                <a:prstClr val="black"/>
              </a:solidFill>
              <a:latin typeface="+mj-ea"/>
              <a:ea typeface="+mj-ea"/>
            </a:endParaRPr>
          </a:p>
          <a:p>
            <a:pPr marL="179388" indent="-179388"/>
            <a:r>
              <a:rPr lang="ja-JP" altLang="en-US" sz="2400" dirty="0">
                <a:solidFill>
                  <a:prstClr val="black"/>
                </a:solidFill>
                <a:latin typeface="+mj-ea"/>
                <a:ea typeface="+mj-ea"/>
              </a:rPr>
              <a:t>④服装</a:t>
            </a:r>
            <a:endParaRPr lang="en-US" altLang="ja-JP" sz="2400" dirty="0">
              <a:solidFill>
                <a:prstClr val="black"/>
              </a:solidFill>
              <a:latin typeface="+mj-ea"/>
              <a:ea typeface="+mj-ea"/>
            </a:endParaRPr>
          </a:p>
        </p:txBody>
      </p:sp>
      <p:sp>
        <p:nvSpPr>
          <p:cNvPr id="18" name="タイトル 1"/>
          <p:cNvSpPr txBox="1">
            <a:spLocks/>
          </p:cNvSpPr>
          <p:nvPr/>
        </p:nvSpPr>
        <p:spPr>
          <a:xfrm>
            <a:off x="0" y="0"/>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mj-ea"/>
              </a:rPr>
              <a:t>３．収穫</a:t>
            </a:r>
          </a:p>
        </p:txBody>
      </p:sp>
      <p:sp>
        <p:nvSpPr>
          <p:cNvPr id="7" name="テキスト ボックス 6"/>
          <p:cNvSpPr txBox="1"/>
          <p:nvPr/>
        </p:nvSpPr>
        <p:spPr>
          <a:xfrm>
            <a:off x="760690" y="836711"/>
            <a:ext cx="7548861" cy="461665"/>
          </a:xfrm>
          <a:prstGeom prst="rect">
            <a:avLst/>
          </a:prstGeom>
          <a:solidFill>
            <a:schemeClr val="bg1"/>
          </a:solidFill>
          <a:ln>
            <a:solidFill>
              <a:schemeClr val="bg1"/>
            </a:solidFill>
          </a:ln>
        </p:spPr>
        <p:txBody>
          <a:bodyPr wrap="none" rtlCol="0">
            <a:spAutoFit/>
          </a:bodyPr>
          <a:lstStyle/>
          <a:p>
            <a:r>
              <a:rPr lang="ja-JP" altLang="en-US" sz="2400" dirty="0">
                <a:solidFill>
                  <a:prstClr val="black"/>
                </a:solidFill>
                <a:latin typeface="ＭＳ Ｐゴシック"/>
              </a:rPr>
              <a:t>下の絵を見ながら、チェックするポイントを整理しましょう。</a:t>
            </a:r>
          </a:p>
        </p:txBody>
      </p:sp>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139</a:t>
            </a:r>
            <a:endParaRPr lang="ja-JP" altLang="en-US" dirty="0">
              <a:solidFill>
                <a:prstClr val="black">
                  <a:tint val="75000"/>
                </a:prstClr>
              </a:solidFill>
            </a:endParaRPr>
          </a:p>
        </p:txBody>
      </p:sp>
    </p:spTree>
    <p:extLst>
      <p:ext uri="{BB962C8B-B14F-4D97-AF65-F5344CB8AC3E}">
        <p14:creationId xmlns:p14="http://schemas.microsoft.com/office/powerpoint/2010/main" val="294336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189736481"/>
              </p:ext>
            </p:extLst>
          </p:nvPr>
        </p:nvGraphicFramePr>
        <p:xfrm>
          <a:off x="457599" y="1281349"/>
          <a:ext cx="8331299" cy="4276377"/>
        </p:xfrm>
        <a:graphic>
          <a:graphicData uri="http://schemas.openxmlformats.org/drawingml/2006/table">
            <a:tbl>
              <a:tblPr firstRow="1" bandRow="1">
                <a:tableStyleId>{5C22544A-7EE6-4342-B048-85BDC9FD1C3A}</a:tableStyleId>
              </a:tblPr>
              <a:tblGrid>
                <a:gridCol w="1162074">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32521">
                  <a:extLst>
                    <a:ext uri="{9D8B030D-6E8A-4147-A177-3AD203B41FA5}">
                      <a16:colId xmlns:a16="http://schemas.microsoft.com/office/drawing/2014/main" val="20004"/>
                    </a:ext>
                  </a:extLst>
                </a:gridCol>
              </a:tblGrid>
              <a:tr h="429271">
                <a:tc rowSpan="2">
                  <a:txBody>
                    <a:bodyPr/>
                    <a:lstStyle/>
                    <a:p>
                      <a:pPr algn="ctr"/>
                      <a:r>
                        <a:rPr kumimoji="1" lang="ja-JP" altLang="en-US" sz="2000" dirty="0"/>
                        <a:t>事項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2000" dirty="0"/>
                        <a:t>チェック内容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2000" dirty="0"/>
                        <a:t>チェック欄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tc>
                <a:tc rowSpan="2">
                  <a:txBody>
                    <a:bodyPr/>
                    <a:lstStyle/>
                    <a:p>
                      <a:pPr algn="ctr"/>
                      <a:r>
                        <a:rPr kumimoji="1" lang="ja-JP" altLang="en-US" sz="2000" dirty="0"/>
                        <a:t>対策</a:t>
                      </a:r>
                      <a:endParaRPr kumimoji="1" lang="en-US" altLang="ja-JP" sz="2000" dirty="0"/>
                    </a:p>
                    <a:p>
                      <a:pPr algn="ctr"/>
                      <a:r>
                        <a:rPr kumimoji="1" lang="ja-JP" altLang="en-US" sz="2000" dirty="0"/>
                        <a:t>優先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9628">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ja-JP" altLang="en-US" sz="2000" b="1" dirty="0">
                          <a:solidFill>
                            <a:schemeClr val="bg1"/>
                          </a:solidFill>
                        </a:rPr>
                        <a:t>そうだ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ja-JP" altLang="en-US" sz="2000" b="1" dirty="0">
                          <a:solidFill>
                            <a:schemeClr val="bg1"/>
                          </a:solidFill>
                        </a:rPr>
                        <a:t>ちがう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kumimoji="1" lang="ja-JP" altLang="en-US" dirty="0"/>
                    </a:p>
                  </a:txBody>
                  <a:tcPr/>
                </a:tc>
                <a:extLst>
                  <a:ext uri="{0D108BD9-81ED-4DB2-BD59-A6C34878D82A}">
                    <a16:rowId xmlns:a16="http://schemas.microsoft.com/office/drawing/2014/main" val="10001"/>
                  </a:ext>
                </a:extLst>
              </a:tr>
              <a:tr h="1538164">
                <a:tc rowSpan="4">
                  <a:txBody>
                    <a:bodyPr/>
                    <a:lstStyle/>
                    <a:p>
                      <a:pPr algn="ctr"/>
                      <a:r>
                        <a:rPr kumimoji="1" lang="ja-JP" altLang="en-US" sz="2000" b="0" dirty="0">
                          <a:solidFill>
                            <a:schemeClr val="tx1"/>
                          </a:solidFill>
                        </a:rPr>
                        <a:t>作業者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n-lt"/>
                          <a:ea typeface="+mn-ea"/>
                          <a:cs typeface="+mn-cs"/>
                        </a:rPr>
                        <a:t>コンバインを動かすときは、周囲に人がいないことを確認している。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rPr>
                        <a:t>後退時は、後方を十分確認する。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504056">
                <a:tc vMerge="1">
                  <a:txBody>
                    <a:bodyPr/>
                    <a:lstStyle/>
                    <a:p>
                      <a:endParaRPr kumimoji="1" lang="ja-JP" altLang="en-US" sz="20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kumimoji="1" lang="ja-JP" altLang="en-US" sz="2000" dirty="0">
                          <a:solidFill>
                            <a:schemeClr val="tx1"/>
                          </a:solidFill>
                        </a:rPr>
                        <a:t>手こぎでは、手袋をしない。</a:t>
                      </a:r>
                      <a:endParaRPr kumimoji="1" lang="en-US" altLang="ja-JP"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r h="444975">
                <a:tc vMerge="1">
                  <a:txBody>
                    <a:bodyPr/>
                    <a:lstStyle/>
                    <a:p>
                      <a:endParaRPr kumimoji="1" lang="ja-JP" altLang="en-US" sz="2000" b="1" dirty="0">
                        <a:solidFill>
                          <a:srgbClr val="FF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rPr>
                        <a:t>詰まったときは、必ずエンジンを切る。</a:t>
                      </a:r>
                      <a:endParaRPr kumimoji="1" lang="en-US" altLang="ja-JP"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r h="963671">
                <a:tc vMerge="1">
                  <a:txBody>
                    <a:bodyPr/>
                    <a:lstStyle/>
                    <a:p>
                      <a:endParaRPr kumimoji="1" lang="ja-JP" altLang="en-US"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rPr>
                        <a:t>定置での投げ込み脱穀作業は、刈刃とリールを必ず停止して行う。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5"/>
                  </a:ext>
                </a:extLst>
              </a:tr>
            </a:tbl>
          </a:graphicData>
        </a:graphic>
      </p:graphicFrame>
      <p:sp>
        <p:nvSpPr>
          <p:cNvPr id="8" name="タイトル 1"/>
          <p:cNvSpPr txBox="1">
            <a:spLocks/>
          </p:cNvSpPr>
          <p:nvPr/>
        </p:nvSpPr>
        <p:spPr>
          <a:xfrm>
            <a:off x="0" y="0"/>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mj-ea"/>
              </a:rPr>
              <a:t>３．収穫</a:t>
            </a:r>
          </a:p>
        </p:txBody>
      </p:sp>
      <p:sp>
        <p:nvSpPr>
          <p:cNvPr id="6" name="テキスト ボックス 5"/>
          <p:cNvSpPr txBox="1"/>
          <p:nvPr/>
        </p:nvSpPr>
        <p:spPr>
          <a:xfrm>
            <a:off x="517821" y="5791600"/>
            <a:ext cx="8290865" cy="338554"/>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a:t>
            </a:r>
            <a:r>
              <a:rPr lang="ja-JP" altLang="ja-JP" sz="1600" dirty="0">
                <a:latin typeface="+mj-ea"/>
                <a:ea typeface="+mj-ea"/>
              </a:rPr>
              <a:t>危険予知訓練</a:t>
            </a:r>
            <a:r>
              <a:rPr lang="ja-JP" altLang="en-US" sz="1600" dirty="0">
                <a:latin typeface="+mj-ea"/>
                <a:ea typeface="+mj-ea"/>
              </a:rPr>
              <a:t>」</a:t>
            </a:r>
            <a:r>
              <a:rPr lang="en-US" altLang="ja-JP" sz="1600" dirty="0">
                <a:latin typeface="+mj-ea"/>
                <a:ea typeface="+mj-ea"/>
              </a:rPr>
              <a:t>p42</a:t>
            </a:r>
            <a:r>
              <a:rPr lang="ja-JP" altLang="en-US" sz="1600" dirty="0" err="1">
                <a:latin typeface="+mj-ea"/>
                <a:ea typeface="+mj-ea"/>
              </a:rPr>
              <a:t>、</a:t>
            </a:r>
            <a:r>
              <a:rPr lang="ja-JP" altLang="en-US" sz="1600" dirty="0">
                <a:latin typeface="+mj-ea"/>
                <a:ea typeface="+mj-ea"/>
              </a:rPr>
              <a:t>「</a:t>
            </a:r>
            <a:r>
              <a:rPr lang="ja-JP" altLang="ja-JP" sz="1600" dirty="0">
                <a:latin typeface="+mj-ea"/>
                <a:ea typeface="+mj-ea"/>
              </a:rPr>
              <a:t>安全な服装</a:t>
            </a:r>
            <a:r>
              <a:rPr lang="ja-JP" altLang="en-US" sz="1600" dirty="0">
                <a:latin typeface="+mj-ea"/>
                <a:ea typeface="+mj-ea"/>
              </a:rPr>
              <a:t>」</a:t>
            </a:r>
            <a:r>
              <a:rPr lang="en-US" altLang="ja-JP" sz="1600" dirty="0">
                <a:latin typeface="+mj-ea"/>
                <a:ea typeface="+mj-ea"/>
              </a:rPr>
              <a:t>p64</a:t>
            </a:r>
            <a:r>
              <a:rPr lang="ja-JP" altLang="en-US" sz="1600" dirty="0" err="1">
                <a:latin typeface="+mj-ea"/>
                <a:ea typeface="+mj-ea"/>
              </a:rPr>
              <a:t>、</a:t>
            </a:r>
            <a:r>
              <a:rPr lang="ja-JP" altLang="en-US" sz="1600" dirty="0">
                <a:latin typeface="+mj-ea"/>
                <a:ea typeface="+mj-ea"/>
              </a:rPr>
              <a:t>「</a:t>
            </a:r>
            <a:r>
              <a:rPr lang="ja-JP" altLang="ja-JP" sz="1600" dirty="0">
                <a:latin typeface="+mj-ea"/>
                <a:ea typeface="+mj-ea"/>
              </a:rPr>
              <a:t>組み作業の合図</a:t>
            </a:r>
            <a:r>
              <a:rPr lang="ja-JP" altLang="en-US" sz="1600" dirty="0">
                <a:latin typeface="+mj-ea"/>
                <a:ea typeface="+mj-ea"/>
              </a:rPr>
              <a:t>」</a:t>
            </a:r>
            <a:r>
              <a:rPr lang="en-US" altLang="ja-JP" sz="1600" dirty="0">
                <a:latin typeface="+mj-ea"/>
                <a:ea typeface="+mj-ea"/>
              </a:rPr>
              <a:t>p76</a:t>
            </a:r>
            <a:r>
              <a:rPr lang="ja-JP" altLang="en-US" sz="1600" dirty="0">
                <a:latin typeface="+mj-ea"/>
                <a:ea typeface="+mj-ea"/>
              </a:rPr>
              <a:t>　参照</a:t>
            </a:r>
            <a:endParaRPr kumimoji="1" lang="ja-JP" altLang="en-US" sz="1600" dirty="0">
              <a:latin typeface="+mj-ea"/>
              <a:ea typeface="+mj-ea"/>
            </a:endParaRPr>
          </a:p>
        </p:txBody>
      </p:sp>
      <p:sp>
        <p:nvSpPr>
          <p:cNvPr id="2" name="スライド番号プレースホルダー 1"/>
          <p:cNvSpPr>
            <a:spLocks noGrp="1"/>
          </p:cNvSpPr>
          <p:nvPr>
            <p:ph type="sldNum" sz="quarter" idx="12"/>
          </p:nvPr>
        </p:nvSpPr>
        <p:spPr>
          <a:xfrm>
            <a:off x="8100391" y="6319792"/>
            <a:ext cx="576007" cy="365125"/>
          </a:xfrm>
        </p:spPr>
        <p:txBody>
          <a:bodyPr/>
          <a:lstStyle/>
          <a:p>
            <a:pPr algn="l"/>
            <a:r>
              <a:rPr lang="en-US" altLang="ja-JP" dirty="0">
                <a:solidFill>
                  <a:prstClr val="black">
                    <a:tint val="75000"/>
                  </a:prstClr>
                </a:solidFill>
              </a:rPr>
              <a:t>140</a:t>
            </a:r>
            <a:endParaRPr lang="ja-JP" altLang="en-US" dirty="0">
              <a:solidFill>
                <a:prstClr val="black">
                  <a:tint val="75000"/>
                </a:prstClr>
              </a:solidFill>
            </a:endParaRPr>
          </a:p>
        </p:txBody>
      </p:sp>
      <p:cxnSp>
        <p:nvCxnSpPr>
          <p:cNvPr id="4" name="直線コネクタ 3">
            <a:extLst>
              <a:ext uri="{FF2B5EF4-FFF2-40B4-BE49-F238E27FC236}">
                <a16:creationId xmlns:a16="http://schemas.microsoft.com/office/drawing/2014/main" id="{A20EBBA9-86F7-453D-A268-A485169D59BB}"/>
              </a:ext>
            </a:extLst>
          </p:cNvPr>
          <p:cNvCxnSpPr>
            <a:cxnSpLocks/>
          </p:cNvCxnSpPr>
          <p:nvPr/>
        </p:nvCxnSpPr>
        <p:spPr>
          <a:xfrm>
            <a:off x="1619672" y="2996952"/>
            <a:ext cx="71692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385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63133" y="5661248"/>
            <a:ext cx="8619902"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コンバインには、運転席から多くの死角があるので、コンバインの特性を知った運転操作が必要です。</a:t>
            </a:r>
          </a:p>
        </p:txBody>
      </p:sp>
      <p:sp>
        <p:nvSpPr>
          <p:cNvPr id="14" name="テキスト ボックス 13"/>
          <p:cNvSpPr txBox="1"/>
          <p:nvPr/>
        </p:nvSpPr>
        <p:spPr>
          <a:xfrm>
            <a:off x="272578" y="1340768"/>
            <a:ext cx="3836571" cy="3785652"/>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補助者、確認（骨折）</a:t>
            </a:r>
          </a:p>
          <a:p>
            <a:r>
              <a:rPr lang="ja-JP" altLang="en-US" sz="2400" dirty="0">
                <a:solidFill>
                  <a:prstClr val="black"/>
                </a:solidFill>
                <a:latin typeface="+mj-ea"/>
                <a:ea typeface="+mj-ea"/>
              </a:rPr>
              <a:t>麦刈り中、コンバインに詰まった草を取っていた人がコンバイン運転席からは死角となり見えず、作業が終了したと思い、発進して轢いてしまった。肋骨骨折。</a:t>
            </a:r>
            <a:endParaRPr lang="en-US" altLang="ja-JP" sz="2400" dirty="0">
              <a:solidFill>
                <a:prstClr val="black"/>
              </a:solidFill>
              <a:latin typeface="+mj-ea"/>
              <a:ea typeface="+mj-ea"/>
            </a:endParaRPr>
          </a:p>
          <a:p>
            <a:r>
              <a:rPr lang="ja-JP" altLang="en-US" sz="2400" dirty="0">
                <a:solidFill>
                  <a:prstClr val="black"/>
                </a:solidFill>
                <a:latin typeface="+mj-ea"/>
                <a:ea typeface="+mj-ea"/>
              </a:rPr>
              <a:t>（平成</a:t>
            </a:r>
            <a:r>
              <a:rPr lang="en-US" altLang="ja-JP" sz="2400" dirty="0">
                <a:solidFill>
                  <a:prstClr val="black"/>
                </a:solidFill>
                <a:latin typeface="+mj-ea"/>
                <a:ea typeface="+mj-ea"/>
              </a:rPr>
              <a:t>23</a:t>
            </a:r>
            <a:r>
              <a:rPr lang="ja-JP" altLang="en-US" sz="2400" dirty="0">
                <a:solidFill>
                  <a:prstClr val="black"/>
                </a:solidFill>
                <a:latin typeface="+mj-ea"/>
                <a:ea typeface="+mj-ea"/>
              </a:rPr>
              <a:t>年</a:t>
            </a:r>
            <a:r>
              <a:rPr lang="en-US" altLang="ja-JP" sz="2400" dirty="0">
                <a:solidFill>
                  <a:prstClr val="black"/>
                </a:solidFill>
                <a:latin typeface="+mj-ea"/>
                <a:ea typeface="+mj-ea"/>
              </a:rPr>
              <a:t>6</a:t>
            </a:r>
            <a:r>
              <a:rPr lang="ja-JP" altLang="en-US" sz="2400" dirty="0">
                <a:solidFill>
                  <a:prstClr val="black"/>
                </a:solidFill>
                <a:latin typeface="+mj-ea"/>
                <a:ea typeface="+mj-ea"/>
              </a:rPr>
              <a:t>月 </a:t>
            </a:r>
            <a:r>
              <a:rPr lang="en-US" altLang="ja-JP" sz="2400" dirty="0">
                <a:solidFill>
                  <a:prstClr val="black"/>
                </a:solidFill>
                <a:latin typeface="+mj-ea"/>
                <a:ea typeface="+mj-ea"/>
              </a:rPr>
              <a:t>14</a:t>
            </a:r>
            <a:r>
              <a:rPr lang="ja-JP" altLang="en-US" sz="2400" dirty="0">
                <a:solidFill>
                  <a:prstClr val="black"/>
                </a:solidFill>
                <a:latin typeface="+mj-ea"/>
                <a:ea typeface="+mj-ea"/>
              </a:rPr>
              <a:t>時頃、男性・</a:t>
            </a:r>
            <a:r>
              <a:rPr lang="en-US" altLang="ja-JP" sz="2400" dirty="0">
                <a:solidFill>
                  <a:prstClr val="black"/>
                </a:solidFill>
                <a:latin typeface="+mj-ea"/>
                <a:ea typeface="+mj-ea"/>
              </a:rPr>
              <a:t>72</a:t>
            </a:r>
            <a:r>
              <a:rPr lang="ja-JP" altLang="en-US" sz="2400" dirty="0">
                <a:solidFill>
                  <a:prstClr val="black"/>
                </a:solidFill>
                <a:latin typeface="+mj-ea"/>
                <a:ea typeface="+mj-ea"/>
              </a:rPr>
              <a:t>歳）</a:t>
            </a:r>
          </a:p>
        </p:txBody>
      </p:sp>
      <p:sp>
        <p:nvSpPr>
          <p:cNvPr id="9" name="テキスト ボックス 8"/>
          <p:cNvSpPr txBox="1"/>
          <p:nvPr/>
        </p:nvSpPr>
        <p:spPr>
          <a:xfrm>
            <a:off x="272578" y="262389"/>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コンバインを動かすときは、周囲に人がいないことを</a:t>
            </a:r>
            <a:endParaRPr lang="en-US" altLang="ja-JP" sz="2800" dirty="0">
              <a:solidFill>
                <a:prstClr val="black"/>
              </a:solidFill>
              <a:latin typeface="+mj-ea"/>
              <a:ea typeface="+mj-ea"/>
            </a:endParaRPr>
          </a:p>
          <a:p>
            <a:r>
              <a:rPr lang="ja-JP" altLang="en-US" sz="2800" dirty="0">
                <a:solidFill>
                  <a:prstClr val="black"/>
                </a:solidFill>
                <a:latin typeface="+mj-ea"/>
                <a:ea typeface="+mj-ea"/>
              </a:rPr>
              <a:t>　　確認している。</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9149" y="1340768"/>
            <a:ext cx="4773886" cy="3598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263133" y="260648"/>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0" name="正方形/長方形 9"/>
          <p:cNvSpPr/>
          <p:nvPr/>
        </p:nvSpPr>
        <p:spPr>
          <a:xfrm>
            <a:off x="4743283" y="4983559"/>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Ⅲ</a:t>
            </a:r>
            <a:r>
              <a:rPr lang="ja-JP" altLang="ja-JP" sz="1600" dirty="0">
                <a:latin typeface="+mj-ea"/>
                <a:ea typeface="+mj-ea"/>
              </a:rPr>
              <a:t>）</a:t>
            </a:r>
            <a:r>
              <a:rPr lang="en-US" altLang="ja-JP" sz="1600" dirty="0">
                <a:latin typeface="+mj-ea"/>
                <a:ea typeface="+mj-ea"/>
              </a:rPr>
              <a:t>p121</a:t>
            </a:r>
            <a:r>
              <a:rPr lang="ja-JP" altLang="ja-JP" sz="1600" dirty="0">
                <a:latin typeface="+mj-ea"/>
                <a:ea typeface="+mj-ea"/>
              </a:rPr>
              <a:t>より</a:t>
            </a:r>
          </a:p>
        </p:txBody>
      </p:sp>
      <p:sp>
        <p:nvSpPr>
          <p:cNvPr id="2" name="スライド番号プレースホルダー 1"/>
          <p:cNvSpPr>
            <a:spLocks noGrp="1"/>
          </p:cNvSpPr>
          <p:nvPr>
            <p:ph type="sldNum" sz="quarter" idx="12"/>
          </p:nvPr>
        </p:nvSpPr>
        <p:spPr>
          <a:xfrm>
            <a:off x="755576" y="6492245"/>
            <a:ext cx="8218800" cy="365125"/>
          </a:xfrm>
        </p:spPr>
        <p:txBody>
          <a:bodyPr/>
          <a:lstStyle/>
          <a:p>
            <a:r>
              <a:rPr lang="en-US" altLang="ja-JP" dirty="0">
                <a:solidFill>
                  <a:prstClr val="black">
                    <a:tint val="75000"/>
                  </a:prstClr>
                </a:solidFill>
              </a:rPr>
              <a:t>141</a:t>
            </a:r>
            <a:endParaRPr lang="ja-JP" altLang="en-US" dirty="0">
              <a:solidFill>
                <a:prstClr val="black">
                  <a:tint val="75000"/>
                </a:prstClr>
              </a:solidFill>
            </a:endParaRPr>
          </a:p>
        </p:txBody>
      </p:sp>
    </p:spTree>
    <p:extLst>
      <p:ext uri="{BB962C8B-B14F-4D97-AF65-F5344CB8AC3E}">
        <p14:creationId xmlns:p14="http://schemas.microsoft.com/office/powerpoint/2010/main" val="964638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55357" y="5157192"/>
            <a:ext cx="8654343" cy="1200329"/>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コンバインの足回りはクローラで不整地走行に優れ、水平制御機能が搭載されている機種も多いですが、路面の状態が運転席で分かりにくくなっています。</a:t>
            </a:r>
          </a:p>
        </p:txBody>
      </p:sp>
      <p:sp>
        <p:nvSpPr>
          <p:cNvPr id="14" name="テキスト ボックス 13"/>
          <p:cNvSpPr txBox="1"/>
          <p:nvPr/>
        </p:nvSpPr>
        <p:spPr>
          <a:xfrm>
            <a:off x="255357" y="764704"/>
            <a:ext cx="3786388" cy="4154984"/>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後退、後方確認</a:t>
            </a:r>
            <a:endParaRPr lang="en-US" altLang="ja-JP" sz="2400" b="1" dirty="0">
              <a:solidFill>
                <a:srgbClr val="FF0000"/>
              </a:solidFill>
              <a:latin typeface="+mj-ea"/>
              <a:ea typeface="+mj-ea"/>
            </a:endParaRPr>
          </a:p>
          <a:p>
            <a:r>
              <a:rPr lang="ja-JP" altLang="en-US" sz="2400" b="1" dirty="0">
                <a:solidFill>
                  <a:srgbClr val="FF0000"/>
                </a:solidFill>
                <a:latin typeface="+mj-ea"/>
                <a:ea typeface="+mj-ea"/>
              </a:rPr>
              <a:t>（骨折、切創）</a:t>
            </a:r>
          </a:p>
          <a:p>
            <a:r>
              <a:rPr lang="ja-JP" altLang="en-US" sz="2400" dirty="0">
                <a:solidFill>
                  <a:prstClr val="black"/>
                </a:solidFill>
                <a:latin typeface="+mj-ea"/>
                <a:ea typeface="+mj-ea"/>
              </a:rPr>
              <a:t>自脱コンバインで稲刈り中バックしていたところ、畦畔から転落し水路に落下。右足脛骨遠位端骨折、右足足底骨群の骨折、こめかみの切創、５カ月入院。</a:t>
            </a:r>
            <a:endParaRPr lang="en-US" altLang="ja-JP" sz="2400" dirty="0">
              <a:solidFill>
                <a:prstClr val="black"/>
              </a:solidFill>
              <a:latin typeface="+mj-ea"/>
              <a:ea typeface="+mj-ea"/>
            </a:endParaRPr>
          </a:p>
          <a:p>
            <a:r>
              <a:rPr lang="ja-JP" altLang="en-US" sz="2400" dirty="0">
                <a:solidFill>
                  <a:prstClr val="black"/>
                </a:solidFill>
                <a:latin typeface="+mj-ea"/>
                <a:ea typeface="+mj-ea"/>
              </a:rPr>
              <a:t>（平成</a:t>
            </a:r>
            <a:r>
              <a:rPr lang="en-US" altLang="ja-JP" sz="2400" dirty="0">
                <a:solidFill>
                  <a:prstClr val="black"/>
                </a:solidFill>
                <a:latin typeface="+mj-ea"/>
                <a:ea typeface="+mj-ea"/>
              </a:rPr>
              <a:t>24</a:t>
            </a:r>
            <a:r>
              <a:rPr lang="ja-JP" altLang="en-US" sz="2400" dirty="0">
                <a:solidFill>
                  <a:prstClr val="black"/>
                </a:solidFill>
                <a:latin typeface="+mj-ea"/>
                <a:ea typeface="+mj-ea"/>
              </a:rPr>
              <a:t>年</a:t>
            </a:r>
            <a:r>
              <a:rPr lang="en-US" altLang="ja-JP" sz="2400" dirty="0">
                <a:solidFill>
                  <a:prstClr val="black"/>
                </a:solidFill>
                <a:latin typeface="+mj-ea"/>
                <a:ea typeface="+mj-ea"/>
              </a:rPr>
              <a:t>9</a:t>
            </a:r>
            <a:r>
              <a:rPr lang="ja-JP" altLang="en-US" sz="2400" dirty="0">
                <a:solidFill>
                  <a:prstClr val="black"/>
                </a:solidFill>
                <a:latin typeface="+mj-ea"/>
                <a:ea typeface="+mj-ea"/>
              </a:rPr>
              <a:t>月下旬 </a:t>
            </a:r>
            <a:r>
              <a:rPr lang="en-US" altLang="ja-JP" sz="2400" dirty="0">
                <a:solidFill>
                  <a:prstClr val="black"/>
                </a:solidFill>
                <a:latin typeface="+mj-ea"/>
                <a:ea typeface="+mj-ea"/>
              </a:rPr>
              <a:t>10</a:t>
            </a:r>
            <a:r>
              <a:rPr lang="ja-JP" altLang="en-US" sz="2400" dirty="0">
                <a:solidFill>
                  <a:prstClr val="black"/>
                </a:solidFill>
                <a:latin typeface="+mj-ea"/>
                <a:ea typeface="+mj-ea"/>
              </a:rPr>
              <a:t>時頃、男性・</a:t>
            </a:r>
            <a:r>
              <a:rPr lang="en-US" altLang="ja-JP" sz="2400" dirty="0">
                <a:solidFill>
                  <a:prstClr val="black"/>
                </a:solidFill>
                <a:latin typeface="+mj-ea"/>
                <a:ea typeface="+mj-ea"/>
              </a:rPr>
              <a:t>75</a:t>
            </a:r>
            <a:r>
              <a:rPr lang="ja-JP" altLang="en-US" sz="2400" dirty="0">
                <a:solidFill>
                  <a:prstClr val="black"/>
                </a:solidFill>
                <a:latin typeface="+mj-ea"/>
                <a:ea typeface="+mj-ea"/>
              </a:rPr>
              <a:t>歳）</a:t>
            </a:r>
          </a:p>
        </p:txBody>
      </p:sp>
      <p:sp>
        <p:nvSpPr>
          <p:cNvPr id="9" name="テキスト ボックス 8"/>
          <p:cNvSpPr txBox="1"/>
          <p:nvPr/>
        </p:nvSpPr>
        <p:spPr>
          <a:xfrm>
            <a:off x="272578" y="173538"/>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後退時は、後方を十分確認する。</a:t>
            </a:r>
          </a:p>
        </p:txBody>
      </p:sp>
      <p:sp>
        <p:nvSpPr>
          <p:cNvPr id="11" name="テキスト ボックス 10"/>
          <p:cNvSpPr txBox="1"/>
          <p:nvPr/>
        </p:nvSpPr>
        <p:spPr>
          <a:xfrm>
            <a:off x="263133" y="188640"/>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0" name="正方形/長方形 9"/>
          <p:cNvSpPr/>
          <p:nvPr/>
        </p:nvSpPr>
        <p:spPr>
          <a:xfrm>
            <a:off x="4669026" y="4551511"/>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Ⅳ</a:t>
            </a:r>
            <a:r>
              <a:rPr lang="ja-JP" altLang="ja-JP" sz="1600" dirty="0">
                <a:latin typeface="+mj-ea"/>
                <a:ea typeface="+mj-ea"/>
              </a:rPr>
              <a:t>）</a:t>
            </a:r>
            <a:r>
              <a:rPr lang="en-US" altLang="ja-JP" sz="1600" dirty="0">
                <a:latin typeface="+mj-ea"/>
                <a:ea typeface="+mj-ea"/>
              </a:rPr>
              <a:t>p116</a:t>
            </a:r>
            <a:r>
              <a:rPr lang="ja-JP" altLang="ja-JP" sz="1600" dirty="0">
                <a:latin typeface="+mj-ea"/>
                <a:ea typeface="+mj-ea"/>
              </a:rPr>
              <a:t>より</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1745" y="828935"/>
            <a:ext cx="4850735" cy="363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a:xfrm>
            <a:off x="8193534" y="6412462"/>
            <a:ext cx="730424" cy="365125"/>
          </a:xfrm>
        </p:spPr>
        <p:txBody>
          <a:bodyPr/>
          <a:lstStyle/>
          <a:p>
            <a:pPr algn="l"/>
            <a:r>
              <a:rPr lang="en-US" altLang="ja-JP" dirty="0">
                <a:solidFill>
                  <a:prstClr val="black">
                    <a:tint val="75000"/>
                  </a:prstClr>
                </a:solidFill>
              </a:rPr>
              <a:t>142</a:t>
            </a:r>
            <a:endParaRPr lang="ja-JP" altLang="en-US" dirty="0">
              <a:solidFill>
                <a:prstClr val="black">
                  <a:tint val="75000"/>
                </a:prstClr>
              </a:solidFill>
            </a:endParaRPr>
          </a:p>
        </p:txBody>
      </p:sp>
    </p:spTree>
    <p:extLst>
      <p:ext uri="{BB962C8B-B14F-4D97-AF65-F5344CB8AC3E}">
        <p14:creationId xmlns:p14="http://schemas.microsoft.com/office/powerpoint/2010/main" val="3013541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29" y="3717032"/>
            <a:ext cx="4086486" cy="245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268273" y="219704"/>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コンバインを動かすときは、周囲に人がいないことを</a:t>
            </a:r>
            <a:endParaRPr lang="en-US" altLang="ja-JP" sz="2800" dirty="0">
              <a:solidFill>
                <a:prstClr val="black"/>
              </a:solidFill>
              <a:latin typeface="+mj-ea"/>
              <a:ea typeface="+mj-ea"/>
            </a:endParaRPr>
          </a:p>
          <a:p>
            <a:r>
              <a:rPr lang="ja-JP" altLang="en-US" sz="2800" dirty="0">
                <a:solidFill>
                  <a:prstClr val="black"/>
                </a:solidFill>
                <a:latin typeface="+mj-ea"/>
                <a:ea typeface="+mj-ea"/>
              </a:rPr>
              <a:t>　　確認している。</a:t>
            </a:r>
          </a:p>
        </p:txBody>
      </p:sp>
      <p:sp>
        <p:nvSpPr>
          <p:cNvPr id="11" name="テキスト ボックス 10"/>
          <p:cNvSpPr txBox="1"/>
          <p:nvPr/>
        </p:nvSpPr>
        <p:spPr>
          <a:xfrm>
            <a:off x="251052" y="1772816"/>
            <a:ext cx="8654343" cy="1569660"/>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改善のポイント</a:t>
            </a:r>
            <a:r>
              <a:rPr lang="en-US" altLang="ja-JP" sz="2400" b="1" dirty="0">
                <a:solidFill>
                  <a:srgbClr val="FF0000"/>
                </a:solidFill>
                <a:latin typeface="+mj-ea"/>
                <a:ea typeface="+mj-ea"/>
              </a:rPr>
              <a:t>》</a:t>
            </a:r>
          </a:p>
          <a:p>
            <a:r>
              <a:rPr lang="ja-JP" altLang="en-US" sz="2400" dirty="0">
                <a:solidFill>
                  <a:prstClr val="black"/>
                </a:solidFill>
                <a:latin typeface="+mj-ea"/>
                <a:ea typeface="+mj-ea"/>
              </a:rPr>
              <a:t>自分の位置、一緒に作業している人の位置に常に気を配りながら作業し、特に後進の時は、声をかける、ブザーを鳴らすなどして、相手にも自分にも「バックする」ことを知らせる。</a:t>
            </a:r>
          </a:p>
        </p:txBody>
      </p:sp>
      <p:pic>
        <p:nvPicPr>
          <p:cNvPr id="6" name="Picture 3" descr="\\ALRIT\Alrit共有\02_農作業安全対策\２８農林水産省予算 安全総合対策\リスクカルテ\指導者研修用資料関係\02 安全講習テキスト 耕種分冊 Ⅱ\イラスト\コンバインバックモニター.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4319669"/>
            <a:ext cx="3423589" cy="2344336"/>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427984" y="3429000"/>
            <a:ext cx="4320480" cy="830997"/>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追加のポイント</a:t>
            </a:r>
            <a:r>
              <a:rPr lang="en-US" altLang="ja-JP" sz="2400" b="1" dirty="0">
                <a:solidFill>
                  <a:srgbClr val="FF0000"/>
                </a:solidFill>
                <a:latin typeface="+mj-ea"/>
                <a:ea typeface="+mj-ea"/>
              </a:rPr>
              <a:t>》</a:t>
            </a:r>
          </a:p>
          <a:p>
            <a:r>
              <a:rPr lang="ja-JP" altLang="en-US" sz="2400" dirty="0">
                <a:solidFill>
                  <a:prstClr val="black"/>
                </a:solidFill>
                <a:latin typeface="+mj-ea"/>
                <a:ea typeface="+mj-ea"/>
              </a:rPr>
              <a:t>バックモニターを活用しましょう。</a:t>
            </a:r>
          </a:p>
        </p:txBody>
      </p:sp>
      <p:sp>
        <p:nvSpPr>
          <p:cNvPr id="8" name="テキスト ボックス 7"/>
          <p:cNvSpPr txBox="1"/>
          <p:nvPr/>
        </p:nvSpPr>
        <p:spPr>
          <a:xfrm>
            <a:off x="268273" y="241904"/>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9" name="テキスト ボックス 8"/>
          <p:cNvSpPr txBox="1"/>
          <p:nvPr/>
        </p:nvSpPr>
        <p:spPr>
          <a:xfrm>
            <a:off x="288992" y="1171491"/>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後退時は、後方を十分確認する。</a:t>
            </a:r>
          </a:p>
        </p:txBody>
      </p:sp>
      <p:sp>
        <p:nvSpPr>
          <p:cNvPr id="12" name="テキスト ボックス 11"/>
          <p:cNvSpPr txBox="1"/>
          <p:nvPr/>
        </p:nvSpPr>
        <p:spPr>
          <a:xfrm>
            <a:off x="268272" y="1202268"/>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143</a:t>
            </a:r>
            <a:endParaRPr lang="ja-JP" altLang="en-US" dirty="0">
              <a:solidFill>
                <a:prstClr val="black">
                  <a:tint val="75000"/>
                </a:prstClr>
              </a:solidFill>
            </a:endParaRPr>
          </a:p>
        </p:txBody>
      </p:sp>
    </p:spTree>
    <p:extLst>
      <p:ext uri="{BB962C8B-B14F-4D97-AF65-F5344CB8AC3E}">
        <p14:creationId xmlns:p14="http://schemas.microsoft.com/office/powerpoint/2010/main" val="613203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100392" y="6375600"/>
            <a:ext cx="586408" cy="365125"/>
          </a:xfrm>
        </p:spPr>
        <p:txBody>
          <a:bodyPr/>
          <a:lstStyle/>
          <a:p>
            <a:pPr algn="l"/>
            <a:r>
              <a:rPr lang="en-US" altLang="ja-JP" dirty="0">
                <a:solidFill>
                  <a:prstClr val="black">
                    <a:tint val="75000"/>
                  </a:prstClr>
                </a:solidFill>
              </a:rPr>
              <a:t>144</a:t>
            </a:r>
            <a:endParaRPr lang="ja-JP" altLang="en-US" dirty="0">
              <a:solidFill>
                <a:prstClr val="black">
                  <a:tint val="75000"/>
                </a:prstClr>
              </a:solidFill>
            </a:endParaRPr>
          </a:p>
        </p:txBody>
      </p:sp>
    </p:spTree>
    <p:extLst>
      <p:ext uri="{BB962C8B-B14F-4D97-AF65-F5344CB8AC3E}">
        <p14:creationId xmlns:p14="http://schemas.microsoft.com/office/powerpoint/2010/main" val="71419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63133" y="5445224"/>
            <a:ext cx="8612290"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高速回転している脱穀部に稲わらを投入する手こぎは非常に危険です。軍手やゴム手袋などは厳禁です。</a:t>
            </a:r>
          </a:p>
        </p:txBody>
      </p:sp>
      <p:sp>
        <p:nvSpPr>
          <p:cNvPr id="14" name="テキスト ボックス 13"/>
          <p:cNvSpPr txBox="1"/>
          <p:nvPr/>
        </p:nvSpPr>
        <p:spPr>
          <a:xfrm>
            <a:off x="280189" y="1340768"/>
            <a:ext cx="3522647" cy="3416320"/>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手袋、巻き込まれ</a:t>
            </a:r>
            <a:endParaRPr lang="en-US" altLang="ja-JP" sz="2400" b="1" dirty="0">
              <a:solidFill>
                <a:srgbClr val="FF0000"/>
              </a:solidFill>
              <a:latin typeface="+mj-ea"/>
              <a:ea typeface="+mj-ea"/>
            </a:endParaRPr>
          </a:p>
          <a:p>
            <a:r>
              <a:rPr lang="ja-JP" altLang="en-US" sz="2400" b="1" dirty="0">
                <a:solidFill>
                  <a:srgbClr val="FF0000"/>
                </a:solidFill>
                <a:latin typeface="+mj-ea"/>
                <a:ea typeface="+mj-ea"/>
              </a:rPr>
              <a:t>（複雑骨折）</a:t>
            </a:r>
          </a:p>
          <a:p>
            <a:r>
              <a:rPr lang="ja-JP" altLang="en-US" sz="2400" dirty="0">
                <a:solidFill>
                  <a:prstClr val="black"/>
                </a:solidFill>
                <a:latin typeface="+mj-ea"/>
                <a:ea typeface="+mj-ea"/>
              </a:rPr>
              <a:t>手こぎの最中に、右手がフィードチェーンに巻き込まれ、中指・薬指を複雑骨折。</a:t>
            </a:r>
            <a:endParaRPr lang="en-US" altLang="ja-JP" sz="2400" dirty="0">
              <a:solidFill>
                <a:prstClr val="black"/>
              </a:solidFill>
              <a:latin typeface="+mj-ea"/>
              <a:ea typeface="+mj-ea"/>
            </a:endParaRPr>
          </a:p>
          <a:p>
            <a:r>
              <a:rPr lang="ja-JP" altLang="en-US" sz="2400" dirty="0">
                <a:solidFill>
                  <a:prstClr val="black"/>
                </a:solidFill>
                <a:latin typeface="+mj-ea"/>
                <a:ea typeface="+mj-ea"/>
              </a:rPr>
              <a:t>（平成</a:t>
            </a:r>
            <a:r>
              <a:rPr lang="en-US" altLang="ja-JP" sz="2400" dirty="0">
                <a:solidFill>
                  <a:prstClr val="black"/>
                </a:solidFill>
                <a:latin typeface="+mj-ea"/>
                <a:ea typeface="+mj-ea"/>
              </a:rPr>
              <a:t>12</a:t>
            </a:r>
            <a:r>
              <a:rPr lang="ja-JP" altLang="en-US" sz="2400" dirty="0">
                <a:solidFill>
                  <a:prstClr val="black"/>
                </a:solidFill>
                <a:latin typeface="+mj-ea"/>
                <a:ea typeface="+mj-ea"/>
              </a:rPr>
              <a:t>年頃の秋、</a:t>
            </a:r>
            <a:r>
              <a:rPr lang="ja-JP" altLang="en-US" sz="2400" dirty="0" err="1">
                <a:solidFill>
                  <a:prstClr val="black"/>
                </a:solidFill>
                <a:latin typeface="+mj-ea"/>
                <a:ea typeface="+mj-ea"/>
              </a:rPr>
              <a:t>ほ</a:t>
            </a:r>
            <a:r>
              <a:rPr lang="ja-JP" altLang="en-US" sz="2400" dirty="0">
                <a:solidFill>
                  <a:prstClr val="black"/>
                </a:solidFill>
                <a:latin typeface="+mj-ea"/>
                <a:ea typeface="+mj-ea"/>
              </a:rPr>
              <a:t>場、女性・</a:t>
            </a:r>
            <a:r>
              <a:rPr lang="en-US" altLang="ja-JP" sz="2400" dirty="0">
                <a:solidFill>
                  <a:prstClr val="black"/>
                </a:solidFill>
                <a:latin typeface="+mj-ea"/>
                <a:ea typeface="+mj-ea"/>
              </a:rPr>
              <a:t>60</a:t>
            </a:r>
            <a:r>
              <a:rPr lang="ja-JP" altLang="en-US" sz="2400" dirty="0">
                <a:solidFill>
                  <a:prstClr val="black"/>
                </a:solidFill>
                <a:latin typeface="+mj-ea"/>
                <a:ea typeface="+mj-ea"/>
              </a:rPr>
              <a:t>歳頃）</a:t>
            </a:r>
          </a:p>
        </p:txBody>
      </p:sp>
      <p:sp>
        <p:nvSpPr>
          <p:cNvPr id="9" name="テキスト ボックス 8"/>
          <p:cNvSpPr txBox="1"/>
          <p:nvPr/>
        </p:nvSpPr>
        <p:spPr>
          <a:xfrm>
            <a:off x="272578" y="170637"/>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手こぎでは、手袋をしないこと。</a:t>
            </a:r>
          </a:p>
        </p:txBody>
      </p:sp>
      <p:sp>
        <p:nvSpPr>
          <p:cNvPr id="11" name="テキスト ボックス 10"/>
          <p:cNvSpPr txBox="1"/>
          <p:nvPr/>
        </p:nvSpPr>
        <p:spPr>
          <a:xfrm>
            <a:off x="263133" y="188640"/>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0" name="正方形/長方形 9"/>
          <p:cNvSpPr/>
          <p:nvPr/>
        </p:nvSpPr>
        <p:spPr>
          <a:xfrm>
            <a:off x="4542097" y="4755579"/>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Ⅱ</a:t>
            </a:r>
            <a:r>
              <a:rPr lang="ja-JP" altLang="ja-JP" sz="1600" dirty="0">
                <a:latin typeface="+mj-ea"/>
                <a:ea typeface="+mj-ea"/>
              </a:rPr>
              <a:t>）</a:t>
            </a:r>
            <a:r>
              <a:rPr lang="en-US" altLang="ja-JP" sz="1600" dirty="0">
                <a:latin typeface="+mj-ea"/>
                <a:ea typeface="+mj-ea"/>
              </a:rPr>
              <a:t>p82</a:t>
            </a:r>
            <a:r>
              <a:rPr lang="ja-JP" altLang="ja-JP" sz="1600" dirty="0">
                <a:latin typeface="+mj-ea"/>
                <a:ea typeface="+mj-ea"/>
              </a:rPr>
              <a:t>より</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3664" y="1340768"/>
            <a:ext cx="4871759" cy="334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145</a:t>
            </a:r>
            <a:endParaRPr lang="ja-JP" altLang="en-US" dirty="0">
              <a:solidFill>
                <a:prstClr val="black">
                  <a:tint val="75000"/>
                </a:prstClr>
              </a:solidFill>
            </a:endParaRPr>
          </a:p>
        </p:txBody>
      </p:sp>
    </p:spTree>
    <p:extLst>
      <p:ext uri="{BB962C8B-B14F-4D97-AF65-F5344CB8AC3E}">
        <p14:creationId xmlns:p14="http://schemas.microsoft.com/office/powerpoint/2010/main" val="122818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028384" y="6375600"/>
            <a:ext cx="658416" cy="365125"/>
          </a:xfrm>
        </p:spPr>
        <p:txBody>
          <a:bodyPr/>
          <a:lstStyle/>
          <a:p>
            <a:pPr algn="l"/>
            <a:r>
              <a:rPr lang="en-US" altLang="ja-JP" dirty="0">
                <a:solidFill>
                  <a:prstClr val="black">
                    <a:tint val="75000"/>
                  </a:prstClr>
                </a:solidFill>
              </a:rPr>
              <a:t>128</a:t>
            </a:r>
            <a:endParaRPr lang="ja-JP" altLang="en-US" dirty="0">
              <a:solidFill>
                <a:prstClr val="black">
                  <a:tint val="75000"/>
                </a:prstClr>
              </a:solidFill>
            </a:endParaRPr>
          </a:p>
        </p:txBody>
      </p:sp>
    </p:spTree>
    <p:extLst>
      <p:ext uri="{BB962C8B-B14F-4D97-AF65-F5344CB8AC3E}">
        <p14:creationId xmlns:p14="http://schemas.microsoft.com/office/powerpoint/2010/main" val="2316402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3" name="テキスト ボックス 12"/>
          <p:cNvSpPr txBox="1"/>
          <p:nvPr/>
        </p:nvSpPr>
        <p:spPr>
          <a:xfrm>
            <a:off x="238137" y="1436583"/>
            <a:ext cx="8654343" cy="1569660"/>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改善のポイント</a:t>
            </a:r>
            <a:r>
              <a:rPr lang="en-US" altLang="ja-JP" sz="2400" b="1" dirty="0">
                <a:solidFill>
                  <a:srgbClr val="FF0000"/>
                </a:solidFill>
                <a:latin typeface="+mj-ea"/>
                <a:ea typeface="+mj-ea"/>
              </a:rPr>
              <a:t>》</a:t>
            </a:r>
          </a:p>
          <a:p>
            <a:r>
              <a:rPr lang="ja-JP" altLang="en-US" sz="2400" dirty="0">
                <a:solidFill>
                  <a:prstClr val="black"/>
                </a:solidFill>
                <a:latin typeface="+mj-ea"/>
                <a:ea typeface="+mj-ea"/>
              </a:rPr>
              <a:t>巻き込まれやすい服装は厳禁です。また、予期せずコンバインが動くことのないように、刈り取り部を最下げ位置にしておくことも重要です。</a:t>
            </a:r>
          </a:p>
        </p:txBody>
      </p:sp>
      <p:sp>
        <p:nvSpPr>
          <p:cNvPr id="6" name="テキスト ボックス 5"/>
          <p:cNvSpPr txBox="1"/>
          <p:nvPr/>
        </p:nvSpPr>
        <p:spPr>
          <a:xfrm>
            <a:off x="4565308" y="3133423"/>
            <a:ext cx="4327172" cy="3231654"/>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追加のポイント</a:t>
            </a:r>
            <a:r>
              <a:rPr lang="en-US" altLang="ja-JP" sz="2400" b="1" dirty="0">
                <a:solidFill>
                  <a:srgbClr val="FF0000"/>
                </a:solidFill>
                <a:latin typeface="+mj-ea"/>
                <a:ea typeface="+mj-ea"/>
              </a:rPr>
              <a:t>》</a:t>
            </a:r>
          </a:p>
          <a:p>
            <a:r>
              <a:rPr lang="ja-JP" altLang="en-US" sz="2400" dirty="0">
                <a:solidFill>
                  <a:prstClr val="black"/>
                </a:solidFill>
                <a:latin typeface="+mj-ea"/>
                <a:ea typeface="+mj-ea"/>
              </a:rPr>
              <a:t>押せばすぐ止まる「</a:t>
            </a:r>
            <a:r>
              <a:rPr lang="ja-JP" altLang="en-US" sz="2400" dirty="0">
                <a:solidFill>
                  <a:srgbClr val="FF0000"/>
                </a:solidFill>
                <a:latin typeface="+mj-ea"/>
                <a:ea typeface="+mj-ea"/>
              </a:rPr>
              <a:t>緊急即時停止装置</a:t>
            </a:r>
            <a:r>
              <a:rPr lang="ja-JP" altLang="en-US" sz="2400" dirty="0">
                <a:solidFill>
                  <a:prstClr val="black"/>
                </a:solidFill>
                <a:latin typeface="+mj-ea"/>
                <a:ea typeface="+mj-ea"/>
              </a:rPr>
              <a:t>」が開発されました。</a:t>
            </a:r>
            <a:endParaRPr lang="en-US" altLang="ja-JP" sz="2400" dirty="0">
              <a:solidFill>
                <a:prstClr val="black"/>
              </a:solidFill>
              <a:latin typeface="+mj-ea"/>
              <a:ea typeface="+mj-ea"/>
            </a:endParaRPr>
          </a:p>
          <a:p>
            <a:r>
              <a:rPr lang="ja-JP" altLang="en-US" sz="1600" dirty="0">
                <a:solidFill>
                  <a:prstClr val="black"/>
                </a:solidFill>
                <a:latin typeface="+mj-ea"/>
                <a:ea typeface="+mj-ea"/>
              </a:rPr>
              <a:t>●緊急停止ボタンを押すと、フィードチェーンが直ちに停止する。</a:t>
            </a:r>
            <a:endParaRPr lang="en-US" altLang="ja-JP" sz="1600" dirty="0">
              <a:solidFill>
                <a:prstClr val="black"/>
              </a:solidFill>
              <a:latin typeface="+mj-ea"/>
              <a:ea typeface="+mj-ea"/>
            </a:endParaRPr>
          </a:p>
          <a:p>
            <a:r>
              <a:rPr lang="ja-JP" altLang="en-US" sz="1600" dirty="0">
                <a:solidFill>
                  <a:prstClr val="black"/>
                </a:solidFill>
                <a:latin typeface="+mj-ea"/>
                <a:ea typeface="+mj-ea"/>
              </a:rPr>
              <a:t>●緊急停止ボタンを押すと、自動でこぎ胴カバーが開き、挟まれた手を抜くことができる。</a:t>
            </a:r>
            <a:endParaRPr lang="en-US" altLang="ja-JP" sz="1600" dirty="0">
              <a:solidFill>
                <a:prstClr val="black"/>
              </a:solidFill>
              <a:latin typeface="+mj-ea"/>
              <a:ea typeface="+mj-ea"/>
            </a:endParaRPr>
          </a:p>
          <a:p>
            <a:r>
              <a:rPr lang="ja-JP" altLang="en-US" sz="1600" dirty="0">
                <a:solidFill>
                  <a:prstClr val="black"/>
                </a:solidFill>
                <a:latin typeface="+mj-ea"/>
                <a:ea typeface="+mj-ea"/>
              </a:rPr>
              <a:t>●小柄な作業者にも手が届くよう緊急停止ボタンを配置する。</a:t>
            </a:r>
            <a:endParaRPr lang="en-US" altLang="ja-JP" sz="1600" dirty="0">
              <a:solidFill>
                <a:prstClr val="black"/>
              </a:solidFill>
              <a:latin typeface="+mj-ea"/>
              <a:ea typeface="+mj-ea"/>
            </a:endParaRPr>
          </a:p>
          <a:p>
            <a:r>
              <a:rPr lang="ja-JP" altLang="en-US" sz="1600" dirty="0">
                <a:solidFill>
                  <a:prstClr val="black"/>
                </a:solidFill>
                <a:latin typeface="+mj-ea"/>
                <a:ea typeface="+mj-ea"/>
              </a:rPr>
              <a:t>●緊急停止ボタンが断線した状態では動かすことができない。</a:t>
            </a:r>
            <a:endParaRPr lang="ja-JP" altLang="en-US" dirty="0">
              <a:solidFill>
                <a:prstClr val="black"/>
              </a:solidFill>
              <a:latin typeface="+mj-ea"/>
              <a:ea typeface="+mj-ea"/>
            </a:endParaRPr>
          </a:p>
        </p:txBody>
      </p:sp>
      <p:sp>
        <p:nvSpPr>
          <p:cNvPr id="8" name="テキスト ボックス 7"/>
          <p:cNvSpPr txBox="1"/>
          <p:nvPr/>
        </p:nvSpPr>
        <p:spPr>
          <a:xfrm>
            <a:off x="272578" y="242645"/>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手こぎでは、手袋をしないこと。</a:t>
            </a:r>
          </a:p>
        </p:txBody>
      </p:sp>
      <p:sp>
        <p:nvSpPr>
          <p:cNvPr id="9" name="テキスト ボックス 8"/>
          <p:cNvSpPr txBox="1"/>
          <p:nvPr/>
        </p:nvSpPr>
        <p:spPr>
          <a:xfrm>
            <a:off x="283560" y="242645"/>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7" y="3140968"/>
            <a:ext cx="4205918" cy="224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a:xfrm>
            <a:off x="8100392" y="6375600"/>
            <a:ext cx="586408" cy="365125"/>
          </a:xfrm>
        </p:spPr>
        <p:txBody>
          <a:bodyPr/>
          <a:lstStyle/>
          <a:p>
            <a:pPr algn="l"/>
            <a:r>
              <a:rPr lang="en-US" altLang="ja-JP" dirty="0">
                <a:solidFill>
                  <a:prstClr val="black">
                    <a:tint val="75000"/>
                  </a:prstClr>
                </a:solidFill>
              </a:rPr>
              <a:t>146</a:t>
            </a:r>
            <a:endParaRPr lang="ja-JP" altLang="en-US" dirty="0">
              <a:solidFill>
                <a:prstClr val="black">
                  <a:tint val="75000"/>
                </a:prstClr>
              </a:solidFill>
            </a:endParaRPr>
          </a:p>
        </p:txBody>
      </p:sp>
    </p:spTree>
    <p:extLst>
      <p:ext uri="{BB962C8B-B14F-4D97-AF65-F5344CB8AC3E}">
        <p14:creationId xmlns:p14="http://schemas.microsoft.com/office/powerpoint/2010/main" val="955444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33237" y="5510127"/>
            <a:ext cx="8654343" cy="83099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≪なぜ≫</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収穫作業は天候に左右されるため、詰まりや故障が発生したとき、気が急いて注意を怠りやすくなります。</a:t>
            </a:r>
          </a:p>
        </p:txBody>
      </p:sp>
      <p:sp>
        <p:nvSpPr>
          <p:cNvPr id="14" name="テキスト ボックス 13"/>
          <p:cNvSpPr txBox="1"/>
          <p:nvPr/>
        </p:nvSpPr>
        <p:spPr>
          <a:xfrm>
            <a:off x="301596" y="1001856"/>
            <a:ext cx="3424199"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事故事例</a:t>
            </a: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詰まり除去、エンジン停止（指切創、骨折）</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大豆コンバインで収穫中、ヘッダのレシプロ刃に大豆茎が詰まったため、機械を止めずに取り除こうとして、左手人差し指を切った。</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24</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 </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9</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時頃、男性・</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71</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歳）</a:t>
            </a:r>
          </a:p>
        </p:txBody>
      </p:sp>
      <p:sp>
        <p:nvSpPr>
          <p:cNvPr id="9" name="テキスト ボックス 8"/>
          <p:cNvSpPr txBox="1"/>
          <p:nvPr/>
        </p:nvSpPr>
        <p:spPr>
          <a:xfrm>
            <a:off x="272578" y="260648"/>
            <a:ext cx="8619902" cy="52322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詰まったときは、必ずエンジンを切る。</a:t>
            </a:r>
          </a:p>
        </p:txBody>
      </p:sp>
      <p:sp>
        <p:nvSpPr>
          <p:cNvPr id="13" name="テキスト ボックス 12"/>
          <p:cNvSpPr txBox="1"/>
          <p:nvPr/>
        </p:nvSpPr>
        <p:spPr>
          <a:xfrm>
            <a:off x="263133" y="260648"/>
            <a:ext cx="492443" cy="461665"/>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lumMod val="75000"/>
                  </a:prstClr>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10" name="正方形/長方形 9"/>
          <p:cNvSpPr/>
          <p:nvPr/>
        </p:nvSpPr>
        <p:spPr>
          <a:xfrm>
            <a:off x="4560408" y="4807901"/>
            <a:ext cx="3524508" cy="584775"/>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（一社）日本農村医学会編「こうして起こった農作業事故」（№</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Ⅲ</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p112</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a:t>
            </a:r>
          </a:p>
        </p:txBody>
      </p:sp>
      <p:grpSp>
        <p:nvGrpSpPr>
          <p:cNvPr id="5" name="グループ化 4"/>
          <p:cNvGrpSpPr/>
          <p:nvPr/>
        </p:nvGrpSpPr>
        <p:grpSpPr>
          <a:xfrm>
            <a:off x="3832493" y="1001121"/>
            <a:ext cx="5073945" cy="3806780"/>
            <a:chOff x="3832493" y="1001121"/>
            <a:chExt cx="5073945" cy="3806780"/>
          </a:xfrm>
        </p:grpSpPr>
        <p:graphicFrame>
          <p:nvGraphicFramePr>
            <p:cNvPr id="3" name="オブジェクト 2"/>
            <p:cNvGraphicFramePr>
              <a:graphicFrameLocks noChangeAspect="1"/>
            </p:cNvGraphicFramePr>
            <p:nvPr>
              <p:extLst>
                <p:ext uri="{D42A27DB-BD31-4B8C-83A1-F6EECF244321}">
                  <p14:modId xmlns:p14="http://schemas.microsoft.com/office/powerpoint/2010/main" val="1114164878"/>
                </p:ext>
              </p:extLst>
            </p:nvPr>
          </p:nvGraphicFramePr>
          <p:xfrm>
            <a:off x="3832493" y="1001121"/>
            <a:ext cx="5073945" cy="3806780"/>
          </p:xfrm>
          <a:graphic>
            <a:graphicData uri="http://schemas.openxmlformats.org/presentationml/2006/ole">
              <mc:AlternateContent xmlns:mc="http://schemas.openxmlformats.org/markup-compatibility/2006">
                <mc:Choice xmlns:v="urn:schemas-microsoft-com:vml" Requires="v">
                  <p:oleObj name="Slide" r:id="rId2" imgW="3925932" imgH="2944644" progId="PowerPoint.Slide.8">
                    <p:embed/>
                  </p:oleObj>
                </mc:Choice>
                <mc:Fallback>
                  <p:oleObj name="Slide" r:id="rId2" imgW="3925932" imgH="2944644" progId="PowerPoint.Slide.8">
                    <p:embed/>
                    <p:pic>
                      <p:nvPicPr>
                        <p:cNvPr id="3" name="オブジェクト 2"/>
                        <p:cNvPicPr/>
                        <p:nvPr/>
                      </p:nvPicPr>
                      <p:blipFill>
                        <a:blip r:embed="rId3"/>
                        <a:stretch>
                          <a:fillRect/>
                        </a:stretch>
                      </p:blipFill>
                      <p:spPr>
                        <a:xfrm>
                          <a:off x="3832493" y="1001121"/>
                          <a:ext cx="5073945" cy="3806780"/>
                        </a:xfrm>
                        <a:prstGeom prst="rect">
                          <a:avLst/>
                        </a:prstGeom>
                      </p:spPr>
                    </p:pic>
                  </p:oleObj>
                </mc:Fallback>
              </mc:AlternateContent>
            </a:graphicData>
          </a:graphic>
        </p:graphicFrame>
        <p:sp>
          <p:nvSpPr>
            <p:cNvPr id="4" name="テキスト ボックス 3"/>
            <p:cNvSpPr txBox="1"/>
            <p:nvPr/>
          </p:nvSpPr>
          <p:spPr>
            <a:xfrm>
              <a:off x="5558810" y="1062067"/>
              <a:ext cx="1749070" cy="415498"/>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事故時に使っていたものと</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同型の大豆コンバイン</a:t>
              </a:r>
            </a:p>
          </p:txBody>
        </p:sp>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t>147</a:t>
            </a:r>
            <a:endParaRPr kumimoji="1" lang="ja-JP" altLang="en-US" sz="2000" b="0" i="0" u="none" strike="noStrike" kern="1200" cap="none" spc="0" normalizeH="0" baseline="0" noProof="0" dirty="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57E174BC-A3F1-43EF-9735-A1AF8753C965}"/>
              </a:ext>
            </a:extLst>
          </p:cNvPr>
          <p:cNvSpPr txBox="1"/>
          <p:nvPr/>
        </p:nvSpPr>
        <p:spPr>
          <a:xfrm>
            <a:off x="7452320" y="3983795"/>
            <a:ext cx="1008112" cy="2608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レシプロ刃</a:t>
            </a:r>
          </a:p>
        </p:txBody>
      </p:sp>
    </p:spTree>
    <p:extLst>
      <p:ext uri="{BB962C8B-B14F-4D97-AF65-F5344CB8AC3E}">
        <p14:creationId xmlns:p14="http://schemas.microsoft.com/office/powerpoint/2010/main" val="783373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100" name="Picture 4" descr="\\ALRIT\Alrit共有\02_農作業安全対策\２８農林水産省予算 安全総合対策\リスクカルテ\指導者研修用資料関係\02 安全講習テキスト 耕種分冊 Ⅱ\イラスト\コンバインつまり除去２.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222" y="2527758"/>
            <a:ext cx="2003784" cy="211828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272578" y="851228"/>
            <a:ext cx="8654343" cy="156966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改善のポイント</a:t>
            </a: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「詰まったらエンジンを止める！」は鉄則です。「今までそうやって取り除いて事故を起こしていない」は、これからも事故を起こさない保証にはなりません。</a:t>
            </a:r>
          </a:p>
        </p:txBody>
      </p:sp>
      <p:sp>
        <p:nvSpPr>
          <p:cNvPr id="7" name="テキスト ボックス 6"/>
          <p:cNvSpPr txBox="1"/>
          <p:nvPr/>
        </p:nvSpPr>
        <p:spPr>
          <a:xfrm>
            <a:off x="272578" y="282134"/>
            <a:ext cx="8619902" cy="52322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詰まったときは、必ずエンジンを切る。</a:t>
            </a:r>
          </a:p>
        </p:txBody>
      </p:sp>
      <p:sp>
        <p:nvSpPr>
          <p:cNvPr id="8" name="テキスト ボックス 7"/>
          <p:cNvSpPr txBox="1"/>
          <p:nvPr/>
        </p:nvSpPr>
        <p:spPr>
          <a:xfrm>
            <a:off x="254551" y="267062"/>
            <a:ext cx="492443" cy="461665"/>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a:xfrm>
            <a:off x="8100392" y="6375600"/>
            <a:ext cx="5864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t>148</a:t>
            </a:r>
            <a:endParaRPr kumimoji="1" lang="ja-JP" altLang="en-US" sz="2000" b="0" i="0" u="none" strike="noStrike" kern="1200" cap="none" spc="0" normalizeH="0" baseline="0" noProof="0" dirty="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6B49D72C-3A7C-4D7E-8141-1A089309A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94" y="2527758"/>
            <a:ext cx="5337174" cy="3778660"/>
          </a:xfrm>
          <a:prstGeom prst="rect">
            <a:avLst/>
          </a:prstGeom>
        </p:spPr>
      </p:pic>
      <p:sp>
        <p:nvSpPr>
          <p:cNvPr id="6" name="テキスト ボックス 5">
            <a:extLst>
              <a:ext uri="{FF2B5EF4-FFF2-40B4-BE49-F238E27FC236}">
                <a16:creationId xmlns:a16="http://schemas.microsoft.com/office/drawing/2014/main" id="{D93FA1E3-CE50-4C54-AE59-B02F75C84290}"/>
              </a:ext>
            </a:extLst>
          </p:cNvPr>
          <p:cNvSpPr txBox="1"/>
          <p:nvPr/>
        </p:nvSpPr>
        <p:spPr>
          <a:xfrm>
            <a:off x="746994" y="2852936"/>
            <a:ext cx="1376734" cy="576064"/>
          </a:xfrm>
          <a:prstGeom prst="rect">
            <a:avLst/>
          </a:prstGeom>
          <a:solidFill>
            <a:schemeClr val="bg1"/>
          </a:solidFill>
        </p:spPr>
        <p:txBody>
          <a:bodyPr wrap="square" rtlCol="0">
            <a:spAutoFit/>
          </a:bodyPr>
          <a:lstStyle/>
          <a:p>
            <a:endParaRPr kumimoji="1" lang="ja-JP" altLang="en-US" dirty="0"/>
          </a:p>
        </p:txBody>
      </p:sp>
    </p:spTree>
    <p:extLst>
      <p:ext uri="{BB962C8B-B14F-4D97-AF65-F5344CB8AC3E}">
        <p14:creationId xmlns:p14="http://schemas.microsoft.com/office/powerpoint/2010/main" val="1895937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146818" y="5058561"/>
            <a:ext cx="8871422" cy="156966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≪なぜ≫</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刈取った大豆などの投げ込み脱穀作業は、刈刃とリールが動いていると大変危険です。必ず刈刃とリールを停止して行うこと。取扱説明書を読み、投げ込み作業に対応していない機種では行わない。</a:t>
            </a:r>
          </a:p>
        </p:txBody>
      </p:sp>
      <p:sp>
        <p:nvSpPr>
          <p:cNvPr id="14" name="テキスト ボックス 13"/>
          <p:cNvSpPr txBox="1"/>
          <p:nvPr/>
        </p:nvSpPr>
        <p:spPr>
          <a:xfrm>
            <a:off x="272578" y="1269816"/>
            <a:ext cx="3424199"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事故事例</a:t>
            </a: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投げ込み作業、リールと刈刃停止（指切創）</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汎用コンバインで大豆を定置で投げ込み脱穀作業中、ヘッダの刈刃で、親指先端を切り落とした。</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月上旬</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22</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00</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時頃、男性・</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60</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代）</a:t>
            </a:r>
          </a:p>
        </p:txBody>
      </p:sp>
      <p:sp>
        <p:nvSpPr>
          <p:cNvPr id="9" name="テキスト ボックス 8"/>
          <p:cNvSpPr txBox="1"/>
          <p:nvPr/>
        </p:nvSpPr>
        <p:spPr>
          <a:xfrm>
            <a:off x="272578" y="260648"/>
            <a:ext cx="8619902" cy="954107"/>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定置での投げ込み脱穀作業は、刈刃とリールを必ず</a:t>
            </a:r>
            <a:endPar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停止して行う。</a:t>
            </a:r>
          </a:p>
        </p:txBody>
      </p:sp>
      <p:sp>
        <p:nvSpPr>
          <p:cNvPr id="13" name="テキスト ボックス 12"/>
          <p:cNvSpPr txBox="1"/>
          <p:nvPr/>
        </p:nvSpPr>
        <p:spPr>
          <a:xfrm>
            <a:off x="263133" y="260648"/>
            <a:ext cx="492443" cy="461665"/>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lumMod val="75000"/>
                  </a:prstClr>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10" name="正方形/長方形 9"/>
          <p:cNvSpPr/>
          <p:nvPr/>
        </p:nvSpPr>
        <p:spPr>
          <a:xfrm>
            <a:off x="3346265" y="4402572"/>
            <a:ext cx="3424199" cy="584775"/>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農研機構 農作業安全情報センター</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「業事故</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事例検索</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107</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水田作</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a:t>
            </a:r>
          </a:p>
        </p:txBody>
      </p:sp>
      <p:pic>
        <p:nvPicPr>
          <p:cNvPr id="7" name="図 6">
            <a:extLst>
              <a:ext uri="{FF2B5EF4-FFF2-40B4-BE49-F238E27FC236}">
                <a16:creationId xmlns:a16="http://schemas.microsoft.com/office/drawing/2014/main" id="{A5D249FD-4D11-479A-B241-AB3794603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6777" y="1315113"/>
            <a:ext cx="3911600" cy="2768600"/>
          </a:xfrm>
          <a:prstGeom prst="rect">
            <a:avLst/>
          </a:prstGeom>
        </p:spPr>
      </p:pic>
      <p:pic>
        <p:nvPicPr>
          <p:cNvPr id="12" name="図 11">
            <a:extLst>
              <a:ext uri="{FF2B5EF4-FFF2-40B4-BE49-F238E27FC236}">
                <a16:creationId xmlns:a16="http://schemas.microsoft.com/office/drawing/2014/main" id="{FA44091C-704F-4B44-87A2-E44BAD10C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0386" y="3240704"/>
            <a:ext cx="2487854" cy="1759502"/>
          </a:xfrm>
          <a:prstGeom prst="rect">
            <a:avLst/>
          </a:prstGeom>
        </p:spPr>
      </p:pic>
      <p:sp>
        <p:nvSpPr>
          <p:cNvPr id="2" name="スライド番号プレースホルダー 1"/>
          <p:cNvSpPr>
            <a:spLocks noGrp="1"/>
          </p:cNvSpPr>
          <p:nvPr>
            <p:ph type="sldNum" sz="quarter" idx="12"/>
          </p:nvPr>
        </p:nvSpPr>
        <p:spPr>
          <a:xfrm>
            <a:off x="673680" y="6492875"/>
            <a:ext cx="821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t>149</a:t>
            </a:r>
            <a:endParaRPr kumimoji="1" lang="ja-JP" altLang="en-US" sz="2000" b="0" i="0" u="none" strike="noStrike" kern="1200" cap="none" spc="0" normalizeH="0" baseline="0" noProof="0" dirty="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948907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100392" y="6323557"/>
            <a:ext cx="5810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t>150</a:t>
            </a:r>
            <a:endParaRPr kumimoji="1" lang="ja-JP" altLang="en-US" sz="2000" b="0" i="0" u="none" strike="noStrike" kern="1200" cap="none" spc="0" normalizeH="0" baseline="0" noProof="0" dirty="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4351F417-A4EF-4C0A-850C-A530E9594604}"/>
              </a:ext>
            </a:extLst>
          </p:cNvPr>
          <p:cNvSpPr txBox="1"/>
          <p:nvPr/>
        </p:nvSpPr>
        <p:spPr>
          <a:xfrm>
            <a:off x="254551" y="293637"/>
            <a:ext cx="8619902" cy="954107"/>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定置での投げ込み脱穀作業は、刈刃とリールを必ず</a:t>
            </a:r>
            <a:endParaRPr kumimoji="1" lang="en-US" altLang="ja-JP"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停止して行う。</a:t>
            </a:r>
          </a:p>
        </p:txBody>
      </p:sp>
      <p:sp>
        <p:nvSpPr>
          <p:cNvPr id="8" name="テキスト ボックス 7"/>
          <p:cNvSpPr txBox="1"/>
          <p:nvPr/>
        </p:nvSpPr>
        <p:spPr>
          <a:xfrm>
            <a:off x="254551" y="267062"/>
            <a:ext cx="492443" cy="461665"/>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4" name="図 3">
            <a:extLst>
              <a:ext uri="{FF2B5EF4-FFF2-40B4-BE49-F238E27FC236}">
                <a16:creationId xmlns:a16="http://schemas.microsoft.com/office/drawing/2014/main" id="{0BD42BC2-0036-4CC4-A489-F9C005520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934" y="2952134"/>
            <a:ext cx="4610100" cy="3263900"/>
          </a:xfrm>
          <a:prstGeom prst="rect">
            <a:avLst/>
          </a:prstGeom>
        </p:spPr>
      </p:pic>
      <p:pic>
        <p:nvPicPr>
          <p:cNvPr id="12" name="Picture 2">
            <a:extLst>
              <a:ext uri="{FF2B5EF4-FFF2-40B4-BE49-F238E27FC236}">
                <a16:creationId xmlns:a16="http://schemas.microsoft.com/office/drawing/2014/main" id="{E0A37EDD-E89E-463E-BB1F-D1A7EBCC2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034" y="3905866"/>
            <a:ext cx="3018800" cy="2264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a:extLst>
              <a:ext uri="{FF2B5EF4-FFF2-40B4-BE49-F238E27FC236}">
                <a16:creationId xmlns:a16="http://schemas.microsoft.com/office/drawing/2014/main" id="{4C9E4144-8884-44E4-99CA-E95EA8E0F921}"/>
              </a:ext>
            </a:extLst>
          </p:cNvPr>
          <p:cNvSpPr txBox="1"/>
          <p:nvPr/>
        </p:nvSpPr>
        <p:spPr>
          <a:xfrm>
            <a:off x="1145934" y="3292159"/>
            <a:ext cx="762379"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1" name="テキスト ボックス 10"/>
          <p:cNvSpPr txBox="1"/>
          <p:nvPr/>
        </p:nvSpPr>
        <p:spPr>
          <a:xfrm>
            <a:off x="254551" y="1333065"/>
            <a:ext cx="8654343" cy="1938992"/>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改善のポイント</a:t>
            </a: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汎用コンバインや大豆コンバインの定置での投げ込み脱穀作業は、大変危険です。刈刃とリール回転を停止するクラッチを操作して行うことが必要です。取扱説明書をよく読んで、投げ込み脱穀作業が禁止されている機種では行わないようにしましょう。</a:t>
            </a:r>
          </a:p>
        </p:txBody>
      </p:sp>
      <p:sp>
        <p:nvSpPr>
          <p:cNvPr id="6" name="テキスト ボックス 5">
            <a:extLst>
              <a:ext uri="{FF2B5EF4-FFF2-40B4-BE49-F238E27FC236}">
                <a16:creationId xmlns:a16="http://schemas.microsoft.com/office/drawing/2014/main" id="{2EA8D012-C148-40BE-9446-E5409195CF6C}"/>
              </a:ext>
            </a:extLst>
          </p:cNvPr>
          <p:cNvSpPr txBox="1"/>
          <p:nvPr/>
        </p:nvSpPr>
        <p:spPr>
          <a:xfrm>
            <a:off x="2261239" y="5926485"/>
            <a:ext cx="192575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汎用コンバイン</a:t>
            </a:r>
          </a:p>
        </p:txBody>
      </p:sp>
    </p:spTree>
    <p:extLst>
      <p:ext uri="{BB962C8B-B14F-4D97-AF65-F5344CB8AC3E}">
        <p14:creationId xmlns:p14="http://schemas.microsoft.com/office/powerpoint/2010/main" val="3997497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098" name="Picture 2" descr="\\ALRIT\Alrit共有\02_農作業安全対策\２８農林水産省予算 安全総合対策\リスクカルテ\指導者研修用資料関係\02 安全講習テキスト 耕種分冊 Ⅱ\イラスト\コンバイン整備２.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856" y="2924333"/>
            <a:ext cx="2354138" cy="338498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72579" y="1556792"/>
            <a:ext cx="8331869" cy="830997"/>
          </a:xfrm>
          <a:prstGeom prst="rect">
            <a:avLst/>
          </a:prstGeom>
          <a:noFill/>
        </p:spPr>
        <p:txBody>
          <a:bodyPr wrap="square" rtlCol="0">
            <a:spAutoFit/>
          </a:bodyPr>
          <a:lstStyle/>
          <a:p>
            <a:r>
              <a:rPr lang="ja-JP" altLang="en-US" sz="2400" dirty="0">
                <a:solidFill>
                  <a:prstClr val="black"/>
                </a:solidFill>
                <a:latin typeface="+mj-ea"/>
                <a:ea typeface="+mj-ea"/>
              </a:rPr>
              <a:t>①整備・点検（作業者）</a:t>
            </a:r>
            <a:endParaRPr lang="en-US" altLang="ja-JP" sz="2400" dirty="0">
              <a:solidFill>
                <a:prstClr val="black"/>
              </a:solidFill>
              <a:latin typeface="+mj-ea"/>
              <a:ea typeface="+mj-ea"/>
            </a:endParaRPr>
          </a:p>
          <a:p>
            <a:r>
              <a:rPr lang="ja-JP" altLang="en-US" sz="2400" dirty="0">
                <a:solidFill>
                  <a:prstClr val="black"/>
                </a:solidFill>
                <a:latin typeface="+mj-ea"/>
                <a:ea typeface="+mj-ea"/>
              </a:rPr>
              <a:t>②道路走行（環境）</a:t>
            </a:r>
            <a:endParaRPr lang="en-US" altLang="ja-JP" sz="2400" dirty="0">
              <a:solidFill>
                <a:prstClr val="black"/>
              </a:solidFill>
              <a:latin typeface="+mj-ea"/>
              <a:ea typeface="+mj-ea"/>
            </a:endParaRPr>
          </a:p>
        </p:txBody>
      </p:sp>
      <p:pic>
        <p:nvPicPr>
          <p:cNvPr id="7" name="Picture 2" descr="\\ALRIT\Alrit共有\02_農作業安全対策\２８農林水産省予算 安全総合対策\リスクカルテ\指導者研修用資料関係\02 安全講習テキスト 耕種分冊 Ⅱ\イラスト\コンバイン道路走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907815"/>
            <a:ext cx="4469898" cy="3153422"/>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1"/>
          <p:cNvSpPr txBox="1">
            <a:spLocks/>
          </p:cNvSpPr>
          <p:nvPr/>
        </p:nvSpPr>
        <p:spPr>
          <a:xfrm>
            <a:off x="0" y="0"/>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mj-ea"/>
              </a:rPr>
              <a:t>１．機械の清掃・整備、道路走行</a:t>
            </a:r>
          </a:p>
        </p:txBody>
      </p:sp>
      <p:sp>
        <p:nvSpPr>
          <p:cNvPr id="9" name="テキスト ボックス 8"/>
          <p:cNvSpPr txBox="1"/>
          <p:nvPr/>
        </p:nvSpPr>
        <p:spPr>
          <a:xfrm>
            <a:off x="760690" y="836712"/>
            <a:ext cx="7548861" cy="461665"/>
          </a:xfrm>
          <a:prstGeom prst="rect">
            <a:avLst/>
          </a:prstGeom>
          <a:solidFill>
            <a:schemeClr val="bg1"/>
          </a:solidFill>
          <a:ln>
            <a:solidFill>
              <a:schemeClr val="bg1"/>
            </a:solidFill>
          </a:ln>
        </p:spPr>
        <p:txBody>
          <a:bodyPr wrap="none" rtlCol="0">
            <a:spAutoFit/>
          </a:bodyPr>
          <a:lstStyle/>
          <a:p>
            <a:r>
              <a:rPr lang="ja-JP" altLang="en-US" sz="2400" dirty="0">
                <a:solidFill>
                  <a:prstClr val="black"/>
                </a:solidFill>
                <a:latin typeface="ＭＳ Ｐゴシック"/>
              </a:rPr>
              <a:t>下の絵を見ながら、チェックするポイントを整理しましょう。</a:t>
            </a:r>
          </a:p>
        </p:txBody>
      </p:sp>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129</a:t>
            </a:r>
            <a:endParaRPr lang="ja-JP" altLang="en-US" dirty="0">
              <a:solidFill>
                <a:prstClr val="black">
                  <a:tint val="75000"/>
                </a:prstClr>
              </a:solidFill>
            </a:endParaRPr>
          </a:p>
        </p:txBody>
      </p:sp>
    </p:spTree>
    <p:extLst>
      <p:ext uri="{BB962C8B-B14F-4D97-AF65-F5344CB8AC3E}">
        <p14:creationId xmlns:p14="http://schemas.microsoft.com/office/powerpoint/2010/main" val="3172864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273280546"/>
              </p:ext>
            </p:extLst>
          </p:nvPr>
        </p:nvGraphicFramePr>
        <p:xfrm>
          <a:off x="251520" y="1189994"/>
          <a:ext cx="8496946" cy="2194560"/>
        </p:xfrm>
        <a:graphic>
          <a:graphicData uri="http://schemas.openxmlformats.org/drawingml/2006/table">
            <a:tbl>
              <a:tblPr firstRow="1" bandRow="1">
                <a:tableStyleId>{5C22544A-7EE6-4342-B048-85BDC9FD1C3A}</a:tableStyleId>
              </a:tblPr>
              <a:tblGrid>
                <a:gridCol w="1512169">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720081">
                  <a:extLst>
                    <a:ext uri="{9D8B030D-6E8A-4147-A177-3AD203B41FA5}">
                      <a16:colId xmlns:a16="http://schemas.microsoft.com/office/drawing/2014/main" val="20004"/>
                    </a:ext>
                  </a:extLst>
                </a:gridCol>
              </a:tblGrid>
              <a:tr h="370840">
                <a:tc rowSpan="2">
                  <a:txBody>
                    <a:bodyPr/>
                    <a:lstStyle/>
                    <a:p>
                      <a:pPr algn="ctr"/>
                      <a:r>
                        <a:rPr kumimoji="1" lang="ja-JP" altLang="en-US" sz="2000" dirty="0">
                          <a:solidFill>
                            <a:schemeClr val="bg1"/>
                          </a:solidFill>
                        </a:rPr>
                        <a:t>事項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2000" dirty="0">
                          <a:solidFill>
                            <a:schemeClr val="bg1"/>
                          </a:solidFill>
                        </a:rPr>
                        <a:t>チェック内容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2000" dirty="0">
                          <a:solidFill>
                            <a:schemeClr val="bg1"/>
                          </a:solidFill>
                        </a:rPr>
                        <a:t>チェック欄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tc>
                <a:tc rowSpan="2">
                  <a:txBody>
                    <a:bodyPr/>
                    <a:lstStyle/>
                    <a:p>
                      <a:pPr algn="ctr"/>
                      <a:r>
                        <a:rPr kumimoji="1" lang="ja-JP" altLang="en-US" sz="2000" dirty="0">
                          <a:solidFill>
                            <a:schemeClr val="bg1"/>
                          </a:solidFill>
                        </a:rPr>
                        <a:t>対策</a:t>
                      </a:r>
                      <a:endParaRPr kumimoji="1" lang="en-US" altLang="ja-JP" sz="2000" dirty="0">
                        <a:solidFill>
                          <a:schemeClr val="bg1"/>
                        </a:solidFill>
                      </a:endParaRPr>
                    </a:p>
                    <a:p>
                      <a:pPr algn="ctr"/>
                      <a:r>
                        <a:rPr kumimoji="1" lang="ja-JP" altLang="en-US" sz="2000" dirty="0">
                          <a:solidFill>
                            <a:schemeClr val="bg1"/>
                          </a:solidFill>
                        </a:rPr>
                        <a:t>優先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ja-JP" altLang="en-US" sz="2000" b="1" dirty="0">
                          <a:solidFill>
                            <a:schemeClr val="bg1"/>
                          </a:solidFill>
                        </a:rPr>
                        <a:t>そうだ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ja-JP" altLang="en-US" sz="2000" b="1" dirty="0">
                          <a:solidFill>
                            <a:schemeClr val="bg1"/>
                          </a:solidFill>
                        </a:rPr>
                        <a:t>ちがう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kumimoji="1" lang="ja-JP" altLang="en-US" dirty="0"/>
                    </a:p>
                  </a:txBody>
                  <a:tcPr/>
                </a:tc>
                <a:extLst>
                  <a:ext uri="{0D108BD9-81ED-4DB2-BD59-A6C34878D82A}">
                    <a16:rowId xmlns:a16="http://schemas.microsoft.com/office/drawing/2014/main" val="10001"/>
                  </a:ext>
                </a:extLst>
              </a:tr>
              <a:tr h="548640">
                <a:tc rowSpan="2">
                  <a:txBody>
                    <a:bodyPr/>
                    <a:lstStyle/>
                    <a:p>
                      <a:pPr algn="ctr"/>
                      <a:r>
                        <a:rPr kumimoji="1" lang="ja-JP" altLang="en-US" sz="2000" b="0" dirty="0">
                          <a:solidFill>
                            <a:schemeClr val="tx1"/>
                          </a:solidFill>
                        </a:rPr>
                        <a:t>作業者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a:solidFill>
                            <a:schemeClr val="tx1"/>
                          </a:solidFill>
                        </a:rPr>
                        <a:t>作業前後の詰まり除去を含む点検時は、必ずエンジンを切る。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523240">
                <a:tc vMerge="1">
                  <a:txBody>
                    <a:bodyPr/>
                    <a:lstStyle/>
                    <a:p>
                      <a:endParaRPr kumimoji="1" lang="ja-JP" altLang="en-US" sz="2000" b="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a:solidFill>
                            <a:schemeClr val="tx1"/>
                          </a:solidFill>
                        </a:rPr>
                        <a:t>駆動部分への注油はクラッチを切って行う。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bl>
          </a:graphicData>
        </a:graphic>
      </p:graphicFrame>
      <p:sp>
        <p:nvSpPr>
          <p:cNvPr id="6" name="テキスト ボックス 5"/>
          <p:cNvSpPr txBox="1"/>
          <p:nvPr/>
        </p:nvSpPr>
        <p:spPr>
          <a:xfrm>
            <a:off x="251520" y="663079"/>
            <a:ext cx="2492990" cy="461665"/>
          </a:xfrm>
          <a:prstGeom prst="rect">
            <a:avLst/>
          </a:prstGeom>
          <a:solidFill>
            <a:schemeClr val="bg1"/>
          </a:solidFill>
        </p:spPr>
        <p:txBody>
          <a:bodyPr wrap="none" rtlCol="0">
            <a:spAutoFit/>
          </a:bodyPr>
          <a:lstStyle/>
          <a:p>
            <a:r>
              <a:rPr lang="ja-JP" altLang="en-US" sz="2400" dirty="0">
                <a:solidFill>
                  <a:prstClr val="black"/>
                </a:solidFill>
                <a:latin typeface="+mj-ea"/>
                <a:ea typeface="+mj-ea"/>
              </a:rPr>
              <a:t>機械の清掃・整備</a:t>
            </a:r>
          </a:p>
        </p:txBody>
      </p:sp>
      <p:graphicFrame>
        <p:nvGraphicFramePr>
          <p:cNvPr id="8" name="表 7"/>
          <p:cNvGraphicFramePr>
            <a:graphicFrameLocks noGrp="1"/>
          </p:cNvGraphicFramePr>
          <p:nvPr>
            <p:extLst>
              <p:ext uri="{D42A27DB-BD31-4B8C-83A1-F6EECF244321}">
                <p14:modId xmlns:p14="http://schemas.microsoft.com/office/powerpoint/2010/main" val="466449576"/>
              </p:ext>
            </p:extLst>
          </p:nvPr>
        </p:nvGraphicFramePr>
        <p:xfrm>
          <a:off x="251520" y="4261228"/>
          <a:ext cx="8496946" cy="1798320"/>
        </p:xfrm>
        <a:graphic>
          <a:graphicData uri="http://schemas.openxmlformats.org/drawingml/2006/table">
            <a:tbl>
              <a:tblPr firstRow="1" bandRow="1">
                <a:tableStyleId>{5C22544A-7EE6-4342-B048-85BDC9FD1C3A}</a:tableStyleId>
              </a:tblPr>
              <a:tblGrid>
                <a:gridCol w="1512169">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720081">
                  <a:extLst>
                    <a:ext uri="{9D8B030D-6E8A-4147-A177-3AD203B41FA5}">
                      <a16:colId xmlns:a16="http://schemas.microsoft.com/office/drawing/2014/main" val="20004"/>
                    </a:ext>
                  </a:extLst>
                </a:gridCol>
              </a:tblGrid>
              <a:tr h="370840">
                <a:tc rowSpan="2">
                  <a:txBody>
                    <a:bodyPr/>
                    <a:lstStyle/>
                    <a:p>
                      <a:pPr algn="ctr"/>
                      <a:r>
                        <a:rPr kumimoji="1" lang="ja-JP" altLang="en-US" sz="2000" dirty="0">
                          <a:solidFill>
                            <a:schemeClr val="bg1"/>
                          </a:solidFill>
                        </a:rPr>
                        <a:t>事項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2000" dirty="0">
                          <a:solidFill>
                            <a:schemeClr val="bg1"/>
                          </a:solidFill>
                        </a:rPr>
                        <a:t>チェック内容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2000" dirty="0">
                          <a:solidFill>
                            <a:schemeClr val="bg1"/>
                          </a:solidFill>
                        </a:rPr>
                        <a:t>チェック欄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dirty="0"/>
                    </a:p>
                  </a:txBody>
                  <a:tcPr/>
                </a:tc>
                <a:tc rowSpan="2">
                  <a:txBody>
                    <a:bodyPr/>
                    <a:lstStyle/>
                    <a:p>
                      <a:pPr algn="ctr"/>
                      <a:r>
                        <a:rPr kumimoji="1" lang="ja-JP" altLang="en-US" sz="2000" dirty="0">
                          <a:solidFill>
                            <a:schemeClr val="bg1"/>
                          </a:solidFill>
                        </a:rPr>
                        <a:t>対策</a:t>
                      </a:r>
                      <a:endParaRPr kumimoji="1" lang="en-US" altLang="ja-JP" sz="2000" dirty="0">
                        <a:solidFill>
                          <a:schemeClr val="bg1"/>
                        </a:solidFill>
                      </a:endParaRPr>
                    </a:p>
                    <a:p>
                      <a:pPr algn="ctr"/>
                      <a:r>
                        <a:rPr kumimoji="1" lang="ja-JP" altLang="en-US" sz="2000" dirty="0">
                          <a:solidFill>
                            <a:schemeClr val="bg1"/>
                          </a:solidFill>
                        </a:rPr>
                        <a:t>優先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ja-JP" altLang="en-US" sz="2000" b="1" dirty="0">
                          <a:solidFill>
                            <a:schemeClr val="bg1"/>
                          </a:solidFill>
                        </a:rPr>
                        <a:t>そうだ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ja-JP" altLang="en-US" sz="2000" b="1" dirty="0">
                          <a:solidFill>
                            <a:schemeClr val="bg1"/>
                          </a:solidFill>
                        </a:rPr>
                        <a:t>ちがう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kumimoji="1" lang="ja-JP" altLang="en-US" dirty="0"/>
                    </a:p>
                  </a:txBody>
                  <a:tcPr/>
                </a:tc>
                <a:extLst>
                  <a:ext uri="{0D108BD9-81ED-4DB2-BD59-A6C34878D82A}">
                    <a16:rowId xmlns:a16="http://schemas.microsoft.com/office/drawing/2014/main" val="10001"/>
                  </a:ext>
                </a:extLst>
              </a:tr>
              <a:tr h="741680">
                <a:tc>
                  <a:txBody>
                    <a:bodyPr/>
                    <a:lstStyle/>
                    <a:p>
                      <a:pPr algn="ctr"/>
                      <a:r>
                        <a:rPr kumimoji="1" lang="ja-JP" altLang="en-US" sz="2000" b="0" dirty="0">
                          <a:solidFill>
                            <a:schemeClr val="tx1"/>
                          </a:solidFill>
                        </a:rPr>
                        <a:t>環境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kumimoji="1" lang="ja-JP" altLang="en-US" sz="2000" dirty="0">
                          <a:solidFill>
                            <a:schemeClr val="tx1"/>
                          </a:solidFill>
                        </a:rPr>
                        <a:t>慣れた道でも、草むら、狭い道、坂道などでは、降りて道幅や路肩状態を必ず確認する。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
        <p:nvSpPr>
          <p:cNvPr id="10" name="テキスト ボックス 9"/>
          <p:cNvSpPr txBox="1"/>
          <p:nvPr/>
        </p:nvSpPr>
        <p:spPr>
          <a:xfrm>
            <a:off x="251520" y="3717032"/>
            <a:ext cx="1415772" cy="461665"/>
          </a:xfrm>
          <a:prstGeom prst="rect">
            <a:avLst/>
          </a:prstGeom>
          <a:solidFill>
            <a:schemeClr val="bg1"/>
          </a:solidFill>
        </p:spPr>
        <p:txBody>
          <a:bodyPr wrap="none" rtlCol="0">
            <a:spAutoFit/>
          </a:bodyPr>
          <a:lstStyle/>
          <a:p>
            <a:r>
              <a:rPr lang="ja-JP" altLang="en-US" sz="2400">
                <a:solidFill>
                  <a:prstClr val="black"/>
                </a:solidFill>
                <a:latin typeface="+mj-ea"/>
                <a:ea typeface="+mj-ea"/>
              </a:rPr>
              <a:t>道路</a:t>
            </a:r>
            <a:r>
              <a:rPr lang="ja-JP" altLang="en-US" sz="2400" dirty="0">
                <a:solidFill>
                  <a:prstClr val="black"/>
                </a:solidFill>
                <a:latin typeface="+mj-ea"/>
                <a:ea typeface="+mj-ea"/>
              </a:rPr>
              <a:t>走行</a:t>
            </a:r>
          </a:p>
        </p:txBody>
      </p:sp>
      <p:sp>
        <p:nvSpPr>
          <p:cNvPr id="11" name="タイトル 1"/>
          <p:cNvSpPr txBox="1">
            <a:spLocks/>
          </p:cNvSpPr>
          <p:nvPr/>
        </p:nvSpPr>
        <p:spPr>
          <a:xfrm>
            <a:off x="0" y="0"/>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mj-ea"/>
              </a:rPr>
              <a:t>１．機械の清掃・整備、道路走行</a:t>
            </a:r>
          </a:p>
        </p:txBody>
      </p:sp>
      <p:sp>
        <p:nvSpPr>
          <p:cNvPr id="9" name="テキスト ボックス 8"/>
          <p:cNvSpPr txBox="1"/>
          <p:nvPr/>
        </p:nvSpPr>
        <p:spPr>
          <a:xfrm>
            <a:off x="1259633" y="3373364"/>
            <a:ext cx="7488833" cy="338554"/>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a:t>
            </a:r>
            <a:r>
              <a:rPr lang="ja-JP" altLang="ja-JP" sz="1600" dirty="0">
                <a:latin typeface="+mj-ea"/>
                <a:ea typeface="+mj-ea"/>
              </a:rPr>
              <a:t>機械点検整備</a:t>
            </a:r>
            <a:r>
              <a:rPr lang="ja-JP" altLang="en-US" sz="1600" dirty="0">
                <a:latin typeface="+mj-ea"/>
                <a:ea typeface="+mj-ea"/>
              </a:rPr>
              <a:t>（予防整備）</a:t>
            </a:r>
            <a:r>
              <a:rPr lang="ja-JP" altLang="ja-JP" sz="1600" dirty="0">
                <a:latin typeface="+mj-ea"/>
                <a:ea typeface="+mj-ea"/>
              </a:rPr>
              <a:t>の励行</a:t>
            </a:r>
            <a:r>
              <a:rPr lang="ja-JP" altLang="en-US" sz="1600" dirty="0">
                <a:latin typeface="+mj-ea"/>
                <a:ea typeface="+mj-ea"/>
              </a:rPr>
              <a:t>」</a:t>
            </a:r>
            <a:r>
              <a:rPr lang="en-US" altLang="ja-JP" sz="1600" dirty="0">
                <a:latin typeface="+mj-ea"/>
                <a:ea typeface="+mj-ea"/>
              </a:rPr>
              <a:t>p54</a:t>
            </a:r>
            <a:r>
              <a:rPr lang="ja-JP" altLang="en-US" sz="1600" dirty="0">
                <a:latin typeface="+mj-ea"/>
                <a:ea typeface="+mj-ea"/>
              </a:rPr>
              <a:t>　参照</a:t>
            </a:r>
            <a:endParaRPr kumimoji="1" lang="ja-JP" altLang="en-US" sz="1600" dirty="0">
              <a:latin typeface="+mj-ea"/>
              <a:ea typeface="+mj-ea"/>
            </a:endParaRPr>
          </a:p>
        </p:txBody>
      </p:sp>
      <p:sp>
        <p:nvSpPr>
          <p:cNvPr id="12" name="テキスト ボックス 11"/>
          <p:cNvSpPr txBox="1"/>
          <p:nvPr/>
        </p:nvSpPr>
        <p:spPr>
          <a:xfrm>
            <a:off x="632205" y="6096695"/>
            <a:ext cx="7489644" cy="584775"/>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a:t>
            </a:r>
            <a:r>
              <a:rPr lang="ja-JP" altLang="ja-JP" sz="1600" dirty="0" err="1">
                <a:latin typeface="+mj-ea"/>
                <a:ea typeface="+mj-ea"/>
              </a:rPr>
              <a:t>ほ</a:t>
            </a:r>
            <a:r>
              <a:rPr lang="ja-JP" altLang="ja-JP" sz="1600" dirty="0">
                <a:latin typeface="+mj-ea"/>
                <a:ea typeface="+mj-ea"/>
              </a:rPr>
              <a:t>場、農道の点検・改善</a:t>
            </a:r>
            <a:r>
              <a:rPr lang="ja-JP" altLang="en-US" sz="1600" dirty="0">
                <a:latin typeface="+mj-ea"/>
                <a:ea typeface="+mj-ea"/>
              </a:rPr>
              <a:t>」</a:t>
            </a:r>
            <a:r>
              <a:rPr lang="en-US" altLang="ja-JP" sz="1600" dirty="0">
                <a:latin typeface="+mj-ea"/>
                <a:ea typeface="+mj-ea"/>
              </a:rPr>
              <a:t>p20</a:t>
            </a:r>
            <a:r>
              <a:rPr lang="ja-JP" altLang="en-US" sz="1600" dirty="0" err="1">
                <a:latin typeface="+mj-ea"/>
                <a:ea typeface="+mj-ea"/>
              </a:rPr>
              <a:t>、</a:t>
            </a:r>
            <a:r>
              <a:rPr lang="ja-JP" altLang="en-US" sz="1600" dirty="0">
                <a:latin typeface="+mj-ea"/>
                <a:ea typeface="+mj-ea"/>
              </a:rPr>
              <a:t>「</a:t>
            </a:r>
            <a:r>
              <a:rPr lang="ja-JP" altLang="ja-JP" sz="1600" dirty="0">
                <a:latin typeface="+mj-ea"/>
                <a:ea typeface="+mj-ea"/>
              </a:rPr>
              <a:t>危険マップ作成</a:t>
            </a:r>
            <a:r>
              <a:rPr lang="ja-JP" altLang="en-US" sz="1600" dirty="0">
                <a:latin typeface="+mj-ea"/>
                <a:ea typeface="+mj-ea"/>
              </a:rPr>
              <a:t>」</a:t>
            </a:r>
            <a:r>
              <a:rPr lang="en-US" altLang="ja-JP" sz="1600" dirty="0">
                <a:latin typeface="+mj-ea"/>
                <a:ea typeface="+mj-ea"/>
              </a:rPr>
              <a:t>p22</a:t>
            </a:r>
            <a:r>
              <a:rPr lang="ja-JP" altLang="en-US" sz="1600" dirty="0" err="1">
                <a:latin typeface="+mj-ea"/>
                <a:ea typeface="+mj-ea"/>
              </a:rPr>
              <a:t>、</a:t>
            </a:r>
            <a:r>
              <a:rPr lang="ja-JP" altLang="en-US" sz="1600" dirty="0">
                <a:latin typeface="+mj-ea"/>
                <a:ea typeface="+mj-ea"/>
              </a:rPr>
              <a:t>「</a:t>
            </a:r>
            <a:r>
              <a:rPr lang="ja-JP" altLang="ja-JP" sz="1600" dirty="0">
                <a:latin typeface="+mj-ea"/>
                <a:ea typeface="+mj-ea"/>
              </a:rPr>
              <a:t>注意警告板の設置</a:t>
            </a:r>
            <a:r>
              <a:rPr lang="ja-JP" altLang="en-US" sz="1600" dirty="0">
                <a:latin typeface="+mj-ea"/>
                <a:ea typeface="+mj-ea"/>
              </a:rPr>
              <a:t>」</a:t>
            </a:r>
            <a:r>
              <a:rPr lang="en-US" altLang="ja-JP" sz="1600" dirty="0">
                <a:latin typeface="+mj-ea"/>
                <a:ea typeface="+mj-ea"/>
              </a:rPr>
              <a:t>p24</a:t>
            </a:r>
            <a:r>
              <a:rPr lang="ja-JP" altLang="en-US" sz="1600" dirty="0">
                <a:latin typeface="+mj-ea"/>
                <a:ea typeface="+mj-ea"/>
              </a:rPr>
              <a:t>　参照</a:t>
            </a:r>
            <a:endParaRPr kumimoji="1" lang="ja-JP" altLang="en-US" sz="1600" dirty="0">
              <a:latin typeface="+mj-ea"/>
              <a:ea typeface="+mj-ea"/>
            </a:endParaRPr>
          </a:p>
        </p:txBody>
      </p:sp>
      <p:sp>
        <p:nvSpPr>
          <p:cNvPr id="2" name="スライド番号プレースホルダー 1"/>
          <p:cNvSpPr>
            <a:spLocks noGrp="1"/>
          </p:cNvSpPr>
          <p:nvPr>
            <p:ph type="sldNum" sz="quarter" idx="12"/>
          </p:nvPr>
        </p:nvSpPr>
        <p:spPr>
          <a:xfrm>
            <a:off x="8100392" y="6376243"/>
            <a:ext cx="648074" cy="365125"/>
          </a:xfrm>
        </p:spPr>
        <p:txBody>
          <a:bodyPr/>
          <a:lstStyle/>
          <a:p>
            <a:pPr algn="l"/>
            <a:r>
              <a:rPr lang="en-US" altLang="ja-JP" dirty="0">
                <a:solidFill>
                  <a:prstClr val="black">
                    <a:tint val="75000"/>
                  </a:prstClr>
                </a:solidFill>
              </a:rPr>
              <a:t>130</a:t>
            </a:r>
            <a:endParaRPr lang="ja-JP" altLang="en-US" dirty="0">
              <a:solidFill>
                <a:prstClr val="black">
                  <a:tint val="75000"/>
                </a:prstClr>
              </a:solidFill>
            </a:endParaRPr>
          </a:p>
        </p:txBody>
      </p:sp>
    </p:spTree>
    <p:extLst>
      <p:ext uri="{BB962C8B-B14F-4D97-AF65-F5344CB8AC3E}">
        <p14:creationId xmlns:p14="http://schemas.microsoft.com/office/powerpoint/2010/main" val="2892535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91363" y="5695056"/>
            <a:ext cx="8601117"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コンバインを故障なく使うためには、作業前後の清掃・整備が欠かせませんが、手順を順守した作業が重要です。</a:t>
            </a:r>
          </a:p>
        </p:txBody>
      </p:sp>
      <p:sp>
        <p:nvSpPr>
          <p:cNvPr id="14" name="テキスト ボックス 13"/>
          <p:cNvSpPr txBox="1"/>
          <p:nvPr/>
        </p:nvSpPr>
        <p:spPr>
          <a:xfrm>
            <a:off x="272578" y="1719972"/>
            <a:ext cx="3939382" cy="3785652"/>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清掃整備、エンジン停止</a:t>
            </a:r>
            <a:endParaRPr lang="en-US" altLang="ja-JP" sz="2400" b="1" dirty="0">
              <a:solidFill>
                <a:srgbClr val="FF0000"/>
              </a:solidFill>
              <a:latin typeface="+mj-ea"/>
              <a:ea typeface="+mj-ea"/>
            </a:endParaRPr>
          </a:p>
          <a:p>
            <a:r>
              <a:rPr lang="ja-JP" altLang="en-US" sz="2400" b="1" dirty="0">
                <a:solidFill>
                  <a:srgbClr val="FF0000"/>
                </a:solidFill>
                <a:latin typeface="+mj-ea"/>
                <a:ea typeface="+mj-ea"/>
              </a:rPr>
              <a:t>（</a:t>
            </a:r>
            <a:r>
              <a:rPr lang="zh-TW" altLang="en-US" sz="2400" b="1" dirty="0">
                <a:solidFill>
                  <a:srgbClr val="FF0000"/>
                </a:solidFill>
                <a:latin typeface="ＭＳ ゴシック" panose="020B0609070205080204" pitchFamily="49" charset="-128"/>
                <a:ea typeface="ＭＳ ゴシック" panose="020B0609070205080204" pitchFamily="49" charset="-128"/>
              </a:rPr>
              <a:t>骨折、挫滅創</a:t>
            </a:r>
            <a:r>
              <a:rPr lang="ja-JP" altLang="en-US" sz="2400" b="1" dirty="0">
                <a:solidFill>
                  <a:srgbClr val="FF0000"/>
                </a:solidFill>
                <a:latin typeface="+mj-ea"/>
                <a:ea typeface="+mj-ea"/>
              </a:rPr>
              <a:t>）</a:t>
            </a:r>
          </a:p>
          <a:p>
            <a:r>
              <a:rPr lang="ja-JP" altLang="en-US" sz="2400" dirty="0">
                <a:solidFill>
                  <a:prstClr val="black"/>
                </a:solidFill>
                <a:latin typeface="+mj-ea"/>
                <a:ea typeface="+mj-ea"/>
              </a:rPr>
              <a:t>コンバインのチェーンに給油するため、こぎ胴を開け、回転する藁搬送チェーンに右手で給油中、こぎ胴に左手の第２、３、４指が巻き込まれ、骨折、挫滅創。（平成</a:t>
            </a:r>
            <a:r>
              <a:rPr lang="en-US" altLang="ja-JP" sz="2400" dirty="0">
                <a:solidFill>
                  <a:prstClr val="black"/>
                </a:solidFill>
                <a:latin typeface="+mj-ea"/>
                <a:ea typeface="+mj-ea"/>
              </a:rPr>
              <a:t>23</a:t>
            </a:r>
            <a:r>
              <a:rPr lang="ja-JP" altLang="en-US" sz="2400" dirty="0">
                <a:solidFill>
                  <a:prstClr val="black"/>
                </a:solidFill>
                <a:latin typeface="+mj-ea"/>
                <a:ea typeface="+mj-ea"/>
              </a:rPr>
              <a:t>年</a:t>
            </a:r>
            <a:r>
              <a:rPr lang="en-US" altLang="ja-JP" sz="2400" dirty="0">
                <a:solidFill>
                  <a:prstClr val="black"/>
                </a:solidFill>
                <a:latin typeface="+mj-ea"/>
                <a:ea typeface="+mj-ea"/>
              </a:rPr>
              <a:t>10</a:t>
            </a:r>
            <a:r>
              <a:rPr lang="ja-JP" altLang="en-US" sz="2400" dirty="0">
                <a:solidFill>
                  <a:prstClr val="black"/>
                </a:solidFill>
                <a:latin typeface="+mj-ea"/>
                <a:ea typeface="+mj-ea"/>
              </a:rPr>
              <a:t>月上旬 </a:t>
            </a:r>
            <a:r>
              <a:rPr lang="en-US" altLang="ja-JP" sz="2400" dirty="0">
                <a:solidFill>
                  <a:prstClr val="black"/>
                </a:solidFill>
                <a:latin typeface="+mj-ea"/>
                <a:ea typeface="+mj-ea"/>
              </a:rPr>
              <a:t>8</a:t>
            </a:r>
            <a:r>
              <a:rPr lang="ja-JP" altLang="en-US" sz="2400" dirty="0">
                <a:solidFill>
                  <a:prstClr val="black"/>
                </a:solidFill>
                <a:latin typeface="+mj-ea"/>
                <a:ea typeface="+mj-ea"/>
              </a:rPr>
              <a:t>時半頃、男性</a:t>
            </a:r>
            <a:r>
              <a:rPr lang="en-US" altLang="ja-JP" sz="2400" dirty="0">
                <a:solidFill>
                  <a:prstClr val="black"/>
                </a:solidFill>
                <a:latin typeface="+mj-ea"/>
                <a:ea typeface="+mj-ea"/>
              </a:rPr>
              <a:t>63</a:t>
            </a:r>
            <a:r>
              <a:rPr lang="ja-JP" altLang="en-US" sz="2400" dirty="0">
                <a:solidFill>
                  <a:prstClr val="black"/>
                </a:solidFill>
                <a:latin typeface="+mj-ea"/>
                <a:ea typeface="+mj-ea"/>
              </a:rPr>
              <a:t>歳</a:t>
            </a:r>
            <a:r>
              <a:rPr lang="en-US" altLang="ja-JP" sz="2400" dirty="0">
                <a:solidFill>
                  <a:prstClr val="black"/>
                </a:solidFill>
                <a:latin typeface="+mj-ea"/>
                <a:ea typeface="+mj-ea"/>
              </a:rPr>
              <a:t>)</a:t>
            </a:r>
            <a:endParaRPr lang="ja-JP" altLang="en-US" sz="2400" dirty="0">
              <a:solidFill>
                <a:prstClr val="black"/>
              </a:solidFill>
              <a:latin typeface="+mj-ea"/>
              <a:ea typeface="+mj-ea"/>
            </a:endParaRPr>
          </a:p>
        </p:txBody>
      </p:sp>
      <p:sp>
        <p:nvSpPr>
          <p:cNvPr id="9" name="テキスト ボックス 8"/>
          <p:cNvSpPr txBox="1"/>
          <p:nvPr/>
        </p:nvSpPr>
        <p:spPr>
          <a:xfrm>
            <a:off x="272578" y="242645"/>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作業前後の詰まり除去を含む点検時は、必ずエンジ</a:t>
            </a:r>
            <a:endParaRPr lang="en-US" altLang="ja-JP" sz="2800" dirty="0">
              <a:solidFill>
                <a:prstClr val="black"/>
              </a:solidFill>
              <a:latin typeface="+mj-ea"/>
              <a:ea typeface="+mj-ea"/>
            </a:endParaRPr>
          </a:p>
          <a:p>
            <a:r>
              <a:rPr lang="ja-JP" altLang="en-US" sz="2800" dirty="0">
                <a:solidFill>
                  <a:prstClr val="black"/>
                </a:solidFill>
                <a:latin typeface="+mj-ea"/>
                <a:ea typeface="+mj-ea"/>
              </a:rPr>
              <a:t>　　ンを切る。　</a:t>
            </a:r>
          </a:p>
        </p:txBody>
      </p:sp>
      <p:sp>
        <p:nvSpPr>
          <p:cNvPr id="11" name="テキスト ボックス 10"/>
          <p:cNvSpPr txBox="1"/>
          <p:nvPr/>
        </p:nvSpPr>
        <p:spPr>
          <a:xfrm>
            <a:off x="263133" y="258033"/>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0" name="正方形/長方形 9"/>
          <p:cNvSpPr/>
          <p:nvPr/>
        </p:nvSpPr>
        <p:spPr>
          <a:xfrm>
            <a:off x="4845019" y="5093377"/>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Ⅳ</a:t>
            </a:r>
            <a:r>
              <a:rPr lang="ja-JP" altLang="ja-JP" sz="1600" dirty="0">
                <a:latin typeface="+mj-ea"/>
                <a:ea typeface="+mj-ea"/>
              </a:rPr>
              <a:t>）</a:t>
            </a:r>
            <a:r>
              <a:rPr lang="en-US" altLang="ja-JP" sz="1600" dirty="0">
                <a:latin typeface="+mj-ea"/>
                <a:ea typeface="+mj-ea"/>
              </a:rPr>
              <a:t>p121</a:t>
            </a:r>
            <a:r>
              <a:rPr lang="ja-JP" altLang="ja-JP" sz="1600" dirty="0">
                <a:latin typeface="+mj-ea"/>
                <a:ea typeface="+mj-ea"/>
              </a:rPr>
              <a:t>より</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16"/>
          <a:stretch/>
        </p:blipFill>
        <p:spPr bwMode="auto">
          <a:xfrm>
            <a:off x="4322067" y="1761159"/>
            <a:ext cx="4570413" cy="331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273153" y="1196752"/>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駆動部分への注油はクラッチを切って行う。　</a:t>
            </a:r>
          </a:p>
        </p:txBody>
      </p:sp>
      <p:sp>
        <p:nvSpPr>
          <p:cNvPr id="13" name="テキスト ボックス 12"/>
          <p:cNvSpPr txBox="1"/>
          <p:nvPr/>
        </p:nvSpPr>
        <p:spPr>
          <a:xfrm>
            <a:off x="263133" y="1227529"/>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2" name="スライド番号プレースホルダー 1"/>
          <p:cNvSpPr>
            <a:spLocks noGrp="1"/>
          </p:cNvSpPr>
          <p:nvPr>
            <p:ph type="sldNum" sz="quarter" idx="12"/>
          </p:nvPr>
        </p:nvSpPr>
        <p:spPr>
          <a:xfrm>
            <a:off x="482521" y="6474978"/>
            <a:ext cx="8218800" cy="365125"/>
          </a:xfrm>
        </p:spPr>
        <p:txBody>
          <a:bodyPr/>
          <a:lstStyle/>
          <a:p>
            <a:r>
              <a:rPr lang="en-US" altLang="ja-JP" dirty="0">
                <a:solidFill>
                  <a:prstClr val="black">
                    <a:tint val="75000"/>
                  </a:prstClr>
                </a:solidFill>
              </a:rPr>
              <a:t>131</a:t>
            </a:r>
            <a:endParaRPr lang="ja-JP" altLang="en-US" dirty="0">
              <a:solidFill>
                <a:prstClr val="black">
                  <a:tint val="75000"/>
                </a:prstClr>
              </a:solidFill>
            </a:endParaRPr>
          </a:p>
        </p:txBody>
      </p:sp>
    </p:spTree>
    <p:extLst>
      <p:ext uri="{BB962C8B-B14F-4D97-AF65-F5344CB8AC3E}">
        <p14:creationId xmlns:p14="http://schemas.microsoft.com/office/powerpoint/2010/main" val="14968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101" name="Picture 5" descr="\\ALRIT\Alrit共有\02_農作業安全対策\２８農林水産省予算 安全総合対策\リスクカルテ\指導者研修用資料関係\02 安全講習テキスト 耕種分冊 Ⅱ\イラスト\コンバイン整備.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140967"/>
            <a:ext cx="4249075" cy="3441619"/>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238137" y="1844824"/>
            <a:ext cx="8654343" cy="1200329"/>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改善のポイント</a:t>
            </a:r>
            <a:r>
              <a:rPr lang="en-US" altLang="ja-JP" sz="2400" b="1" dirty="0">
                <a:solidFill>
                  <a:srgbClr val="FF0000"/>
                </a:solidFill>
                <a:latin typeface="+mj-ea"/>
                <a:ea typeface="+mj-ea"/>
              </a:rPr>
              <a:t>》</a:t>
            </a:r>
          </a:p>
          <a:p>
            <a:r>
              <a:rPr lang="ja-JP" altLang="en-US" sz="2400" dirty="0">
                <a:solidFill>
                  <a:prstClr val="black"/>
                </a:solidFill>
                <a:latin typeface="+mj-ea"/>
                <a:ea typeface="+mj-ea"/>
              </a:rPr>
              <a:t>コンバインは回転部や刃物も多く、エンジンは停止して行います。また、取り外したカバーは必ず取り付けておきます。</a:t>
            </a:r>
          </a:p>
        </p:txBody>
      </p:sp>
      <p:sp>
        <p:nvSpPr>
          <p:cNvPr id="12" name="テキスト ボックス 11"/>
          <p:cNvSpPr txBox="1"/>
          <p:nvPr/>
        </p:nvSpPr>
        <p:spPr>
          <a:xfrm>
            <a:off x="272578" y="242645"/>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作業前後の詰まり除去を含む点検時は、必ずエンジ</a:t>
            </a:r>
            <a:endParaRPr lang="en-US" altLang="ja-JP" sz="2800" dirty="0">
              <a:solidFill>
                <a:prstClr val="black"/>
              </a:solidFill>
              <a:latin typeface="+mj-ea"/>
              <a:ea typeface="+mj-ea"/>
            </a:endParaRPr>
          </a:p>
          <a:p>
            <a:r>
              <a:rPr lang="ja-JP" altLang="en-US" sz="2800" dirty="0">
                <a:solidFill>
                  <a:prstClr val="black"/>
                </a:solidFill>
                <a:latin typeface="+mj-ea"/>
                <a:ea typeface="+mj-ea"/>
              </a:rPr>
              <a:t>　　ンを切る。　</a:t>
            </a:r>
          </a:p>
        </p:txBody>
      </p:sp>
      <p:sp>
        <p:nvSpPr>
          <p:cNvPr id="14" name="テキスト ボックス 13"/>
          <p:cNvSpPr txBox="1"/>
          <p:nvPr/>
        </p:nvSpPr>
        <p:spPr>
          <a:xfrm>
            <a:off x="273153" y="1196752"/>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駆動部分への注油はクラッチを切って行う。　</a:t>
            </a:r>
          </a:p>
        </p:txBody>
      </p:sp>
      <p:sp>
        <p:nvSpPr>
          <p:cNvPr id="16" name="テキスト ボックス 15"/>
          <p:cNvSpPr txBox="1"/>
          <p:nvPr/>
        </p:nvSpPr>
        <p:spPr>
          <a:xfrm>
            <a:off x="272578" y="258033"/>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17" name="テキスト ボックス 16"/>
          <p:cNvSpPr txBox="1"/>
          <p:nvPr/>
        </p:nvSpPr>
        <p:spPr>
          <a:xfrm>
            <a:off x="273153" y="1208574"/>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2" name="スライド番号プレースホルダー 1"/>
          <p:cNvSpPr>
            <a:spLocks noGrp="1"/>
          </p:cNvSpPr>
          <p:nvPr>
            <p:ph type="sldNum" sz="quarter" idx="12"/>
          </p:nvPr>
        </p:nvSpPr>
        <p:spPr>
          <a:xfrm>
            <a:off x="8100392" y="6375600"/>
            <a:ext cx="586408" cy="365125"/>
          </a:xfrm>
        </p:spPr>
        <p:txBody>
          <a:bodyPr/>
          <a:lstStyle/>
          <a:p>
            <a:pPr algn="l"/>
            <a:r>
              <a:rPr lang="en-US" altLang="ja-JP" dirty="0">
                <a:solidFill>
                  <a:prstClr val="black">
                    <a:tint val="75000"/>
                  </a:prstClr>
                </a:solidFill>
              </a:rPr>
              <a:t>132</a:t>
            </a:r>
            <a:endParaRPr lang="ja-JP" altLang="en-US" dirty="0">
              <a:solidFill>
                <a:prstClr val="black">
                  <a:tint val="75000"/>
                </a:prstClr>
              </a:solidFill>
            </a:endParaRPr>
          </a:p>
        </p:txBody>
      </p:sp>
    </p:spTree>
    <p:extLst>
      <p:ext uri="{BB962C8B-B14F-4D97-AF65-F5344CB8AC3E}">
        <p14:creationId xmlns:p14="http://schemas.microsoft.com/office/powerpoint/2010/main" val="3076313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31525" y="5535984"/>
            <a:ext cx="8654343"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mj-ea"/>
                <a:ea typeface="+mj-ea"/>
              </a:rPr>
              <a:t>≪なぜ≫</a:t>
            </a:r>
            <a:r>
              <a:rPr lang="ja-JP" altLang="en-US" sz="2400" dirty="0">
                <a:solidFill>
                  <a:prstClr val="black"/>
                </a:solidFill>
                <a:latin typeface="+mj-ea"/>
                <a:ea typeface="+mj-ea"/>
              </a:rPr>
              <a:t>慣れた道でも、草が生い茂り路肩が見えなかったり、降雨後で坂道が滑りやすい時など、日々状況は変化します。</a:t>
            </a:r>
          </a:p>
        </p:txBody>
      </p:sp>
      <p:sp>
        <p:nvSpPr>
          <p:cNvPr id="14" name="テキスト ボックス 13"/>
          <p:cNvSpPr txBox="1"/>
          <p:nvPr/>
        </p:nvSpPr>
        <p:spPr>
          <a:xfrm>
            <a:off x="192943" y="1412776"/>
            <a:ext cx="3671688" cy="3416320"/>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路肩、確認（死亡）</a:t>
            </a:r>
          </a:p>
          <a:p>
            <a:r>
              <a:rPr lang="ja-JP" altLang="en-US" sz="2400" dirty="0">
                <a:solidFill>
                  <a:prstClr val="black"/>
                </a:solidFill>
                <a:latin typeface="+mj-ea"/>
                <a:ea typeface="+mj-ea"/>
              </a:rPr>
              <a:t>自脱コンバインでイネを収穫するため、雑草の生い茂る進入路から水田に入ろうとしたところ、進入路手前の段差で転落、圧死。</a:t>
            </a:r>
            <a:endParaRPr lang="en-US" altLang="ja-JP" sz="2400" dirty="0">
              <a:solidFill>
                <a:prstClr val="black"/>
              </a:solidFill>
              <a:latin typeface="+mj-ea"/>
              <a:ea typeface="+mj-ea"/>
            </a:endParaRPr>
          </a:p>
          <a:p>
            <a:r>
              <a:rPr lang="ja-JP" altLang="en-US" sz="2400" dirty="0">
                <a:solidFill>
                  <a:prstClr val="black"/>
                </a:solidFill>
                <a:latin typeface="+mj-ea"/>
                <a:ea typeface="+mj-ea"/>
              </a:rPr>
              <a:t>（平成</a:t>
            </a:r>
            <a:r>
              <a:rPr lang="en-US" altLang="ja-JP" sz="2400" dirty="0">
                <a:solidFill>
                  <a:prstClr val="black"/>
                </a:solidFill>
                <a:latin typeface="+mj-ea"/>
                <a:ea typeface="+mj-ea"/>
              </a:rPr>
              <a:t>26</a:t>
            </a:r>
            <a:r>
              <a:rPr lang="ja-JP" altLang="en-US" sz="2400" dirty="0">
                <a:solidFill>
                  <a:prstClr val="black"/>
                </a:solidFill>
                <a:latin typeface="+mj-ea"/>
                <a:ea typeface="+mj-ea"/>
              </a:rPr>
              <a:t>年</a:t>
            </a:r>
            <a:r>
              <a:rPr lang="en-US" altLang="ja-JP" sz="2400" dirty="0">
                <a:solidFill>
                  <a:prstClr val="black"/>
                </a:solidFill>
                <a:latin typeface="+mj-ea"/>
                <a:ea typeface="+mj-ea"/>
              </a:rPr>
              <a:t>9</a:t>
            </a:r>
            <a:r>
              <a:rPr lang="ja-JP" altLang="en-US" sz="2400" dirty="0">
                <a:solidFill>
                  <a:prstClr val="black"/>
                </a:solidFill>
                <a:latin typeface="+mj-ea"/>
                <a:ea typeface="+mj-ea"/>
              </a:rPr>
              <a:t>月下旬 </a:t>
            </a:r>
            <a:r>
              <a:rPr lang="en-US" altLang="ja-JP" sz="2400" dirty="0">
                <a:solidFill>
                  <a:prstClr val="black"/>
                </a:solidFill>
                <a:latin typeface="+mj-ea"/>
                <a:ea typeface="+mj-ea"/>
              </a:rPr>
              <a:t>14</a:t>
            </a:r>
            <a:r>
              <a:rPr lang="ja-JP" altLang="en-US" sz="2400" dirty="0">
                <a:solidFill>
                  <a:prstClr val="black"/>
                </a:solidFill>
                <a:latin typeface="+mj-ea"/>
                <a:ea typeface="+mj-ea"/>
              </a:rPr>
              <a:t>時頃、男性・</a:t>
            </a:r>
            <a:r>
              <a:rPr lang="en-US" altLang="ja-JP" sz="2400" dirty="0">
                <a:solidFill>
                  <a:prstClr val="black"/>
                </a:solidFill>
                <a:latin typeface="+mj-ea"/>
                <a:ea typeface="+mj-ea"/>
              </a:rPr>
              <a:t>69</a:t>
            </a:r>
            <a:r>
              <a:rPr lang="ja-JP" altLang="en-US" sz="2400" dirty="0">
                <a:solidFill>
                  <a:prstClr val="black"/>
                </a:solidFill>
                <a:latin typeface="+mj-ea"/>
                <a:ea typeface="+mj-ea"/>
              </a:rPr>
              <a:t>歳）</a:t>
            </a:r>
          </a:p>
        </p:txBody>
      </p:sp>
      <p:sp>
        <p:nvSpPr>
          <p:cNvPr id="9" name="テキスト ボックス 8"/>
          <p:cNvSpPr txBox="1"/>
          <p:nvPr/>
        </p:nvSpPr>
        <p:spPr>
          <a:xfrm>
            <a:off x="272578" y="260648"/>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慣れた道でも、草むら、狭い道、坂道などでは、降りて</a:t>
            </a:r>
            <a:endParaRPr lang="en-US" altLang="ja-JP" sz="2800" dirty="0">
              <a:solidFill>
                <a:prstClr val="black"/>
              </a:solidFill>
              <a:latin typeface="+mj-ea"/>
              <a:ea typeface="+mj-ea"/>
            </a:endParaRPr>
          </a:p>
          <a:p>
            <a:r>
              <a:rPr lang="ja-JP" altLang="en-US" sz="2800" dirty="0">
                <a:solidFill>
                  <a:prstClr val="black"/>
                </a:solidFill>
                <a:latin typeface="+mj-ea"/>
                <a:ea typeface="+mj-ea"/>
              </a:rPr>
              <a:t>　　道幅や路肩状態を必ず確認する。　</a:t>
            </a:r>
          </a:p>
        </p:txBody>
      </p:sp>
      <p:sp>
        <p:nvSpPr>
          <p:cNvPr id="11" name="テキスト ボックス 10"/>
          <p:cNvSpPr txBox="1"/>
          <p:nvPr/>
        </p:nvSpPr>
        <p:spPr>
          <a:xfrm>
            <a:off x="263133" y="260704"/>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latin typeface="+mj-ea"/>
                <a:ea typeface="+mj-ea"/>
              </a:rPr>
              <a:t>✔</a:t>
            </a:r>
          </a:p>
        </p:txBody>
      </p:sp>
      <p:sp>
        <p:nvSpPr>
          <p:cNvPr id="10" name="正方形/長方形 9"/>
          <p:cNvSpPr/>
          <p:nvPr/>
        </p:nvSpPr>
        <p:spPr>
          <a:xfrm>
            <a:off x="253116" y="4829096"/>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Ⅳ</a:t>
            </a:r>
            <a:r>
              <a:rPr lang="ja-JP" altLang="ja-JP" sz="1600" dirty="0">
                <a:latin typeface="+mj-ea"/>
                <a:ea typeface="+mj-ea"/>
              </a:rPr>
              <a:t>）</a:t>
            </a:r>
            <a:r>
              <a:rPr lang="en-US" altLang="ja-JP" sz="1600" dirty="0">
                <a:latin typeface="+mj-ea"/>
                <a:ea typeface="+mj-ea"/>
              </a:rPr>
              <a:t>p119</a:t>
            </a:r>
            <a:r>
              <a:rPr lang="ja-JP" altLang="ja-JP" sz="1600" dirty="0">
                <a:latin typeface="+mj-ea"/>
                <a:ea typeface="+mj-ea"/>
              </a:rPr>
              <a:t>より</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4631" y="1601828"/>
            <a:ext cx="5027849" cy="3416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133</a:t>
            </a:r>
            <a:endParaRPr lang="ja-JP" altLang="en-US" dirty="0">
              <a:solidFill>
                <a:prstClr val="black">
                  <a:tint val="75000"/>
                </a:prstClr>
              </a:solidFill>
            </a:endParaRPr>
          </a:p>
        </p:txBody>
      </p:sp>
    </p:spTree>
    <p:extLst>
      <p:ext uri="{BB962C8B-B14F-4D97-AF65-F5344CB8AC3E}">
        <p14:creationId xmlns:p14="http://schemas.microsoft.com/office/powerpoint/2010/main" val="206957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33" y="2570708"/>
            <a:ext cx="3862723" cy="390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238137" y="1292567"/>
            <a:ext cx="8654343" cy="1200329"/>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改善のポイント</a:t>
            </a:r>
            <a:r>
              <a:rPr lang="en-US" altLang="ja-JP" sz="2400" b="1" dirty="0">
                <a:solidFill>
                  <a:srgbClr val="FF0000"/>
                </a:solidFill>
                <a:latin typeface="+mj-ea"/>
                <a:ea typeface="+mj-ea"/>
              </a:rPr>
              <a:t>》</a:t>
            </a:r>
          </a:p>
          <a:p>
            <a:r>
              <a:rPr lang="ja-JP" altLang="en-US" sz="2400" dirty="0">
                <a:solidFill>
                  <a:prstClr val="black"/>
                </a:solidFill>
                <a:latin typeface="+mj-ea"/>
                <a:ea typeface="+mj-ea"/>
              </a:rPr>
              <a:t>機械の大型化に対応した、出入りが安全確実に行える進入路を確保します。</a:t>
            </a:r>
          </a:p>
        </p:txBody>
      </p:sp>
      <p:sp>
        <p:nvSpPr>
          <p:cNvPr id="7" name="テキスト ボックス 6"/>
          <p:cNvSpPr txBox="1"/>
          <p:nvPr/>
        </p:nvSpPr>
        <p:spPr>
          <a:xfrm>
            <a:off x="272578" y="260648"/>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mj-ea"/>
                <a:ea typeface="+mj-ea"/>
              </a:rPr>
              <a:t>　　慣れた道でも、草むら、狭い道、坂道などでは、降りて</a:t>
            </a:r>
            <a:endParaRPr lang="en-US" altLang="ja-JP" sz="2800" dirty="0">
              <a:solidFill>
                <a:prstClr val="black"/>
              </a:solidFill>
              <a:latin typeface="+mj-ea"/>
              <a:ea typeface="+mj-ea"/>
            </a:endParaRPr>
          </a:p>
          <a:p>
            <a:r>
              <a:rPr lang="ja-JP" altLang="en-US" sz="2800" dirty="0">
                <a:solidFill>
                  <a:prstClr val="black"/>
                </a:solidFill>
                <a:latin typeface="+mj-ea"/>
                <a:ea typeface="+mj-ea"/>
              </a:rPr>
              <a:t>　　道幅や路肩状態を必ず確認する。　</a:t>
            </a:r>
          </a:p>
        </p:txBody>
      </p:sp>
      <p:sp>
        <p:nvSpPr>
          <p:cNvPr id="8" name="テキスト ボックス 7"/>
          <p:cNvSpPr txBox="1"/>
          <p:nvPr/>
        </p:nvSpPr>
        <p:spPr>
          <a:xfrm>
            <a:off x="260025" y="254809"/>
            <a:ext cx="492443" cy="461665"/>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latin typeface="+mj-ea"/>
                <a:ea typeface="+mj-ea"/>
              </a:rPr>
              <a:t>✔</a:t>
            </a:r>
          </a:p>
        </p:txBody>
      </p:sp>
      <p:sp>
        <p:nvSpPr>
          <p:cNvPr id="9" name="テキスト ボックス 8"/>
          <p:cNvSpPr txBox="1"/>
          <p:nvPr/>
        </p:nvSpPr>
        <p:spPr>
          <a:xfrm>
            <a:off x="4401057" y="2599243"/>
            <a:ext cx="4464496" cy="1200329"/>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改善事例</a:t>
            </a:r>
            <a:r>
              <a:rPr lang="en-US" altLang="ja-JP" sz="2400" b="1" dirty="0">
                <a:solidFill>
                  <a:srgbClr val="FF0000"/>
                </a:solidFill>
                <a:latin typeface="+mj-ea"/>
                <a:ea typeface="+mj-ea"/>
              </a:rPr>
              <a:t>》</a:t>
            </a:r>
          </a:p>
          <a:p>
            <a:r>
              <a:rPr lang="ja-JP" altLang="en-US" sz="2400" dirty="0">
                <a:solidFill>
                  <a:prstClr val="black"/>
                </a:solidFill>
                <a:latin typeface="+mj-ea"/>
                <a:ea typeface="+mj-ea"/>
              </a:rPr>
              <a:t>水路に土管を入れ、</a:t>
            </a:r>
            <a:r>
              <a:rPr lang="ja-JP" altLang="en-US" sz="2400" dirty="0" err="1">
                <a:solidFill>
                  <a:prstClr val="black"/>
                </a:solidFill>
                <a:latin typeface="+mj-ea"/>
                <a:ea typeface="+mj-ea"/>
              </a:rPr>
              <a:t>ほ</a:t>
            </a:r>
            <a:r>
              <a:rPr lang="ja-JP" altLang="en-US" sz="2400" dirty="0">
                <a:solidFill>
                  <a:prstClr val="black"/>
                </a:solidFill>
                <a:latin typeface="+mj-ea"/>
                <a:ea typeface="+mj-ea"/>
              </a:rPr>
              <a:t>場出入り口を整備した。</a:t>
            </a: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933056"/>
            <a:ext cx="3476708" cy="260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4595533" y="6551085"/>
            <a:ext cx="3141610" cy="276999"/>
          </a:xfrm>
          <a:prstGeom prst="rect">
            <a:avLst/>
          </a:prstGeom>
          <a:solidFill>
            <a:schemeClr val="bg1">
              <a:lumMod val="85000"/>
            </a:schemeClr>
          </a:solidFill>
        </p:spPr>
        <p:txBody>
          <a:bodyPr wrap="square">
            <a:spAutoFit/>
          </a:bodyPr>
          <a:lstStyle/>
          <a:p>
            <a:pPr algn="ctr"/>
            <a:r>
              <a:rPr lang="ja-JP" altLang="ja-JP" sz="1200" dirty="0">
                <a:latin typeface="+mj-ea"/>
                <a:ea typeface="+mj-ea"/>
              </a:rPr>
              <a:t>（</a:t>
            </a:r>
            <a:r>
              <a:rPr lang="ja-JP" altLang="en-US" sz="1200" dirty="0">
                <a:latin typeface="+mj-ea"/>
                <a:ea typeface="+mj-ea"/>
              </a:rPr>
              <a:t>国</a:t>
            </a:r>
            <a:r>
              <a:rPr lang="ja-JP" altLang="ja-JP" sz="1200" dirty="0">
                <a:latin typeface="+mj-ea"/>
                <a:ea typeface="+mj-ea"/>
              </a:rPr>
              <a:t>）</a:t>
            </a:r>
            <a:r>
              <a:rPr lang="ja-JP" altLang="en-US" sz="1200" dirty="0">
                <a:latin typeface="+mj-ea"/>
                <a:ea typeface="+mj-ea"/>
              </a:rPr>
              <a:t>農研機構</a:t>
            </a:r>
            <a:r>
              <a:rPr lang="ja-JP" altLang="ja-JP" sz="1200" dirty="0">
                <a:latin typeface="+mj-ea"/>
                <a:ea typeface="+mj-ea"/>
              </a:rPr>
              <a:t>「</a:t>
            </a:r>
            <a:r>
              <a:rPr lang="ja-JP" altLang="en-US" sz="1200" dirty="0">
                <a:latin typeface="+mj-ea"/>
                <a:ea typeface="+mj-ea"/>
              </a:rPr>
              <a:t>改善事例集</a:t>
            </a:r>
            <a:r>
              <a:rPr lang="ja-JP" altLang="ja-JP" sz="1200" dirty="0">
                <a:latin typeface="+mj-ea"/>
                <a:ea typeface="+mj-ea"/>
              </a:rPr>
              <a:t>」（№</a:t>
            </a:r>
            <a:r>
              <a:rPr lang="en-US" altLang="ja-JP" sz="1200" dirty="0">
                <a:latin typeface="+mj-ea"/>
                <a:ea typeface="+mj-ea"/>
              </a:rPr>
              <a:t>Ⅱ</a:t>
            </a:r>
            <a:r>
              <a:rPr lang="ja-JP" altLang="ja-JP" sz="1200" dirty="0">
                <a:latin typeface="+mj-ea"/>
                <a:ea typeface="+mj-ea"/>
              </a:rPr>
              <a:t>）</a:t>
            </a:r>
            <a:r>
              <a:rPr lang="en-US" altLang="ja-JP" sz="1200" dirty="0">
                <a:latin typeface="+mj-ea"/>
                <a:ea typeface="+mj-ea"/>
              </a:rPr>
              <a:t>p24</a:t>
            </a:r>
            <a:r>
              <a:rPr lang="ja-JP" altLang="ja-JP" sz="1200" dirty="0">
                <a:latin typeface="+mj-ea"/>
                <a:ea typeface="+mj-ea"/>
              </a:rPr>
              <a:t>より</a:t>
            </a:r>
          </a:p>
        </p:txBody>
      </p:sp>
      <p:sp>
        <p:nvSpPr>
          <p:cNvPr id="2" name="スライド番号プレースホルダー 1"/>
          <p:cNvSpPr>
            <a:spLocks noGrp="1"/>
          </p:cNvSpPr>
          <p:nvPr>
            <p:ph type="sldNum" sz="quarter" idx="12"/>
          </p:nvPr>
        </p:nvSpPr>
        <p:spPr>
          <a:xfrm>
            <a:off x="8280667" y="6353866"/>
            <a:ext cx="611813" cy="365125"/>
          </a:xfrm>
        </p:spPr>
        <p:txBody>
          <a:bodyPr/>
          <a:lstStyle/>
          <a:p>
            <a:pPr algn="l"/>
            <a:r>
              <a:rPr lang="en-US" altLang="ja-JP">
                <a:solidFill>
                  <a:prstClr val="black">
                    <a:tint val="75000"/>
                  </a:prstClr>
                </a:solidFill>
              </a:rPr>
              <a:t>134</a:t>
            </a:r>
            <a:endParaRPr lang="ja-JP" altLang="en-US" dirty="0">
              <a:solidFill>
                <a:prstClr val="black">
                  <a:tint val="75000"/>
                </a:prstClr>
              </a:solidFill>
            </a:endParaRPr>
          </a:p>
        </p:txBody>
      </p:sp>
    </p:spTree>
    <p:extLst>
      <p:ext uri="{BB962C8B-B14F-4D97-AF65-F5344CB8AC3E}">
        <p14:creationId xmlns:p14="http://schemas.microsoft.com/office/powerpoint/2010/main" val="3372683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852936"/>
            <a:ext cx="6124352" cy="349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272579" y="1484784"/>
            <a:ext cx="8331869" cy="830997"/>
          </a:xfrm>
          <a:prstGeom prst="rect">
            <a:avLst/>
          </a:prstGeom>
          <a:noFill/>
        </p:spPr>
        <p:txBody>
          <a:bodyPr wrap="square" rtlCol="0">
            <a:spAutoFit/>
          </a:bodyPr>
          <a:lstStyle/>
          <a:p>
            <a:r>
              <a:rPr lang="ja-JP" altLang="en-US" sz="2400" dirty="0">
                <a:solidFill>
                  <a:prstClr val="black"/>
                </a:solidFill>
                <a:latin typeface="+mj-ea"/>
                <a:ea typeface="+mj-ea"/>
              </a:rPr>
              <a:t>①</a:t>
            </a:r>
            <a:r>
              <a:rPr lang="ja-JP" altLang="en-US" sz="2400" dirty="0" err="1">
                <a:solidFill>
                  <a:prstClr val="black"/>
                </a:solidFill>
                <a:latin typeface="+mj-ea"/>
                <a:ea typeface="+mj-ea"/>
              </a:rPr>
              <a:t>ほ</a:t>
            </a:r>
            <a:r>
              <a:rPr lang="ja-JP" altLang="en-US" sz="2400" dirty="0">
                <a:solidFill>
                  <a:prstClr val="black"/>
                </a:solidFill>
                <a:latin typeface="+mj-ea"/>
                <a:ea typeface="+mj-ea"/>
              </a:rPr>
              <a:t>場の出入り口の整備（環境）</a:t>
            </a:r>
            <a:endParaRPr lang="en-US" altLang="ja-JP" sz="2400" dirty="0">
              <a:solidFill>
                <a:prstClr val="black"/>
              </a:solidFill>
              <a:latin typeface="+mj-ea"/>
              <a:ea typeface="+mj-ea"/>
            </a:endParaRPr>
          </a:p>
          <a:p>
            <a:r>
              <a:rPr lang="ja-JP" altLang="en-US" sz="2400" dirty="0">
                <a:solidFill>
                  <a:prstClr val="black"/>
                </a:solidFill>
                <a:latin typeface="+mj-ea"/>
                <a:ea typeface="+mj-ea"/>
              </a:rPr>
              <a:t>②</a:t>
            </a:r>
            <a:r>
              <a:rPr lang="ja-JP" altLang="en-US" sz="2400" dirty="0" err="1">
                <a:solidFill>
                  <a:prstClr val="black"/>
                </a:solidFill>
                <a:latin typeface="+mj-ea"/>
                <a:ea typeface="+mj-ea"/>
              </a:rPr>
              <a:t>ほ</a:t>
            </a:r>
            <a:r>
              <a:rPr lang="ja-JP" altLang="en-US" sz="2400" dirty="0">
                <a:solidFill>
                  <a:prstClr val="black"/>
                </a:solidFill>
                <a:latin typeface="+mj-ea"/>
                <a:ea typeface="+mj-ea"/>
              </a:rPr>
              <a:t>場の進入退出方法（作業者）</a:t>
            </a:r>
            <a:endParaRPr lang="en-US" altLang="ja-JP" sz="2400" dirty="0">
              <a:solidFill>
                <a:prstClr val="black"/>
              </a:solidFill>
              <a:latin typeface="+mj-ea"/>
              <a:ea typeface="+mj-ea"/>
            </a:endParaRPr>
          </a:p>
        </p:txBody>
      </p:sp>
      <p:sp>
        <p:nvSpPr>
          <p:cNvPr id="6" name="タイトル 1"/>
          <p:cNvSpPr txBox="1">
            <a:spLocks/>
          </p:cNvSpPr>
          <p:nvPr/>
        </p:nvSpPr>
        <p:spPr>
          <a:xfrm>
            <a:off x="12982" y="0"/>
            <a:ext cx="9144000" cy="584775"/>
          </a:xfrm>
          <a:prstGeom prst="rect">
            <a:avLst/>
          </a:prstGeom>
          <a:solidFill>
            <a:schemeClr val="accent3">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mj-ea"/>
              </a:rPr>
              <a:t>２．</a:t>
            </a:r>
            <a:r>
              <a:rPr lang="ja-JP" altLang="en-US" sz="3200" dirty="0" err="1">
                <a:solidFill>
                  <a:prstClr val="white"/>
                </a:solidFill>
                <a:latin typeface="+mj-ea"/>
              </a:rPr>
              <a:t>ほ</a:t>
            </a:r>
            <a:r>
              <a:rPr lang="ja-JP" altLang="en-US" sz="3200" dirty="0">
                <a:solidFill>
                  <a:prstClr val="white"/>
                </a:solidFill>
                <a:latin typeface="+mj-ea"/>
              </a:rPr>
              <a:t>場の出入り</a:t>
            </a:r>
          </a:p>
        </p:txBody>
      </p:sp>
      <p:sp>
        <p:nvSpPr>
          <p:cNvPr id="7" name="テキスト ボックス 6"/>
          <p:cNvSpPr txBox="1"/>
          <p:nvPr/>
        </p:nvSpPr>
        <p:spPr>
          <a:xfrm>
            <a:off x="763401" y="836712"/>
            <a:ext cx="7548861" cy="461665"/>
          </a:xfrm>
          <a:prstGeom prst="rect">
            <a:avLst/>
          </a:prstGeom>
          <a:solidFill>
            <a:schemeClr val="bg1"/>
          </a:solidFill>
          <a:ln>
            <a:solidFill>
              <a:schemeClr val="bg1"/>
            </a:solidFill>
          </a:ln>
        </p:spPr>
        <p:txBody>
          <a:bodyPr wrap="none" rtlCol="0">
            <a:spAutoFit/>
          </a:bodyPr>
          <a:lstStyle/>
          <a:p>
            <a:r>
              <a:rPr lang="ja-JP" altLang="en-US" sz="2400" dirty="0">
                <a:solidFill>
                  <a:prstClr val="black"/>
                </a:solidFill>
                <a:latin typeface="ＭＳ Ｐゴシック"/>
              </a:rPr>
              <a:t>下の絵を見ながら、チェックするポイントを整理しましょう。</a:t>
            </a:r>
          </a:p>
        </p:txBody>
      </p:sp>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135</a:t>
            </a:r>
            <a:endParaRPr lang="ja-JP" altLang="en-US" dirty="0">
              <a:solidFill>
                <a:prstClr val="black">
                  <a:tint val="75000"/>
                </a:prstClr>
              </a:solidFill>
            </a:endParaRPr>
          </a:p>
        </p:txBody>
      </p:sp>
    </p:spTree>
    <p:extLst>
      <p:ext uri="{BB962C8B-B14F-4D97-AF65-F5344CB8AC3E}">
        <p14:creationId xmlns:p14="http://schemas.microsoft.com/office/powerpoint/2010/main" val="2966539765"/>
      </p:ext>
    </p:extLst>
  </p:cSld>
  <p:clrMapOvr>
    <a:masterClrMapping/>
  </p:clrMapOvr>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TotalTime>
  <Words>2287</Words>
  <Application>Microsoft Office PowerPoint</Application>
  <PresentationFormat>画面に合わせる (4:3)</PresentationFormat>
  <Paragraphs>239</Paragraphs>
  <Slides>24</Slides>
  <Notes>2</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24</vt:i4>
      </vt:variant>
    </vt:vector>
  </HeadingPairs>
  <TitlesOfParts>
    <vt:vector size="30" baseType="lpstr">
      <vt:lpstr>ＭＳ Ｐゴシック</vt:lpstr>
      <vt:lpstr>ＭＳ ゴシック</vt:lpstr>
      <vt:lpstr>Arial</vt:lpstr>
      <vt:lpstr>Calibri</vt:lpstr>
      <vt:lpstr>1_Office ​​テーマ</vt:lpstr>
      <vt:lpstr>Slide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業務部長</dc:creator>
  <cp:lastModifiedBy>矢治 幸夫</cp:lastModifiedBy>
  <cp:revision>75</cp:revision>
  <cp:lastPrinted>2021-05-07T07:25:32Z</cp:lastPrinted>
  <dcterms:created xsi:type="dcterms:W3CDTF">2016-12-27T00:42:35Z</dcterms:created>
  <dcterms:modified xsi:type="dcterms:W3CDTF">2021-05-07T07:25:40Z</dcterms:modified>
</cp:coreProperties>
</file>