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9" saveSubsetFonts="1">
  <p:sldMasterIdLst>
    <p:sldMasterId id="2147483744" r:id="rId1"/>
    <p:sldMasterId id="2147483756" r:id="rId2"/>
  </p:sldMasterIdLst>
  <p:notesMasterIdLst>
    <p:notesMasterId r:id="rId17"/>
  </p:notesMasterIdLst>
  <p:handoutMasterIdLst>
    <p:handoutMasterId r:id="rId18"/>
  </p:handoutMasterIdLst>
  <p:sldIdLst>
    <p:sldId id="290" r:id="rId3"/>
    <p:sldId id="303" r:id="rId4"/>
    <p:sldId id="291" r:id="rId5"/>
    <p:sldId id="292" r:id="rId6"/>
    <p:sldId id="293" r:id="rId7"/>
    <p:sldId id="294" r:id="rId8"/>
    <p:sldId id="304" r:id="rId9"/>
    <p:sldId id="296" r:id="rId10"/>
    <p:sldId id="297" r:id="rId11"/>
    <p:sldId id="298" r:id="rId12"/>
    <p:sldId id="299" r:id="rId13"/>
    <p:sldId id="300" r:id="rId14"/>
    <p:sldId id="301" r:id="rId15"/>
    <p:sldId id="302" r:id="rId1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2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0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91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2EBA3AF-DBE7-4965-AB71-63583C6FC9DB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0CC150C3-A66E-43D3-ADD4-A68C93074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2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94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2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96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2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97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100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2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102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2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C4D-E0CB-4EF8-89E4-DAA508D52D1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0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306-7E6E-4624-B2AC-98199295256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5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9927-6557-41B5-9258-E7DF4202490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55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1927-4FBF-4E35-BA86-A1B737D781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6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CA47-38F4-4D3F-8D64-E7D5EDCB04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1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ED12-F7AF-4D8F-92E6-E090BFFE40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12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A5ED-DC84-4C19-8B55-698BB4D4EE8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3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D159-A7EA-436D-8DDE-13104179590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7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4E94-5AB8-4C1D-BAE0-217D3869ED6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7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9937-6B08-4A33-A038-D596CE7FD7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67544" y="6375600"/>
            <a:ext cx="8219256" cy="365125"/>
          </a:xfrm>
        </p:spPr>
        <p:txBody>
          <a:bodyPr/>
          <a:lstStyle>
            <a:lvl1pPr>
              <a:defRPr sz="2000">
                <a:latin typeface="+mn-ea"/>
                <a:ea typeface="+mn-ea"/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85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2752-36D2-4D31-A4D6-C4FB616EFFE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4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3CC-B26F-4234-8D80-05B97F9FE5B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42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D1-2C2B-4AC7-A17C-95F87DB2051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85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20DE-49C3-48FD-A079-B0482544543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3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5348-6275-4DF4-93A4-2E79A7A5C06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9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07AE-0802-486E-ABCC-E7352C2EA9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7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5278-C8FC-4699-8715-6B53637D1EE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2EA2-3D41-4C4C-A389-B367E7EF495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472E-D769-4DC0-97EF-982E5006CAA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2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063-CD1A-4B5C-AB97-82C47D6F4C8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4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A26-3F02-4C25-B4C9-D1F524C7C9D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3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6CA2-FA69-4AB5-A61E-DC7E9DD8F93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9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C11C4-897F-46EE-91AC-60DABCC2D8A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1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A685C-19D2-47DF-88F0-1C1ECE4185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2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ameblo.jp/yuuyasyoueikoharu/image-12102410695-13501620387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652326" y="1261502"/>
            <a:ext cx="7869600" cy="4176464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3200" dirty="0">
                <a:solidFill>
                  <a:prstClr val="white"/>
                </a:solidFill>
                <a:latin typeface="+mj-ea"/>
                <a:ea typeface="+mj-ea"/>
              </a:rPr>
              <a:t>事故の３つの特徴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652326" y="2206923"/>
            <a:ext cx="7868139" cy="3715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0917" y="2718755"/>
            <a:ext cx="4299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１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0917" y="3726867"/>
            <a:ext cx="4299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２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0917" y="4710977"/>
            <a:ext cx="4299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３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80843" y="2549478"/>
            <a:ext cx="6346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作業機取替、点検修理中の事故（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24.1%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）</a:t>
            </a:r>
          </a:p>
          <a:p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54973" y="2981526"/>
            <a:ext cx="3937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●機械への挟まれ、回転部への巻き込まれ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</a:rPr>
              <a:t>⇒</a:t>
            </a:r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修理手順の教育・研修、エンジン停止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80843" y="3536748"/>
            <a:ext cx="4491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降車・乗車時の事故（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24.1%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54973" y="3956865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●降車時の転倒、ステップでの滑り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</a:rPr>
              <a:t>⇒</a:t>
            </a:r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乗降場所の確認、両手で支える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80843" y="4541640"/>
            <a:ext cx="5713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接触・巻き込まれによる事故（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20.7%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）</a:t>
            </a:r>
          </a:p>
          <a:p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54973" y="4989039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●回転部への巻き込まれ、意図しないレバー操作による接触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</a:rPr>
              <a:t>⇒</a:t>
            </a:r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つまり除去時はエンジン停止、作業に適した服装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0" y="0"/>
            <a:ext cx="9153525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solidFill>
                  <a:prstClr val="white"/>
                </a:solidFill>
                <a:latin typeface="+mj-ea"/>
              </a:rPr>
              <a:t>Ⅰ</a:t>
            </a:r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　耕</a:t>
            </a:r>
            <a:r>
              <a:rPr lang="ja-JP" altLang="en-US" sz="3200" dirty="0" err="1">
                <a:solidFill>
                  <a:prstClr val="white"/>
                </a:solidFill>
                <a:latin typeface="+mj-ea"/>
              </a:rPr>
              <a:t>うん</a:t>
            </a:r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・代かき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199685" y="6101668"/>
            <a:ext cx="63957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p35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103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-9525" y="-12193"/>
            <a:ext cx="9153525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２．乗用トラクターの乗り降り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5229200"/>
            <a:ext cx="820891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リスクカルテ解説書：「</a:t>
            </a:r>
            <a:r>
              <a:rPr lang="ja-JP" altLang="ja-JP" sz="1600" dirty="0">
                <a:latin typeface="+mj-ea"/>
                <a:ea typeface="+mj-ea"/>
              </a:rPr>
              <a:t>運転技能講習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p28</a:t>
            </a:r>
            <a:r>
              <a:rPr lang="ja-JP" altLang="en-US" sz="1600" dirty="0" err="1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危険予知訓練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p42</a:t>
            </a:r>
            <a:r>
              <a:rPr lang="ja-JP" altLang="en-US" sz="1600" dirty="0" err="1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安全な服装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p64</a:t>
            </a:r>
            <a:r>
              <a:rPr lang="ja-JP" altLang="en-US" sz="1600" dirty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021162"/>
              </p:ext>
            </p:extLst>
          </p:nvPr>
        </p:nvGraphicFramePr>
        <p:xfrm>
          <a:off x="452437" y="1052736"/>
          <a:ext cx="8229600" cy="3980200"/>
        </p:xfrm>
        <a:graphic>
          <a:graphicData uri="http://schemas.openxmlformats.org/drawingml/2006/table">
            <a:tbl>
              <a:tblPr/>
              <a:tblGrid>
                <a:gridCol w="116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9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事項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チェック内容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チェック欄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対策</a:t>
                      </a:r>
                      <a:endParaRPr lang="en-US" altLang="ja-JP" sz="20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優先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5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そうだ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ちがう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0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乗降場所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（環境）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降りる場所の路面が滑らない、石など不安定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になるものがない。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0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乗り込むときは、ステップを確認し、取手等を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つかんで乗り込む。降りるときは後ろ向きのは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しご降りとする。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服装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（作業者）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トラクター作業の際は、引っ掛かりや巻き込ま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れにくい服装をし、滑りにくい靴、ヘルメットを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装着している。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028384" y="6375600"/>
            <a:ext cx="658416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112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6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83471" y="2132347"/>
            <a:ext cx="4380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zh-TW" altLang="en-US" sz="2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確認不足（軽傷）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乗用トラクターで除雪中、障害物に気づきトラクターを降りようとしたとき、地面が凍っていて足を滑らせ仰向けに倒れ、地面に右肩を強打、打撲。（平成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26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11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時頃、男性・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63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2544" y="5563475"/>
            <a:ext cx="865434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乗用トラクターは車高が高く、飛び降りたり、飛び乗ったりすることは厳禁です。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2578" y="188640"/>
            <a:ext cx="8619902" cy="181588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降りる場所の路面が滑らない、石など不安定になるも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pPr algn="l" rtl="0" fontAlgn="ctr"/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のがない。</a:t>
            </a:r>
            <a:endParaRPr lang="en-US" altLang="ja-JP" sz="2800" b="0" i="0" u="none" strike="noStrike" dirty="0">
              <a:solidFill>
                <a:srgbClr val="000000"/>
              </a:solidFill>
              <a:effectLst/>
              <a:latin typeface="Arial"/>
            </a:endParaRPr>
          </a:p>
          <a:p>
            <a:pPr algn="l" rtl="0" fontAlgn="ctr"/>
            <a:r>
              <a:rPr lang="ja-JP" altLang="en-US" sz="2800" b="0" i="0" u="none" strike="noStrike" dirty="0">
                <a:solidFill>
                  <a:srgbClr val="000000"/>
                </a:solidFill>
                <a:effectLst/>
                <a:latin typeface="Arial"/>
              </a:rPr>
              <a:t> しご降りとする。</a:t>
            </a:r>
          </a:p>
          <a:p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2578" y="1127645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乗り込むときは、ステップを確認し、取手等をつかんで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乗り込む。</a:t>
            </a:r>
            <a:r>
              <a:rPr lang="ja-JP" altLang="en-US" sz="2800" dirty="0">
                <a:solidFill>
                  <a:srgbClr val="000000"/>
                </a:solidFill>
                <a:latin typeface="Arial"/>
              </a:rPr>
              <a:t>降りるときは後ろ向きのはしご降りとする。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3133" y="188696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133" y="112480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39752" y="5179335"/>
            <a:ext cx="667568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p39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34" y="2123379"/>
            <a:ext cx="4085146" cy="306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113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5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260002" y="2348880"/>
            <a:ext cx="4960070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pPr marL="269875" indent="-269875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①降りるときは、自動車でも水溜まりを避けて止めるように、降り立つ地面の状態を確認し、後ろ向きに慎重に降ります。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269875" indent="-269875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②乗るときは、乗用トラクターの座席位置が高いため、ステップ位置を確認し、取手やハンドルをしっかり持って、両手で体を支えながら、安定した姿勢で乗り込みます。</a:t>
            </a:r>
          </a:p>
        </p:txBody>
      </p:sp>
      <p:pic>
        <p:nvPicPr>
          <p:cNvPr id="8" name="Picture 2" descr="\\ALRIT\Alrit共有\02_農作業安全対策\２８農林水産省予算 安全総合対策\リスクカルテ\指導者研修用資料関係\02 安全講習テキスト 耕種分冊 Ⅱ\イラスト\トラクター乗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51258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72578" y="188640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降りる場所の路面が滑らない、石など不安定になるも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のがない。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8052" y="196877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78" y="1127645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乗り込むときは、ステップを確認し、取手等をつかんで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乗り込む。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降りるときは後ろ向きのはしご降りとする。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8052" y="1135882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+mn-ea"/>
                <a:ea typeface="+mn-ea"/>
              </a:rPr>
              <a:t>114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727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08591" y="1188255"/>
            <a:ext cx="43621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作業着の袖、引っ掛かり</a:t>
            </a:r>
            <a:endParaRPr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（右前腕負傷）</a:t>
            </a:r>
            <a:endParaRPr lang="zh-TW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ブームスプレーヤを乗用トラクターから外すときに、昇降レバーに触れ、スプレーヤとトラクターの間に挟まれた。右前腕負傷。（平成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23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年頃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6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7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時頃、農機庫の前、男性・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38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2578" y="5478323"/>
            <a:ext cx="860811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latin typeface="+mj-ea"/>
                <a:ea typeface="+mj-ea"/>
              </a:rPr>
              <a:t>乗用トラクターの運転席周りには、様々なレバー類や突起があり、意図しない動きを誘発する危険があります。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2578" y="149731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トラクター作業の際は、引っ掛かりや巻き込まれに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く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い服装をし、滑りにくい靴、ヘルメットを着用している。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3133" y="116632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72578" y="4672856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Ⅱ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p61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41" y="1215240"/>
            <a:ext cx="4326061" cy="323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14" y="4005064"/>
            <a:ext cx="1864892" cy="139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115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7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ALRIT\Alrit共有\02_農作業安全対策\２８農林水産省予算 安全総合対策\リスクカルテ\指導者研修用資料関係\02 安全講習テキスト 耕種分冊 Ⅱ\イラスト\農作業服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27" y="2991671"/>
            <a:ext cx="3894806" cy="34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272579" y="1211268"/>
            <a:ext cx="8619902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適切な服装</a:t>
            </a:r>
            <a:endParaRPr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衣服が運転席周りのレバー類に引っ掛かからないよう、適切な服装を心がけます。また、転倒したときに最も大事な頭部を守る、ヘルメットを着用することも重要です。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2578" y="149731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トラクター作業の際は、引っ掛かりや巻き込まれに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く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い服装をし、滑りにくい靴、ヘルメットを着用している。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052" y="149731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00392" y="6375600"/>
            <a:ext cx="586408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116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4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028384" y="6375600"/>
            <a:ext cx="658416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104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8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LRIT\Alrit共有\02_農作業安全対策\２８農林水産省予算 安全総合対策\リスクカルテ\指導者研修用資料関係\02 安全講習テキスト 耕種分冊 Ⅱ\イラスト\ロータリー着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56" y="2567892"/>
            <a:ext cx="4849892" cy="362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77866" y="1347347"/>
            <a:ext cx="5130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①作業場所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②ユニバーサルジョイント</a:t>
            </a:r>
            <a:r>
              <a:rPr lang="ja-JP" altLang="en-US" sz="2400" dirty="0"/>
              <a:t>の接続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③</a:t>
            </a:r>
            <a:r>
              <a:rPr lang="ja-JP" altLang="en-US" sz="2400" dirty="0"/>
              <a:t>手順の確認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02244" y="256490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72248" y="553213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②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38045" y="3982212"/>
            <a:ext cx="4411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③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539"/>
            <a:ext cx="9153525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１．ロータリー・ハローの着脱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0690" y="764704"/>
            <a:ext cx="75488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下の絵を見ながら、チェックするポイントを整理しましょう。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105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6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0" y="-4463"/>
            <a:ext cx="9153525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１．ロータリー・ハローの着脱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5301208"/>
            <a:ext cx="82089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リスクカルテ解説書：「農業生産工程管理（</a:t>
            </a:r>
            <a:r>
              <a:rPr lang="en-US" altLang="ja-JP" sz="1600" dirty="0">
                <a:latin typeface="+mj-ea"/>
                <a:ea typeface="+mj-ea"/>
              </a:rPr>
              <a:t>GAP</a:t>
            </a:r>
            <a:r>
              <a:rPr lang="ja-JP" altLang="en-US" sz="1600" dirty="0">
                <a:latin typeface="+mj-ea"/>
                <a:ea typeface="+mj-ea"/>
              </a:rPr>
              <a:t>）と農作業安全」</a:t>
            </a:r>
            <a:r>
              <a:rPr lang="en-US" altLang="ja-JP" sz="1600" dirty="0">
                <a:latin typeface="+mj-ea"/>
                <a:ea typeface="+mj-ea"/>
              </a:rPr>
              <a:t>p18</a:t>
            </a:r>
            <a:r>
              <a:rPr lang="ja-JP" altLang="en-US" sz="1600" dirty="0" err="1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運転技能講習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p28</a:t>
            </a:r>
            <a:r>
              <a:rPr lang="ja-JP" altLang="en-US" sz="1600" dirty="0" err="1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ホイスト、クレーンの安全使用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p48</a:t>
            </a:r>
            <a:r>
              <a:rPr lang="ja-JP" altLang="en-US" sz="1600" dirty="0" err="1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フォークリフト、フロントローダの安全使用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p50</a:t>
            </a:r>
            <a:r>
              <a:rPr lang="ja-JP" altLang="en-US" sz="1600" dirty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182795"/>
              </p:ext>
            </p:extLst>
          </p:nvPr>
        </p:nvGraphicFramePr>
        <p:xfrm>
          <a:off x="323528" y="1052736"/>
          <a:ext cx="8229600" cy="4108943"/>
        </p:xfrm>
        <a:graphic>
          <a:graphicData uri="http://schemas.openxmlformats.org/drawingml/2006/table">
            <a:tbl>
              <a:tblPr/>
              <a:tblGrid>
                <a:gridCol w="13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9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事項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チェック内容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チェック欄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対策</a:t>
                      </a:r>
                      <a:endParaRPr lang="en-US" altLang="ja-JP" sz="20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優先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5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そうだ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ちがう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7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作業場所（環境）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作業機を取り替える十分なスペースがある。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作業場所は水平で傾斜がない。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2000" b="0" i="0" u="none" strike="noStrike" spc="-15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ユニバーサ</a:t>
                      </a:r>
                      <a:endParaRPr lang="en-US" altLang="ja-JP" sz="2000" b="0" i="0" u="none" strike="noStrike" spc="-150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ja-JP" altLang="en-US" sz="2000" b="0" i="0" u="none" strike="noStrike" spc="-15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ルジョイントの接続</a:t>
                      </a:r>
                      <a:endParaRPr lang="en-US" altLang="ja-JP" sz="2000" b="0" i="0" u="none" strike="noStrike" spc="-150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ja-JP" altLang="en-US" sz="2000" b="0" i="0" u="none" strike="noStrike" spc="-15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（機械）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支持台、またはそれに代わるもので支えて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いる。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手順の確認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正規の方法を習ったことがあり、その手順で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行っている。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00392" y="6375600"/>
            <a:ext cx="586408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7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50873" y="2629361"/>
            <a:ext cx="872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2578" y="5560348"/>
            <a:ext cx="872635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トラクター作業機は重量もあり、ユニバーサルジョイントの着脱や３点リンク調整等、多くの作業を必要とします。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2578" y="1297652"/>
            <a:ext cx="4042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作業場、整理整頓、調整作業（軽傷）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倉庫内でロータリーの尾輪を放置したまま、培土機の深さ調整をトラクターに乗り降りしながら行っていて、尾輪につまずき転倒。トラクターのチェーンケースに右前頭部強打、打撲・通院治療。（平成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25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8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19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時頃、男性・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65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2578" y="210125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作業機を取り替える十分なスペースがある。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2578" y="706631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作業場所は水平で傾斜がない。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3133" y="188696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133" y="692752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717957" y="4867861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p100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44" y="136224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107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224430" y="1340768"/>
            <a:ext cx="8654343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pPr marL="269875" indent="-269875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①作業場所は、常にきれいに整頓し、十分なスペースを確保して、余裕をもって作業します。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269875" indent="-269875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②作業場所には適切な照明を用いるとともに、庫内でエンジンをかけることもあるので、換気設備も確保します。</a:t>
            </a:r>
          </a:p>
        </p:txBody>
      </p:sp>
      <p:pic>
        <p:nvPicPr>
          <p:cNvPr id="2050" name="Picture 2" descr="\\ALRIT\Alrit共有\02_農作業安全対策\２８農林水産省予算 安全総合対策\リスクカルテ\指導者研修用資料関係\02 安全講習テキスト 耕種分冊 Ⅱ\イラスト\作業場環境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8" y="3410399"/>
            <a:ext cx="6439926" cy="318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72578" y="210125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作業機を取り替える十分なスペースがある。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052" y="210125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706631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作業場所は水平で傾斜がない。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8052" y="706631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00392" y="6375600"/>
            <a:ext cx="586408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108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3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14838" y="1143972"/>
            <a:ext cx="35245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《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事故事例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作業機取り外し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（左手指関節圧迫）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トラクターのロータリー取り外し時、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点リンクを外してからユニバーサルジョイントを外そうとしたところ、ロータリーがトラクター方向にずれ動き、左手の指を挟んだ。指関節部圧迫、通院治療（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月上旬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9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分頃、男性・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60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代）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4825" y="5700646"/>
            <a:ext cx="861442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≪なぜ≫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ユニバーサルジョイントは、重く扱いにくい部品です。着脱は中腰になることが多く、作業姿勢の面からも注意を要します。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6328" y="104725"/>
            <a:ext cx="887142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ユニバーサルジョイントの連結のため、支持台、または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それに代わるもので支えている。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6328" y="104725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08494" y="6452085"/>
            <a:ext cx="821925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109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49DB1A7-1AD7-482D-86EA-31491EAC9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73" y="1151764"/>
            <a:ext cx="3983623" cy="281945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2F19644-9FB3-4A57-9EC1-2A6533440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13" y="3549311"/>
            <a:ext cx="2220662" cy="157215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02D2299-510B-482A-989A-9407BA3F1701}"/>
              </a:ext>
            </a:extLst>
          </p:cNvPr>
          <p:cNvSpPr/>
          <p:nvPr/>
        </p:nvSpPr>
        <p:spPr>
          <a:xfrm>
            <a:off x="4016064" y="5117352"/>
            <a:ext cx="325735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農研機構 農作業安全情報センター 「事故事例検索」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92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水田作</a:t>
            </a:r>
            <a:r>
              <a:rPr kumimoji="0" lang="ja-JP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より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40806B-42B6-4899-8F1B-433F3CAE67EF}"/>
              </a:ext>
            </a:extLst>
          </p:cNvPr>
          <p:cNvSpPr txBox="1"/>
          <p:nvPr/>
        </p:nvSpPr>
        <p:spPr>
          <a:xfrm>
            <a:off x="3809333" y="3694823"/>
            <a:ext cx="2772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事故時の持ち方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ACF044-28C0-4A70-8B4D-7FBED89DAC77}"/>
              </a:ext>
            </a:extLst>
          </p:cNvPr>
          <p:cNvSpPr txBox="1"/>
          <p:nvPr/>
        </p:nvSpPr>
        <p:spPr>
          <a:xfrm>
            <a:off x="4592039" y="4464001"/>
            <a:ext cx="21054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オートヒッチ用の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重い広角ジョイント</a:t>
            </a:r>
          </a:p>
        </p:txBody>
      </p:sp>
    </p:spTree>
    <p:extLst>
      <p:ext uri="{BB962C8B-B14F-4D97-AF65-F5344CB8AC3E}">
        <p14:creationId xmlns:p14="http://schemas.microsoft.com/office/powerpoint/2010/main" val="336575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278052" y="1124744"/>
            <a:ext cx="8631648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pPr marL="269875" indent="-269875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①作業機をキャスター付きの台車に載せて保管することによって、着脱を簡単に行うことができます。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②オートヒッチ（クイックヒッチ）の活用も検討します。</a:t>
            </a:r>
          </a:p>
        </p:txBody>
      </p:sp>
      <p:pic>
        <p:nvPicPr>
          <p:cNvPr id="6" name="Picture 2" descr="\\ALRIT\Alrit共有\02_農作業安全対策\２８農林水産省予算 安全総合対策\リスクカルテ\指導者研修用資料関係\02 安全講習テキスト 耕種分冊 Ⅱ\イラスト\作業機パレッ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1" y="2735483"/>
            <a:ext cx="2987850" cy="292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.ameba.jp/user_images/20151203/21/yuuyasyoueikoharu/ef/5f/j/o0640042013501620387.jpg?caw=8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18938"/>
            <a:ext cx="2252820" cy="14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8125"/>
            <a:ext cx="3450983" cy="258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347864" y="2735483"/>
            <a:ext cx="5544616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追加のポイント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手順を熟知</a:t>
            </a:r>
            <a:endParaRPr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269875" indent="-269875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①取扱説明書の理解を深めましょう。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269875" indent="-269875"/>
            <a:r>
              <a:rPr lang="ja-JP" altLang="en-US" sz="2400" spc="-90" dirty="0">
                <a:solidFill>
                  <a:prstClr val="black"/>
                </a:solidFill>
                <a:latin typeface="+mj-ea"/>
                <a:ea typeface="+mj-ea"/>
              </a:rPr>
              <a:t>②「技術研修会」へ積極的に参加しましょう。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78" y="77723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ユニバーサルジョイントの連結のため、支持台、また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はそれに代わるもので支えている。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8052" y="83729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43896" y="6304540"/>
            <a:ext cx="658416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110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EEF082-BAF4-462F-8711-64C801936A7D}"/>
              </a:ext>
            </a:extLst>
          </p:cNvPr>
          <p:cNvSpPr txBox="1"/>
          <p:nvPr/>
        </p:nvSpPr>
        <p:spPr>
          <a:xfrm>
            <a:off x="3563888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オートヒッチ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685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04" y="2852936"/>
            <a:ext cx="6131496" cy="36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90226" y="1484784"/>
            <a:ext cx="1947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</a:rPr>
              <a:t>①乗るとき</a:t>
            </a:r>
            <a:endParaRPr lang="en-US" altLang="ja-JP" sz="2400" dirty="0">
              <a:solidFill>
                <a:prstClr val="black"/>
              </a:solidFill>
              <a:latin typeface="+mj-ea"/>
            </a:endParaRPr>
          </a:p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</a:rPr>
              <a:t>②降りるとき</a:t>
            </a:r>
            <a:endParaRPr lang="en-US" altLang="ja-JP" sz="2400" dirty="0">
              <a:solidFill>
                <a:prstClr val="black"/>
              </a:solidFill>
              <a:latin typeface="+mj-ea"/>
            </a:endParaRPr>
          </a:p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③服装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0"/>
            <a:ext cx="9153525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２．乗用トラクターの乗り降り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9351" y="843405"/>
            <a:ext cx="75488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下の絵を見ながら、チェックするポイントを整理しましょう。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111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1433</Words>
  <Application>Microsoft Office PowerPoint</Application>
  <PresentationFormat>画面に合わせる (4:3)</PresentationFormat>
  <Paragraphs>182</Paragraphs>
  <Slides>14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HGP創英角ｺﾞｼｯｸUB</vt:lpstr>
      <vt:lpstr>ＭＳ Ｐゴシック</vt:lpstr>
      <vt:lpstr>新細明體</vt:lpstr>
      <vt:lpstr>Arial</vt:lpstr>
      <vt:lpstr>Calibri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矢治 幸夫</cp:lastModifiedBy>
  <cp:revision>63</cp:revision>
  <cp:lastPrinted>2021-05-07T07:17:56Z</cp:lastPrinted>
  <dcterms:created xsi:type="dcterms:W3CDTF">2016-12-27T00:42:35Z</dcterms:created>
  <dcterms:modified xsi:type="dcterms:W3CDTF">2021-05-07T07:18:00Z</dcterms:modified>
</cp:coreProperties>
</file>