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1" saveSubsetFonts="1">
  <p:sldMasterIdLst>
    <p:sldMasterId id="2147483696" r:id="rId1"/>
    <p:sldMasterId id="2147483708" r:id="rId2"/>
  </p:sldMasterIdLst>
  <p:notesMasterIdLst>
    <p:notesMasterId r:id="rId21"/>
  </p:notesMasterIdLst>
  <p:handoutMasterIdLst>
    <p:handoutMasterId r:id="rId22"/>
  </p:handoutMasterIdLst>
  <p:sldIdLst>
    <p:sldId id="286" r:id="rId3"/>
    <p:sldId id="303" r:id="rId4"/>
    <p:sldId id="287" r:id="rId5"/>
    <p:sldId id="288" r:id="rId6"/>
    <p:sldId id="289" r:id="rId7"/>
    <p:sldId id="290" r:id="rId8"/>
    <p:sldId id="292" r:id="rId9"/>
    <p:sldId id="291" r:id="rId10"/>
    <p:sldId id="293" r:id="rId11"/>
    <p:sldId id="294" r:id="rId12"/>
    <p:sldId id="295" r:id="rId13"/>
    <p:sldId id="296" r:id="rId14"/>
    <p:sldId id="298" r:id="rId15"/>
    <p:sldId id="297" r:id="rId16"/>
    <p:sldId id="299" r:id="rId17"/>
    <p:sldId id="300" r:id="rId18"/>
    <p:sldId id="304" r:id="rId19"/>
    <p:sldId id="302"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24" y="-204"/>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0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297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12EBA3AF-DBE7-4965-AB71-63583C6FC9DB}" type="datetimeFigureOut">
              <a:rPr kumimoji="1" lang="ja-JP" altLang="en-US" smtClean="0"/>
              <a:t>2021/5/7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0CC150C3-A66E-43D3-ADD4-A68C930746D6}" type="slidenum">
              <a:rPr kumimoji="1" lang="ja-JP" altLang="en-US" smtClean="0"/>
              <a:t>‹#›</a:t>
            </a:fld>
            <a:endParaRPr kumimoji="1" lang="ja-JP" altLang="en-US"/>
          </a:p>
        </p:txBody>
      </p:sp>
    </p:spTree>
    <p:extLst>
      <p:ext uri="{BB962C8B-B14F-4D97-AF65-F5344CB8AC3E}">
        <p14:creationId xmlns:p14="http://schemas.microsoft.com/office/powerpoint/2010/main" val="1945228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9B57F2-9273-4410-BD03-350EDBFD68CC}"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50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A6E5E6-2D87-4845-A1BA-4535EF336B18}"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30876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A6E5E6-2D87-4845-A1BA-4535EF336B18}"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30876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A6E5E6-2D87-4845-A1BA-4535EF336B18}"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0876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A6E5E6-2D87-4845-A1BA-4535EF336B18}"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0876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A6E5E6-2D87-4845-A1BA-4535EF336B18}"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30876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CF6EC84-D0B8-46CC-B3AF-A017F9696408}"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762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ABC49C-5304-4239-AE02-6C3AB8CBDAC6}"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65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F2AE53-CE0D-4906-B8FC-F248181786A4}"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601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3916B02-D757-4C31-8EB1-0C07AA8BD8DA}"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43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18BEBF-9F1A-4054-BC54-204626CAE057}"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990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648538-64F3-4E91-A204-944238D739ED}"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6655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EE26F18-41FA-4BF8-99EB-86F6B6BF29F3}"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489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BC89BB-3528-4CEE-9798-75BD25341906}"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7444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599C6D-5E84-4013-9490-7F6D0056CCD2}"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898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12847E-840B-4F9D-99C6-F00684C4D9CD}"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6553200" y="6375600"/>
            <a:ext cx="2133600" cy="365125"/>
          </a:xfrm>
        </p:spPr>
        <p:txBody>
          <a:bodyPr/>
          <a:lstStyle>
            <a:lvl1pPr>
              <a:defRPr sz="2000">
                <a:latin typeface="+mn-ea"/>
                <a:ea typeface="+mn-ea"/>
              </a:defRPr>
            </a:lvl1pPr>
          </a:lstStyle>
          <a:p>
            <a:fld id="{EC2258F2-9678-4A3A-A23E-BAED14116D1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2881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996CE4-4235-4BC8-8595-91EE263D316C}"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341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84C688-2BAB-4FBE-AE50-B1A5F9A3E168}"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9781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033043-BE32-4EAC-BD4E-CD8CBFD1E49F}"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5248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42282A-4481-4C04-8717-4269A150A315}"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3875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F89DF4-AE74-46DD-B6F1-1E2E4BBF9C69}"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2000"/>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067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9C8F57-CF2D-4EF2-A90A-F29E0C293BC2}"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673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8E88001-F0F0-4A8A-9921-32F5D21B6CB1}"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083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694F410-551D-44A7-AFEB-39AEFE7FE2BA}"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862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6994551-EDE9-43D1-940B-6C45C4D8515D}"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387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658322-1FB3-43D7-A9FF-C7B316B10C9B}"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sz="2000">
                <a:latin typeface="HGP創英角ｺﾞｼｯｸUB" panose="020B0900000000000000" pitchFamily="50" charset="-128"/>
                <a:ea typeface="HGP創英角ｺﾞｼｯｸUB" panose="020B0900000000000000" pitchFamily="50" charset="-128"/>
              </a:defRPr>
            </a:lvl1pPr>
          </a:lstStyle>
          <a:p>
            <a:fld id="{EC2258F2-9678-4A3A-A23E-BAED14116D1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8187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10CF07-145B-43D6-A94D-B83C2119EF87}"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59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4BDB708-125F-4B27-A655-1C8E39407227}"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871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01FF0-1E32-4EDC-9016-E64DBCCBBF25}"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88990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1532F-CCFB-42BB-8790-A36F0587366A}" type="datetime1">
              <a:rPr lang="ja-JP" altLang="en-US" smtClean="0">
                <a:solidFill>
                  <a:prstClr val="black">
                    <a:tint val="75000"/>
                  </a:prstClr>
                </a:solidFill>
              </a:rPr>
              <a:t>2021/5/7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258F2-9678-4A3A-A23E-BAED14116D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331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ja-owari-chuoh.or.jp/in-cluder/05/doc/0215_1414571241.jpg"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角丸四角形 2"/>
          <p:cNvSpPr/>
          <p:nvPr/>
        </p:nvSpPr>
        <p:spPr>
          <a:xfrm>
            <a:off x="696142" y="952674"/>
            <a:ext cx="7848872" cy="518457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ja-JP" altLang="en-US" sz="3200" dirty="0">
                <a:solidFill>
                  <a:prstClr val="white"/>
                </a:solidFill>
                <a:latin typeface="+mj-ea"/>
                <a:ea typeface="+mj-ea"/>
              </a:rPr>
              <a:t>脚立使用の５つのポイント</a:t>
            </a:r>
          </a:p>
        </p:txBody>
      </p:sp>
      <p:sp>
        <p:nvSpPr>
          <p:cNvPr id="5" name="角丸四角形 4"/>
          <p:cNvSpPr/>
          <p:nvPr/>
        </p:nvSpPr>
        <p:spPr>
          <a:xfrm>
            <a:off x="706998" y="1805280"/>
            <a:ext cx="7838015" cy="43319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latin typeface="+mj-ea"/>
              <a:ea typeface="+mj-ea"/>
            </a:endParaRPr>
          </a:p>
        </p:txBody>
      </p:sp>
      <p:sp>
        <p:nvSpPr>
          <p:cNvPr id="8" name="テキスト ボックス 7"/>
          <p:cNvSpPr txBox="1"/>
          <p:nvPr/>
        </p:nvSpPr>
        <p:spPr>
          <a:xfrm>
            <a:off x="1688808" y="2096101"/>
            <a:ext cx="429926" cy="523220"/>
          </a:xfrm>
          <a:prstGeom prst="rect">
            <a:avLst/>
          </a:prstGeom>
          <a:solidFill>
            <a:schemeClr val="accent3">
              <a:lumMod val="60000"/>
              <a:lumOff val="40000"/>
            </a:schemeClr>
          </a:solidFill>
        </p:spPr>
        <p:txBody>
          <a:bodyPr wrap="none" rtlCol="0">
            <a:spAutoFit/>
          </a:bodyPr>
          <a:lstStyle/>
          <a:p>
            <a:r>
              <a:rPr lang="ja-JP" altLang="en-US" sz="2800" dirty="0">
                <a:solidFill>
                  <a:prstClr val="white"/>
                </a:solidFill>
                <a:latin typeface="+mj-ea"/>
                <a:ea typeface="+mj-ea"/>
              </a:rPr>
              <a:t>１</a:t>
            </a:r>
          </a:p>
        </p:txBody>
      </p:sp>
      <p:sp>
        <p:nvSpPr>
          <p:cNvPr id="11" name="テキスト ボックス 10"/>
          <p:cNvSpPr txBox="1"/>
          <p:nvPr/>
        </p:nvSpPr>
        <p:spPr>
          <a:xfrm>
            <a:off x="1688808" y="2936983"/>
            <a:ext cx="429926" cy="523220"/>
          </a:xfrm>
          <a:prstGeom prst="rect">
            <a:avLst/>
          </a:prstGeom>
          <a:solidFill>
            <a:schemeClr val="accent3">
              <a:lumMod val="60000"/>
              <a:lumOff val="40000"/>
            </a:schemeClr>
          </a:solidFill>
        </p:spPr>
        <p:txBody>
          <a:bodyPr wrap="none" rtlCol="0">
            <a:spAutoFit/>
          </a:bodyPr>
          <a:lstStyle/>
          <a:p>
            <a:r>
              <a:rPr lang="ja-JP" altLang="en-US" sz="2800" dirty="0">
                <a:solidFill>
                  <a:prstClr val="white"/>
                </a:solidFill>
                <a:latin typeface="+mj-ea"/>
                <a:ea typeface="+mj-ea"/>
              </a:rPr>
              <a:t>２</a:t>
            </a:r>
          </a:p>
        </p:txBody>
      </p:sp>
      <p:sp>
        <p:nvSpPr>
          <p:cNvPr id="12" name="テキスト ボックス 11"/>
          <p:cNvSpPr txBox="1"/>
          <p:nvPr/>
        </p:nvSpPr>
        <p:spPr>
          <a:xfrm>
            <a:off x="1706701" y="3767297"/>
            <a:ext cx="429926" cy="523220"/>
          </a:xfrm>
          <a:prstGeom prst="rect">
            <a:avLst/>
          </a:prstGeom>
          <a:solidFill>
            <a:schemeClr val="accent3">
              <a:lumMod val="60000"/>
              <a:lumOff val="40000"/>
            </a:schemeClr>
          </a:solidFill>
        </p:spPr>
        <p:txBody>
          <a:bodyPr wrap="none" rtlCol="0">
            <a:spAutoFit/>
          </a:bodyPr>
          <a:lstStyle/>
          <a:p>
            <a:r>
              <a:rPr lang="ja-JP" altLang="en-US" sz="2800" dirty="0">
                <a:solidFill>
                  <a:prstClr val="white"/>
                </a:solidFill>
                <a:latin typeface="+mj-ea"/>
                <a:ea typeface="+mj-ea"/>
              </a:rPr>
              <a:t>３</a:t>
            </a:r>
          </a:p>
        </p:txBody>
      </p:sp>
      <p:sp>
        <p:nvSpPr>
          <p:cNvPr id="13" name="テキスト ボックス 12"/>
          <p:cNvSpPr txBox="1"/>
          <p:nvPr/>
        </p:nvSpPr>
        <p:spPr>
          <a:xfrm>
            <a:off x="1694586" y="4485219"/>
            <a:ext cx="429926" cy="523220"/>
          </a:xfrm>
          <a:prstGeom prst="rect">
            <a:avLst/>
          </a:prstGeom>
          <a:solidFill>
            <a:schemeClr val="accent3">
              <a:lumMod val="60000"/>
              <a:lumOff val="40000"/>
            </a:schemeClr>
          </a:solidFill>
        </p:spPr>
        <p:txBody>
          <a:bodyPr wrap="none" rtlCol="0">
            <a:spAutoFit/>
          </a:bodyPr>
          <a:lstStyle/>
          <a:p>
            <a:r>
              <a:rPr lang="ja-JP" altLang="en-US" sz="2800" dirty="0">
                <a:solidFill>
                  <a:prstClr val="white"/>
                </a:solidFill>
                <a:latin typeface="+mj-ea"/>
                <a:ea typeface="+mj-ea"/>
              </a:rPr>
              <a:t>４</a:t>
            </a:r>
          </a:p>
        </p:txBody>
      </p:sp>
      <p:sp>
        <p:nvSpPr>
          <p:cNvPr id="14" name="テキスト ボックス 13"/>
          <p:cNvSpPr txBox="1"/>
          <p:nvPr/>
        </p:nvSpPr>
        <p:spPr>
          <a:xfrm>
            <a:off x="2294249" y="2041684"/>
            <a:ext cx="5662127" cy="523220"/>
          </a:xfrm>
          <a:prstGeom prst="rect">
            <a:avLst/>
          </a:prstGeom>
          <a:noFill/>
        </p:spPr>
        <p:txBody>
          <a:bodyPr wrap="none" rtlCol="0">
            <a:spAutoFit/>
          </a:bodyPr>
          <a:lstStyle/>
          <a:p>
            <a:r>
              <a:rPr lang="ja-JP" altLang="en-US" sz="2800" dirty="0">
                <a:solidFill>
                  <a:prstClr val="black"/>
                </a:solidFill>
                <a:latin typeface="+mj-ea"/>
                <a:ea typeface="+mj-ea"/>
              </a:rPr>
              <a:t>脚立設置時に、最下段に乗って確認</a:t>
            </a:r>
          </a:p>
        </p:txBody>
      </p:sp>
      <p:sp>
        <p:nvSpPr>
          <p:cNvPr id="9" name="テキスト ボックス 8"/>
          <p:cNvSpPr txBox="1"/>
          <p:nvPr/>
        </p:nvSpPr>
        <p:spPr>
          <a:xfrm>
            <a:off x="2401119" y="2492896"/>
            <a:ext cx="2377574" cy="338554"/>
          </a:xfrm>
          <a:prstGeom prst="rect">
            <a:avLst/>
          </a:prstGeom>
          <a:noFill/>
        </p:spPr>
        <p:txBody>
          <a:bodyPr wrap="none" rtlCol="0">
            <a:spAutoFit/>
          </a:bodyPr>
          <a:lstStyle/>
          <a:p>
            <a:r>
              <a:rPr lang="ja-JP" altLang="en-US" sz="1600" dirty="0">
                <a:solidFill>
                  <a:srgbClr val="4F81BD">
                    <a:lumMod val="75000"/>
                  </a:srgbClr>
                </a:solidFill>
                <a:latin typeface="+mj-ea"/>
                <a:ea typeface="+mj-ea"/>
              </a:rPr>
              <a:t>●脚立の安定を確認する</a:t>
            </a:r>
            <a:endParaRPr lang="en-US" altLang="ja-JP" sz="1600" dirty="0">
              <a:solidFill>
                <a:srgbClr val="4F81BD">
                  <a:lumMod val="75000"/>
                </a:srgbClr>
              </a:solidFill>
              <a:latin typeface="+mj-ea"/>
              <a:ea typeface="+mj-ea"/>
            </a:endParaRPr>
          </a:p>
        </p:txBody>
      </p:sp>
      <p:sp>
        <p:nvSpPr>
          <p:cNvPr id="16" name="テキスト ボックス 15"/>
          <p:cNvSpPr txBox="1"/>
          <p:nvPr/>
        </p:nvSpPr>
        <p:spPr>
          <a:xfrm>
            <a:off x="2307730" y="2780928"/>
            <a:ext cx="2552302" cy="523220"/>
          </a:xfrm>
          <a:prstGeom prst="rect">
            <a:avLst/>
          </a:prstGeom>
          <a:noFill/>
        </p:spPr>
        <p:txBody>
          <a:bodyPr wrap="none" rtlCol="0">
            <a:spAutoFit/>
          </a:bodyPr>
          <a:lstStyle/>
          <a:p>
            <a:r>
              <a:rPr lang="ja-JP" altLang="en-US" sz="2800" dirty="0">
                <a:solidFill>
                  <a:prstClr val="black"/>
                </a:solidFill>
                <a:latin typeface="+mj-ea"/>
                <a:ea typeface="+mj-ea"/>
              </a:rPr>
              <a:t>天板に乗らない</a:t>
            </a:r>
          </a:p>
        </p:txBody>
      </p:sp>
      <p:sp>
        <p:nvSpPr>
          <p:cNvPr id="18" name="テキスト ボックス 17"/>
          <p:cNvSpPr txBox="1"/>
          <p:nvPr/>
        </p:nvSpPr>
        <p:spPr>
          <a:xfrm>
            <a:off x="2318139" y="3570423"/>
            <a:ext cx="4184159" cy="523220"/>
          </a:xfrm>
          <a:prstGeom prst="rect">
            <a:avLst/>
          </a:prstGeom>
          <a:noFill/>
        </p:spPr>
        <p:txBody>
          <a:bodyPr wrap="none" rtlCol="0">
            <a:spAutoFit/>
          </a:bodyPr>
          <a:lstStyle/>
          <a:p>
            <a:r>
              <a:rPr lang="ja-JP" altLang="en-US" sz="2800" dirty="0">
                <a:solidFill>
                  <a:prstClr val="black"/>
                </a:solidFill>
                <a:latin typeface="+mj-ea"/>
                <a:ea typeface="+mj-ea"/>
              </a:rPr>
              <a:t>開脚防止チェーンを掛ける</a:t>
            </a:r>
          </a:p>
        </p:txBody>
      </p:sp>
      <p:sp>
        <p:nvSpPr>
          <p:cNvPr id="20" name="テキスト ボックス 19"/>
          <p:cNvSpPr txBox="1"/>
          <p:nvPr/>
        </p:nvSpPr>
        <p:spPr>
          <a:xfrm>
            <a:off x="2339310" y="4345940"/>
            <a:ext cx="4608954" cy="523220"/>
          </a:xfrm>
          <a:prstGeom prst="rect">
            <a:avLst/>
          </a:prstGeom>
          <a:noFill/>
        </p:spPr>
        <p:txBody>
          <a:bodyPr wrap="none" rtlCol="0">
            <a:spAutoFit/>
          </a:bodyPr>
          <a:lstStyle/>
          <a:p>
            <a:r>
              <a:rPr lang="ja-JP" altLang="en-US" sz="2800" dirty="0">
                <a:solidFill>
                  <a:prstClr val="black"/>
                </a:solidFill>
                <a:latin typeface="+mj-ea"/>
                <a:ea typeface="+mj-ea"/>
              </a:rPr>
              <a:t>昇降時に重いものを持たない</a:t>
            </a:r>
          </a:p>
        </p:txBody>
      </p:sp>
      <p:sp>
        <p:nvSpPr>
          <p:cNvPr id="22" name="タイトル 1"/>
          <p:cNvSpPr txBox="1">
            <a:spLocks/>
          </p:cNvSpPr>
          <p:nvPr/>
        </p:nvSpPr>
        <p:spPr>
          <a:xfrm>
            <a:off x="0" y="3630"/>
            <a:ext cx="9144000" cy="584775"/>
          </a:xfrm>
          <a:prstGeom prst="rect">
            <a:avLst/>
          </a:prstGeom>
          <a:solidFill>
            <a:schemeClr val="accent3">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solidFill>
                  <a:prstClr val="white"/>
                </a:solidFill>
                <a:latin typeface="+mj-ea"/>
              </a:rPr>
              <a:t>Ⅳ</a:t>
            </a:r>
            <a:r>
              <a:rPr lang="ja-JP" altLang="en-US" sz="3200" dirty="0">
                <a:solidFill>
                  <a:prstClr val="white"/>
                </a:solidFill>
                <a:latin typeface="+mj-ea"/>
              </a:rPr>
              <a:t>　高所作業（脚立・ハシゴ）</a:t>
            </a:r>
          </a:p>
        </p:txBody>
      </p:sp>
      <p:sp>
        <p:nvSpPr>
          <p:cNvPr id="23" name="テキスト ボックス 22"/>
          <p:cNvSpPr txBox="1"/>
          <p:nvPr/>
        </p:nvSpPr>
        <p:spPr>
          <a:xfrm>
            <a:off x="2402429" y="3212976"/>
            <a:ext cx="2650084" cy="338554"/>
          </a:xfrm>
          <a:prstGeom prst="rect">
            <a:avLst/>
          </a:prstGeom>
          <a:noFill/>
        </p:spPr>
        <p:txBody>
          <a:bodyPr wrap="none" rtlCol="0">
            <a:spAutoFit/>
          </a:bodyPr>
          <a:lstStyle/>
          <a:p>
            <a:r>
              <a:rPr lang="ja-JP" altLang="en-US" sz="1600" dirty="0">
                <a:solidFill>
                  <a:srgbClr val="4F81BD">
                    <a:lumMod val="75000"/>
                  </a:srgbClr>
                </a:solidFill>
                <a:latin typeface="+mj-ea"/>
                <a:ea typeface="+mj-ea"/>
              </a:rPr>
              <a:t>●高さに応じて脚立を変える</a:t>
            </a:r>
            <a:endParaRPr lang="en-US" altLang="ja-JP" sz="1600" dirty="0">
              <a:solidFill>
                <a:srgbClr val="4F81BD">
                  <a:lumMod val="75000"/>
                </a:srgbClr>
              </a:solidFill>
              <a:latin typeface="+mj-ea"/>
              <a:ea typeface="+mj-ea"/>
            </a:endParaRPr>
          </a:p>
        </p:txBody>
      </p:sp>
      <p:sp>
        <p:nvSpPr>
          <p:cNvPr id="24" name="テキスト ボックス 23"/>
          <p:cNvSpPr txBox="1"/>
          <p:nvPr/>
        </p:nvSpPr>
        <p:spPr>
          <a:xfrm>
            <a:off x="2397364" y="3984358"/>
            <a:ext cx="2634054" cy="338554"/>
          </a:xfrm>
          <a:prstGeom prst="rect">
            <a:avLst/>
          </a:prstGeom>
          <a:noFill/>
        </p:spPr>
        <p:txBody>
          <a:bodyPr wrap="none" rtlCol="0">
            <a:spAutoFit/>
          </a:bodyPr>
          <a:lstStyle/>
          <a:p>
            <a:r>
              <a:rPr lang="ja-JP" altLang="en-US" sz="1600" dirty="0">
                <a:solidFill>
                  <a:srgbClr val="4F81BD">
                    <a:lumMod val="75000"/>
                  </a:srgbClr>
                </a:solidFill>
                <a:latin typeface="+mj-ea"/>
                <a:ea typeface="+mj-ea"/>
              </a:rPr>
              <a:t>●チェーンの長さを調整する</a:t>
            </a:r>
            <a:endParaRPr lang="en-US" altLang="ja-JP" sz="1600" dirty="0">
              <a:solidFill>
                <a:srgbClr val="4F81BD">
                  <a:lumMod val="75000"/>
                </a:srgbClr>
              </a:solidFill>
              <a:latin typeface="+mj-ea"/>
              <a:ea typeface="+mj-ea"/>
            </a:endParaRPr>
          </a:p>
        </p:txBody>
      </p:sp>
      <p:sp>
        <p:nvSpPr>
          <p:cNvPr id="25" name="テキスト ボックス 24"/>
          <p:cNvSpPr txBox="1"/>
          <p:nvPr/>
        </p:nvSpPr>
        <p:spPr>
          <a:xfrm>
            <a:off x="2406109" y="4746829"/>
            <a:ext cx="3029987" cy="338554"/>
          </a:xfrm>
          <a:prstGeom prst="rect">
            <a:avLst/>
          </a:prstGeom>
          <a:noFill/>
        </p:spPr>
        <p:txBody>
          <a:bodyPr wrap="square" rtlCol="0">
            <a:spAutoFit/>
          </a:bodyPr>
          <a:lstStyle/>
          <a:p>
            <a:r>
              <a:rPr lang="ja-JP" altLang="en-US" sz="1600" dirty="0">
                <a:solidFill>
                  <a:srgbClr val="4F81BD">
                    <a:lumMod val="75000"/>
                  </a:srgbClr>
                </a:solidFill>
                <a:latin typeface="+mj-ea"/>
              </a:rPr>
              <a:t>●収穫物は紐で吊るして降ろす</a:t>
            </a:r>
            <a:endParaRPr lang="en-US" altLang="ja-JP" sz="1600" dirty="0">
              <a:solidFill>
                <a:srgbClr val="4F81BD">
                  <a:lumMod val="75000"/>
                </a:srgbClr>
              </a:solidFill>
              <a:latin typeface="+mj-ea"/>
            </a:endParaRPr>
          </a:p>
        </p:txBody>
      </p:sp>
      <p:sp>
        <p:nvSpPr>
          <p:cNvPr id="26" name="テキスト ボックス 25"/>
          <p:cNvSpPr txBox="1"/>
          <p:nvPr/>
        </p:nvSpPr>
        <p:spPr>
          <a:xfrm>
            <a:off x="1706701" y="5286599"/>
            <a:ext cx="429926" cy="523220"/>
          </a:xfrm>
          <a:prstGeom prst="rect">
            <a:avLst/>
          </a:prstGeom>
          <a:solidFill>
            <a:schemeClr val="accent3">
              <a:lumMod val="60000"/>
              <a:lumOff val="40000"/>
            </a:schemeClr>
          </a:solidFill>
        </p:spPr>
        <p:txBody>
          <a:bodyPr wrap="none" rtlCol="0">
            <a:spAutoFit/>
          </a:bodyPr>
          <a:lstStyle/>
          <a:p>
            <a:r>
              <a:rPr lang="ja-JP" altLang="en-US" sz="2800" dirty="0">
                <a:solidFill>
                  <a:prstClr val="white"/>
                </a:solidFill>
                <a:latin typeface="+mj-ea"/>
                <a:ea typeface="+mj-ea"/>
              </a:rPr>
              <a:t>５</a:t>
            </a:r>
          </a:p>
        </p:txBody>
      </p:sp>
      <p:sp>
        <p:nvSpPr>
          <p:cNvPr id="27" name="テキスト ボックス 26"/>
          <p:cNvSpPr txBox="1"/>
          <p:nvPr/>
        </p:nvSpPr>
        <p:spPr>
          <a:xfrm>
            <a:off x="2318139" y="5116161"/>
            <a:ext cx="3316934" cy="523220"/>
          </a:xfrm>
          <a:prstGeom prst="rect">
            <a:avLst/>
          </a:prstGeom>
          <a:noFill/>
        </p:spPr>
        <p:txBody>
          <a:bodyPr wrap="none" rtlCol="0">
            <a:spAutoFit/>
          </a:bodyPr>
          <a:lstStyle/>
          <a:p>
            <a:r>
              <a:rPr lang="ja-JP" altLang="en-US" sz="2800" dirty="0">
                <a:solidFill>
                  <a:prstClr val="black"/>
                </a:solidFill>
                <a:latin typeface="+mj-ea"/>
                <a:ea typeface="+mj-ea"/>
              </a:rPr>
              <a:t>直上直下で作業する</a:t>
            </a:r>
          </a:p>
        </p:txBody>
      </p:sp>
      <p:sp>
        <p:nvSpPr>
          <p:cNvPr id="28" name="テキスト ボックス 27"/>
          <p:cNvSpPr txBox="1"/>
          <p:nvPr/>
        </p:nvSpPr>
        <p:spPr>
          <a:xfrm>
            <a:off x="2426889" y="5548209"/>
            <a:ext cx="3945311" cy="338554"/>
          </a:xfrm>
          <a:prstGeom prst="rect">
            <a:avLst/>
          </a:prstGeom>
          <a:noFill/>
        </p:spPr>
        <p:txBody>
          <a:bodyPr wrap="none" rtlCol="0">
            <a:spAutoFit/>
          </a:bodyPr>
          <a:lstStyle/>
          <a:p>
            <a:r>
              <a:rPr lang="ja-JP" altLang="en-US" sz="1600" dirty="0">
                <a:solidFill>
                  <a:srgbClr val="4F81BD">
                    <a:lumMod val="75000"/>
                  </a:srgbClr>
                </a:solidFill>
                <a:latin typeface="+mj-ea"/>
                <a:ea typeface="+mj-ea"/>
              </a:rPr>
              <a:t>●身を乗り出さず、こまめに脚立を移動する</a:t>
            </a:r>
            <a:endParaRPr lang="en-US" altLang="ja-JP" sz="1600" dirty="0">
              <a:solidFill>
                <a:srgbClr val="4F81BD">
                  <a:lumMod val="75000"/>
                </a:srgbClr>
              </a:solidFill>
              <a:latin typeface="+mj-ea"/>
              <a:ea typeface="+mj-ea"/>
            </a:endParaRPr>
          </a:p>
        </p:txBody>
      </p:sp>
      <p:sp>
        <p:nvSpPr>
          <p:cNvPr id="29" name="正方形/長方形 28"/>
          <p:cNvSpPr/>
          <p:nvPr/>
        </p:nvSpPr>
        <p:spPr>
          <a:xfrm>
            <a:off x="1412865" y="6203515"/>
            <a:ext cx="6426280" cy="338554"/>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p62</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75</a:t>
            </a:r>
            <a:endParaRPr lang="ja-JP" altLang="en-US" dirty="0">
              <a:solidFill>
                <a:prstClr val="black">
                  <a:tint val="75000"/>
                </a:prstClr>
              </a:solidFill>
            </a:endParaRPr>
          </a:p>
        </p:txBody>
      </p:sp>
    </p:spTree>
    <p:extLst>
      <p:ext uri="{BB962C8B-B14F-4D97-AF65-F5344CB8AC3E}">
        <p14:creationId xmlns:p14="http://schemas.microsoft.com/office/powerpoint/2010/main" val="182844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72578" y="880244"/>
            <a:ext cx="8619902"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rPr>
              <a:t>作業前に開き止め金具や開脚防止チェーンを確認します。</a:t>
            </a:r>
            <a:r>
              <a:rPr lang="ja-JP" altLang="en-US" sz="2400" dirty="0">
                <a:solidFill>
                  <a:prstClr val="black"/>
                </a:solidFill>
                <a:latin typeface="+mj-ea"/>
                <a:ea typeface="+mj-ea"/>
              </a:rPr>
              <a:t>脚立での高所作業を安全に行うために、基本をマスターしましょう。</a:t>
            </a:r>
            <a:endParaRPr lang="en-US" altLang="ja-JP" sz="2400" dirty="0">
              <a:solidFill>
                <a:prstClr val="black"/>
              </a:solidFill>
              <a:latin typeface="+mj-ea"/>
              <a:ea typeface="+mj-ea"/>
            </a:endParaRPr>
          </a:p>
        </p:txBody>
      </p:sp>
      <p:sp>
        <p:nvSpPr>
          <p:cNvPr id="17" name="テキスト ボックス 16"/>
          <p:cNvSpPr txBox="1"/>
          <p:nvPr/>
        </p:nvSpPr>
        <p:spPr>
          <a:xfrm>
            <a:off x="272578" y="169476"/>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開脚防止チェーンを掛けて使う。</a:t>
            </a:r>
          </a:p>
        </p:txBody>
      </p:sp>
      <p:sp>
        <p:nvSpPr>
          <p:cNvPr id="18" name="テキスト ボックス 17"/>
          <p:cNvSpPr txBox="1"/>
          <p:nvPr/>
        </p:nvSpPr>
        <p:spPr>
          <a:xfrm>
            <a:off x="289613" y="169476"/>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pic>
        <p:nvPicPr>
          <p:cNvPr id="1027" name="Picture 3" descr="\\ALRIT\Alrit共有\02_農作業安全対策\２８農林水産省予算 安全総合対策\リスクカルテ\指導者研修用資料関係\02 安全講習テキスト 耕種分冊 Ⅱ\イラスト\脚立の使い方－ロッ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13" y="2531003"/>
            <a:ext cx="4292916" cy="2551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RIT\Alrit共有\02_農作業安全対策\２８農林水産省予算 安全総合対策\リスクカルテ\指導者研修用資料関係\02 安全講習テキスト 耕種分冊 Ⅱ\イラスト\脚立の使い方ー210cm以上.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204863"/>
            <a:ext cx="2736304" cy="4360433"/>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1235720" y="6103631"/>
            <a:ext cx="3346809" cy="338554"/>
          </a:xfrm>
          <a:prstGeom prst="rect">
            <a:avLst/>
          </a:prstGeom>
          <a:solidFill>
            <a:schemeClr val="bg1">
              <a:lumMod val="85000"/>
            </a:schemeClr>
          </a:solidFill>
        </p:spPr>
        <p:txBody>
          <a:bodyPr wrap="square">
            <a:spAutoFit/>
          </a:bodyPr>
          <a:lstStyle/>
          <a:p>
            <a:r>
              <a:rPr lang="ja-JP" altLang="ja-JP" sz="1600" dirty="0">
                <a:latin typeface="+mj-ea"/>
                <a:ea typeface="+mj-ea"/>
              </a:rPr>
              <a:t>（一社）</a:t>
            </a:r>
            <a:r>
              <a:rPr lang="ja-JP" altLang="en-US" sz="1600" dirty="0">
                <a:latin typeface="+mj-ea"/>
                <a:ea typeface="+mj-ea"/>
              </a:rPr>
              <a:t>軽金属製品協会</a:t>
            </a:r>
            <a:r>
              <a:rPr lang="en-US" altLang="ja-JP" sz="1600" dirty="0">
                <a:latin typeface="+mj-ea"/>
                <a:ea typeface="+mj-ea"/>
              </a:rPr>
              <a:t>HP</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a:xfrm>
            <a:off x="8460432" y="6323399"/>
            <a:ext cx="549880" cy="365125"/>
          </a:xfrm>
        </p:spPr>
        <p:txBody>
          <a:bodyPr/>
          <a:lstStyle/>
          <a:p>
            <a:pPr algn="l"/>
            <a:r>
              <a:rPr lang="en-US" altLang="ja-JP" dirty="0">
                <a:solidFill>
                  <a:prstClr val="black">
                    <a:tint val="75000"/>
                  </a:prstClr>
                </a:solidFill>
                <a:latin typeface="+mn-ea"/>
                <a:ea typeface="+mn-ea"/>
              </a:rPr>
              <a:t>84</a:t>
            </a:r>
          </a:p>
        </p:txBody>
      </p:sp>
    </p:spTree>
    <p:extLst>
      <p:ext uri="{BB962C8B-B14F-4D97-AF65-F5344CB8AC3E}">
        <p14:creationId xmlns:p14="http://schemas.microsoft.com/office/powerpoint/2010/main" val="194379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51520" y="1572648"/>
            <a:ext cx="3775664" cy="3046988"/>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ハシゴの固定、滑り（打撲）</a:t>
            </a:r>
          </a:p>
          <a:p>
            <a:r>
              <a:rPr lang="ja-JP" altLang="en-US" sz="2400" dirty="0">
                <a:solidFill>
                  <a:prstClr val="black"/>
                </a:solidFill>
                <a:latin typeface="+mj-ea"/>
                <a:ea typeface="+mj-ea"/>
              </a:rPr>
              <a:t>牛舎の２階に藁を上げる作業中、ハシゴを使って２階から降りようとしたときに、ハシゴが滑り臀部と左足を打撲。（平成</a:t>
            </a:r>
            <a:r>
              <a:rPr lang="en-US" altLang="ja-JP" sz="2400" dirty="0">
                <a:solidFill>
                  <a:prstClr val="black"/>
                </a:solidFill>
                <a:latin typeface="+mj-ea"/>
                <a:ea typeface="+mj-ea"/>
              </a:rPr>
              <a:t>25</a:t>
            </a:r>
            <a:r>
              <a:rPr lang="ja-JP" altLang="en-US" sz="2400" dirty="0">
                <a:solidFill>
                  <a:prstClr val="black"/>
                </a:solidFill>
                <a:latin typeface="+mj-ea"/>
                <a:ea typeface="+mj-ea"/>
              </a:rPr>
              <a:t>年</a:t>
            </a:r>
            <a:r>
              <a:rPr lang="en-US" altLang="ja-JP" sz="2400" dirty="0">
                <a:solidFill>
                  <a:prstClr val="black"/>
                </a:solidFill>
                <a:latin typeface="+mj-ea"/>
                <a:ea typeface="+mj-ea"/>
              </a:rPr>
              <a:t>11</a:t>
            </a:r>
            <a:r>
              <a:rPr lang="ja-JP" altLang="en-US" sz="2400" dirty="0">
                <a:solidFill>
                  <a:prstClr val="black"/>
                </a:solidFill>
                <a:latin typeface="+mj-ea"/>
                <a:ea typeface="+mj-ea"/>
              </a:rPr>
              <a:t>月 </a:t>
            </a:r>
            <a:r>
              <a:rPr lang="en-US" altLang="ja-JP" sz="2400" dirty="0">
                <a:solidFill>
                  <a:prstClr val="black"/>
                </a:solidFill>
                <a:latin typeface="+mj-ea"/>
                <a:ea typeface="+mj-ea"/>
              </a:rPr>
              <a:t>15</a:t>
            </a:r>
            <a:r>
              <a:rPr lang="ja-JP" altLang="en-US" sz="2400" dirty="0">
                <a:solidFill>
                  <a:prstClr val="black"/>
                </a:solidFill>
                <a:latin typeface="+mj-ea"/>
                <a:ea typeface="+mj-ea"/>
              </a:rPr>
              <a:t>時頃、女性・</a:t>
            </a:r>
            <a:r>
              <a:rPr lang="en-US" altLang="ja-JP" sz="2400" dirty="0">
                <a:solidFill>
                  <a:prstClr val="black"/>
                </a:solidFill>
                <a:latin typeface="+mj-ea"/>
                <a:ea typeface="+mj-ea"/>
              </a:rPr>
              <a:t>76</a:t>
            </a:r>
            <a:r>
              <a:rPr lang="ja-JP" altLang="en-US" sz="2400" dirty="0">
                <a:solidFill>
                  <a:prstClr val="black"/>
                </a:solidFill>
                <a:latin typeface="+mj-ea"/>
                <a:ea typeface="+mj-ea"/>
              </a:rPr>
              <a:t>歳）</a:t>
            </a:r>
          </a:p>
        </p:txBody>
      </p:sp>
      <p:sp>
        <p:nvSpPr>
          <p:cNvPr id="8" name="テキスト ボックス 7"/>
          <p:cNvSpPr txBox="1"/>
          <p:nvPr/>
        </p:nvSpPr>
        <p:spPr>
          <a:xfrm>
            <a:off x="272578" y="5488912"/>
            <a:ext cx="8600957"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床への接地部分、壁などへの立てかけ部分が滑らないことが重要です。</a:t>
            </a:r>
          </a:p>
        </p:txBody>
      </p:sp>
      <p:sp>
        <p:nvSpPr>
          <p:cNvPr id="9" name="テキスト ボックス 8"/>
          <p:cNvSpPr txBox="1"/>
          <p:nvPr/>
        </p:nvSpPr>
        <p:spPr>
          <a:xfrm>
            <a:off x="272577" y="243859"/>
            <a:ext cx="8600957"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ハシゴが滑らないよう、上端や下端が固定できる。</a:t>
            </a:r>
            <a:endParaRPr lang="en-US" altLang="ja-JP" sz="2800" dirty="0">
              <a:solidFill>
                <a:prstClr val="black"/>
              </a:solidFill>
              <a:latin typeface="+mj-ea"/>
              <a:ea typeface="+mj-ea"/>
            </a:endParaRPr>
          </a:p>
        </p:txBody>
      </p:sp>
      <p:sp>
        <p:nvSpPr>
          <p:cNvPr id="11" name="テキスト ボックス 10"/>
          <p:cNvSpPr txBox="1"/>
          <p:nvPr/>
        </p:nvSpPr>
        <p:spPr>
          <a:xfrm>
            <a:off x="272578" y="754391"/>
            <a:ext cx="8600956"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ハシゴの底部は滑らない構造になっている。</a:t>
            </a:r>
          </a:p>
        </p:txBody>
      </p:sp>
      <p:sp>
        <p:nvSpPr>
          <p:cNvPr id="15" name="テキスト ボックス 14"/>
          <p:cNvSpPr txBox="1"/>
          <p:nvPr/>
        </p:nvSpPr>
        <p:spPr>
          <a:xfrm>
            <a:off x="251520" y="231031"/>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6" name="テキスト ボックス 15"/>
          <p:cNvSpPr txBox="1"/>
          <p:nvPr/>
        </p:nvSpPr>
        <p:spPr>
          <a:xfrm>
            <a:off x="251520" y="807095"/>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252028" y="4792162"/>
            <a:ext cx="3634680"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p177</a:t>
            </a:r>
            <a:r>
              <a:rPr lang="ja-JP" altLang="ja-JP" sz="1600" dirty="0">
                <a:latin typeface="+mj-ea"/>
                <a:ea typeface="+mj-ea"/>
              </a:rPr>
              <a:t>より</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3458" y="1587848"/>
            <a:ext cx="4850078" cy="36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85</a:t>
            </a:r>
          </a:p>
        </p:txBody>
      </p:sp>
    </p:spTree>
    <p:extLst>
      <p:ext uri="{BB962C8B-B14F-4D97-AF65-F5344CB8AC3E}">
        <p14:creationId xmlns:p14="http://schemas.microsoft.com/office/powerpoint/2010/main" val="38392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72578" y="1292567"/>
            <a:ext cx="8619901"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木製のハシゴや金属製でも滑り止めがついていない場合は、設置方法を工夫したり、滑り止めを後付けします。</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862235"/>
            <a:ext cx="3613309" cy="27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267101" y="2564904"/>
            <a:ext cx="8619901"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改善事例</a:t>
            </a:r>
            <a:r>
              <a:rPr lang="en-US" altLang="ja-JP" sz="2400" b="1" dirty="0">
                <a:solidFill>
                  <a:srgbClr val="FF0000"/>
                </a:solidFill>
                <a:latin typeface="+mj-ea"/>
                <a:ea typeface="+mj-ea"/>
              </a:rPr>
              <a:t>》</a:t>
            </a:r>
          </a:p>
          <a:p>
            <a:r>
              <a:rPr lang="ja-JP" altLang="en-US" sz="2400" dirty="0">
                <a:solidFill>
                  <a:prstClr val="black"/>
                </a:solidFill>
                <a:latin typeface="+mj-ea"/>
                <a:ea typeface="+mj-ea"/>
              </a:rPr>
              <a:t>ハウスのフィルムを破いたり、ハシゴがずれたりしないよう、上部に布とゴムを巻きつけた。</a:t>
            </a:r>
          </a:p>
        </p:txBody>
      </p:sp>
      <p:sp>
        <p:nvSpPr>
          <p:cNvPr id="7" name="テキスト ボックス 6"/>
          <p:cNvSpPr txBox="1"/>
          <p:nvPr/>
        </p:nvSpPr>
        <p:spPr>
          <a:xfrm>
            <a:off x="272578" y="170637"/>
            <a:ext cx="8614424"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ハシゴが滑らないよう、上端や下端が固定できる。</a:t>
            </a:r>
            <a:endParaRPr lang="en-US" altLang="ja-JP" sz="2800" dirty="0">
              <a:solidFill>
                <a:prstClr val="black"/>
              </a:solidFill>
              <a:latin typeface="+mj-ea"/>
              <a:ea typeface="+mj-ea"/>
            </a:endParaRPr>
          </a:p>
        </p:txBody>
      </p:sp>
      <p:sp>
        <p:nvSpPr>
          <p:cNvPr id="9" name="テキスト ボックス 8"/>
          <p:cNvSpPr txBox="1"/>
          <p:nvPr/>
        </p:nvSpPr>
        <p:spPr>
          <a:xfrm>
            <a:off x="289613" y="169476"/>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0" name="テキスト ボックス 9"/>
          <p:cNvSpPr txBox="1"/>
          <p:nvPr/>
        </p:nvSpPr>
        <p:spPr>
          <a:xfrm>
            <a:off x="272578" y="667010"/>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ハシゴの底部は滑らない構造になっている。</a:t>
            </a:r>
          </a:p>
        </p:txBody>
      </p:sp>
      <p:sp>
        <p:nvSpPr>
          <p:cNvPr id="11" name="テキスト ボックス 10"/>
          <p:cNvSpPr txBox="1"/>
          <p:nvPr/>
        </p:nvSpPr>
        <p:spPr>
          <a:xfrm>
            <a:off x="289613" y="735087"/>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2" name="正方形/長方形 11"/>
          <p:cNvSpPr/>
          <p:nvPr/>
        </p:nvSpPr>
        <p:spPr>
          <a:xfrm>
            <a:off x="5436096" y="5970658"/>
            <a:ext cx="2664296" cy="584775"/>
          </a:xfrm>
          <a:prstGeom prst="rect">
            <a:avLst/>
          </a:prstGeom>
          <a:solidFill>
            <a:schemeClr val="bg1">
              <a:lumMod val="85000"/>
            </a:schemeClr>
          </a:solidFill>
        </p:spPr>
        <p:txBody>
          <a:bodyPr wrap="square">
            <a:spAutoFit/>
          </a:bodyPr>
          <a:lstStyle/>
          <a:p>
            <a:r>
              <a:rPr lang="ja-JP" altLang="ja-JP" sz="1600" dirty="0">
                <a:latin typeface="+mj-ea"/>
                <a:ea typeface="+mj-ea"/>
              </a:rPr>
              <a:t>（</a:t>
            </a:r>
            <a:r>
              <a:rPr lang="ja-JP" altLang="en-US" sz="1600" dirty="0">
                <a:latin typeface="+mj-ea"/>
                <a:ea typeface="+mj-ea"/>
              </a:rPr>
              <a:t>国</a:t>
            </a:r>
            <a:r>
              <a:rPr lang="ja-JP" altLang="ja-JP" sz="1600" dirty="0">
                <a:latin typeface="+mj-ea"/>
                <a:ea typeface="+mj-ea"/>
              </a:rPr>
              <a:t>）</a:t>
            </a:r>
            <a:r>
              <a:rPr lang="ja-JP" altLang="en-US" sz="1600" dirty="0">
                <a:latin typeface="+mj-ea"/>
                <a:ea typeface="+mj-ea"/>
              </a:rPr>
              <a:t>農研機構</a:t>
            </a:r>
            <a:r>
              <a:rPr lang="ja-JP" altLang="ja-JP" sz="1600" dirty="0">
                <a:latin typeface="+mj-ea"/>
                <a:ea typeface="+mj-ea"/>
              </a:rPr>
              <a:t>「</a:t>
            </a:r>
            <a:r>
              <a:rPr lang="ja-JP" altLang="en-US" sz="1600" dirty="0">
                <a:latin typeface="+mj-ea"/>
                <a:ea typeface="+mj-ea"/>
              </a:rPr>
              <a:t>改善事例集</a:t>
            </a:r>
            <a:r>
              <a:rPr lang="ja-JP" altLang="ja-JP" sz="1600" dirty="0">
                <a:latin typeface="+mj-ea"/>
                <a:ea typeface="+mj-ea"/>
              </a:rPr>
              <a:t>」（№</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p25</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a:xfrm>
            <a:off x="8594120" y="6396477"/>
            <a:ext cx="549880" cy="365125"/>
          </a:xfrm>
        </p:spPr>
        <p:txBody>
          <a:bodyPr/>
          <a:lstStyle/>
          <a:p>
            <a:pPr algn="l"/>
            <a:r>
              <a:rPr lang="en-US" altLang="ja-JP" dirty="0">
                <a:solidFill>
                  <a:prstClr val="black">
                    <a:tint val="75000"/>
                  </a:prstClr>
                </a:solidFill>
              </a:rPr>
              <a:t>86</a:t>
            </a:r>
          </a:p>
        </p:txBody>
      </p:sp>
    </p:spTree>
    <p:extLst>
      <p:ext uri="{BB962C8B-B14F-4D97-AF65-F5344CB8AC3E}">
        <p14:creationId xmlns:p14="http://schemas.microsoft.com/office/powerpoint/2010/main" val="409171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0" name="Picture 2" descr="http://www.ja-owari-chuoh.or.jp/in-cluder/05/doc/0215_141457124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211" y="2043928"/>
            <a:ext cx="3910895" cy="408688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924" y="0"/>
            <a:ext cx="9135075" cy="584775"/>
          </a:xfrm>
          <a:prstGeom prst="rect">
            <a:avLst/>
          </a:prstGeom>
          <a:solidFill>
            <a:schemeClr val="accent3">
              <a:lumMod val="75000"/>
            </a:schemeClr>
          </a:solidFill>
          <a:ln>
            <a:noFill/>
          </a:ln>
        </p:spPr>
        <p:txBody>
          <a:bodyPr wrap="square" rtlCol="0">
            <a:spAutoFit/>
          </a:bodyPr>
          <a:lstStyle/>
          <a:p>
            <a:r>
              <a:rPr lang="ja-JP" altLang="en-US" sz="3200" dirty="0">
                <a:solidFill>
                  <a:prstClr val="white"/>
                </a:solidFill>
                <a:latin typeface="+mj-ea"/>
                <a:ea typeface="+mj-ea"/>
              </a:rPr>
              <a:t>３．作業者</a:t>
            </a:r>
          </a:p>
        </p:txBody>
      </p:sp>
      <p:sp>
        <p:nvSpPr>
          <p:cNvPr id="6" name="テキスト ボックス 5"/>
          <p:cNvSpPr txBox="1"/>
          <p:nvPr/>
        </p:nvSpPr>
        <p:spPr>
          <a:xfrm>
            <a:off x="279653" y="1844823"/>
            <a:ext cx="2952328" cy="1200329"/>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①作業場所の確認</a:t>
            </a:r>
            <a:endParaRPr lang="en-US" altLang="ja-JP" sz="2400" dirty="0">
              <a:solidFill>
                <a:prstClr val="black"/>
              </a:solidFill>
              <a:latin typeface="+mj-ea"/>
              <a:ea typeface="+mj-ea"/>
            </a:endParaRPr>
          </a:p>
          <a:p>
            <a:pPr marL="179388" indent="-179388"/>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②作業方法</a:t>
            </a:r>
            <a:endParaRPr lang="en-US" altLang="ja-JP" sz="2400" dirty="0">
              <a:solidFill>
                <a:prstClr val="black"/>
              </a:solidFill>
              <a:latin typeface="+mj-ea"/>
              <a:ea typeface="+mj-ea"/>
            </a:endParaRPr>
          </a:p>
        </p:txBody>
      </p:sp>
      <p:sp>
        <p:nvSpPr>
          <p:cNvPr id="7" name="テキスト ボックス 6"/>
          <p:cNvSpPr txBox="1"/>
          <p:nvPr/>
        </p:nvSpPr>
        <p:spPr>
          <a:xfrm>
            <a:off x="760690" y="978391"/>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87</a:t>
            </a:r>
          </a:p>
        </p:txBody>
      </p:sp>
    </p:spTree>
    <p:extLst>
      <p:ext uri="{BB962C8B-B14F-4D97-AF65-F5344CB8AC3E}">
        <p14:creationId xmlns:p14="http://schemas.microsoft.com/office/powerpoint/2010/main" val="339634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タイトル 1"/>
          <p:cNvSpPr txBox="1">
            <a:spLocks/>
          </p:cNvSpPr>
          <p:nvPr/>
        </p:nvSpPr>
        <p:spPr>
          <a:xfrm>
            <a:off x="0" y="-15368"/>
            <a:ext cx="9144000" cy="584775"/>
          </a:xfrm>
          <a:prstGeom prst="rect">
            <a:avLst/>
          </a:prstGeom>
          <a:solidFill>
            <a:schemeClr val="accent3">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white"/>
                </a:solidFill>
                <a:latin typeface="+mj-ea"/>
              </a:rPr>
              <a:t>３．作業者</a:t>
            </a:r>
          </a:p>
        </p:txBody>
      </p:sp>
      <p:sp>
        <p:nvSpPr>
          <p:cNvPr id="7" name="テキスト ボックス 6"/>
          <p:cNvSpPr txBox="1"/>
          <p:nvPr/>
        </p:nvSpPr>
        <p:spPr>
          <a:xfrm>
            <a:off x="337320" y="5085184"/>
            <a:ext cx="8195119"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ja-JP" sz="1600" dirty="0">
                <a:latin typeface="+mj-ea"/>
                <a:ea typeface="+mj-ea"/>
              </a:rPr>
              <a:t>脚立、ハシゴの安全使用</a:t>
            </a:r>
            <a:r>
              <a:rPr lang="ja-JP" altLang="en-US" sz="1600" dirty="0">
                <a:latin typeface="+mj-ea"/>
                <a:ea typeface="+mj-ea"/>
              </a:rPr>
              <a:t>」</a:t>
            </a:r>
            <a:r>
              <a:rPr lang="en-US" altLang="ja-JP" sz="1600" dirty="0">
                <a:latin typeface="+mj-ea"/>
                <a:ea typeface="+mj-ea"/>
              </a:rPr>
              <a:t>p46</a:t>
            </a:r>
            <a:r>
              <a:rPr lang="ja-JP" altLang="en-US" sz="1600" dirty="0">
                <a:latin typeface="+mj-ea"/>
                <a:ea typeface="+mj-ea"/>
              </a:rPr>
              <a:t>　参照</a:t>
            </a:r>
            <a:endParaRPr kumimoji="1" lang="ja-JP" altLang="en-US" sz="1600" dirty="0">
              <a:latin typeface="+mj-ea"/>
              <a:ea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3890910172"/>
              </p:ext>
            </p:extLst>
          </p:nvPr>
        </p:nvGraphicFramePr>
        <p:xfrm>
          <a:off x="340972" y="1052736"/>
          <a:ext cx="8229600" cy="3765799"/>
        </p:xfrm>
        <a:graphic>
          <a:graphicData uri="http://schemas.openxmlformats.org/drawingml/2006/table">
            <a:tbl>
              <a:tblPr/>
              <a:tblGrid>
                <a:gridCol w="1148696">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672192">
                  <a:extLst>
                    <a:ext uri="{9D8B030D-6E8A-4147-A177-3AD203B41FA5}">
                      <a16:colId xmlns:a16="http://schemas.microsoft.com/office/drawing/2014/main" val="20004"/>
                    </a:ext>
                  </a:extLst>
                </a:gridCol>
              </a:tblGrid>
              <a:tr h="334306">
                <a:tc rowSpan="2">
                  <a:txBody>
                    <a:bodyPr/>
                    <a:lstStyle/>
                    <a:p>
                      <a:pPr algn="ctr" fontAlgn="ctr"/>
                      <a:r>
                        <a:rPr lang="ja-JP" altLang="en-US" sz="2000" b="0" i="0" u="none" strike="noStrike" dirty="0">
                          <a:solidFill>
                            <a:srgbClr val="FFFFFF"/>
                          </a:solidFill>
                          <a:effectLst/>
                          <a:latin typeface="ＭＳ Ｐゴシック"/>
                        </a:rPr>
                        <a:t>事項</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rowSpan="2">
                  <a:txBody>
                    <a:bodyPr/>
                    <a:lstStyle/>
                    <a:p>
                      <a:pPr algn="ctr" fontAlgn="ctr"/>
                      <a:r>
                        <a:rPr lang="ja-JP" altLang="en-US" sz="2000" b="0" i="0" u="none" strike="noStrike" dirty="0">
                          <a:solidFill>
                            <a:srgbClr val="FFFFFF"/>
                          </a:solidFill>
                          <a:effectLst/>
                          <a:latin typeface="ＭＳ Ｐゴシック"/>
                        </a:rPr>
                        <a:t>チェック内容</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gridSpan="2">
                  <a:txBody>
                    <a:bodyPr/>
                    <a:lstStyle/>
                    <a:p>
                      <a:pPr algn="ctr" fontAlgn="ctr"/>
                      <a:r>
                        <a:rPr lang="ja-JP" altLang="en-US" sz="2000" b="0" i="0" u="none" strike="noStrike">
                          <a:solidFill>
                            <a:srgbClr val="FFFFFF"/>
                          </a:solidFill>
                          <a:effectLst/>
                          <a:latin typeface="ＭＳ Ｐゴシック"/>
                        </a:rPr>
                        <a:t>チェック欄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hMerge="1">
                  <a:txBody>
                    <a:bodyPr/>
                    <a:lstStyle/>
                    <a:p>
                      <a:endParaRPr kumimoji="1" lang="ja-JP" altLang="en-US"/>
                    </a:p>
                  </a:txBody>
                  <a:tcPr/>
                </a:tc>
                <a:tc rowSpan="2">
                  <a:txBody>
                    <a:bodyPr/>
                    <a:lstStyle/>
                    <a:p>
                      <a:pPr algn="ctr" fontAlgn="ctr"/>
                      <a:r>
                        <a:rPr lang="ja-JP" altLang="en-US" sz="2000" b="0" i="0" u="none" strike="noStrike" dirty="0">
                          <a:solidFill>
                            <a:srgbClr val="FFFFFF"/>
                          </a:solidFill>
                          <a:effectLst/>
                          <a:latin typeface="ＭＳ Ｐゴシック"/>
                        </a:rPr>
                        <a:t>対策</a:t>
                      </a:r>
                      <a:endParaRPr lang="en-US" altLang="ja-JP" sz="2000" b="0" i="0" u="none" strike="noStrike" dirty="0">
                        <a:solidFill>
                          <a:srgbClr val="FFFFFF"/>
                        </a:solidFill>
                        <a:effectLst/>
                        <a:latin typeface="ＭＳ Ｐゴシック"/>
                      </a:endParaRPr>
                    </a:p>
                    <a:p>
                      <a:pPr algn="ctr" fontAlgn="ctr"/>
                      <a:r>
                        <a:rPr lang="ja-JP" altLang="en-US" sz="2000" b="0" i="0" u="none" strike="noStrike" dirty="0">
                          <a:solidFill>
                            <a:srgbClr val="FFFFFF"/>
                          </a:solidFill>
                          <a:effectLst/>
                          <a:latin typeface="ＭＳ Ｐゴシック"/>
                        </a:rPr>
                        <a:t>優先</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45778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2000" b="0" i="0" u="none" strike="noStrike" dirty="0">
                          <a:solidFill>
                            <a:srgbClr val="FFFFFF"/>
                          </a:solidFill>
                          <a:effectLst/>
                          <a:latin typeface="ＭＳ Ｐゴシック"/>
                        </a:rPr>
                        <a:t>そうだ</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ctr"/>
                      <a:r>
                        <a:rPr lang="ja-JP" altLang="en-US" sz="2000" b="0" i="0" u="none" strike="noStrike" dirty="0">
                          <a:solidFill>
                            <a:srgbClr val="FFFFFF"/>
                          </a:solidFill>
                          <a:effectLst/>
                          <a:latin typeface="ＭＳ Ｐゴシック"/>
                        </a:rPr>
                        <a:t>ちがう</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vMerge="1">
                  <a:txBody>
                    <a:bodyPr/>
                    <a:lstStyle/>
                    <a:p>
                      <a:endParaRPr kumimoji="1" lang="ja-JP" altLang="en-US"/>
                    </a:p>
                  </a:txBody>
                  <a:tcPr/>
                </a:tc>
                <a:extLst>
                  <a:ext uri="{0D108BD9-81ED-4DB2-BD59-A6C34878D82A}">
                    <a16:rowId xmlns:a16="http://schemas.microsoft.com/office/drawing/2014/main" val="10001"/>
                  </a:ext>
                </a:extLst>
              </a:tr>
              <a:tr h="885479">
                <a:tc rowSpan="2">
                  <a:txBody>
                    <a:bodyPr/>
                    <a:lstStyle/>
                    <a:p>
                      <a:pPr algn="ctr" rtl="0" fontAlgn="ctr"/>
                      <a:r>
                        <a:rPr lang="ja-JP" altLang="en-US" sz="2000" b="0" i="0" u="none" strike="noStrike" dirty="0">
                          <a:solidFill>
                            <a:srgbClr val="000000"/>
                          </a:solidFill>
                          <a:effectLst/>
                          <a:latin typeface="Arial"/>
                        </a:rPr>
                        <a:t>作業場所</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rtl="0" fontAlgn="ctr"/>
                      <a:r>
                        <a:rPr lang="ja-JP" altLang="en-US" sz="2000" b="0" i="0" u="none" strike="noStrike" dirty="0">
                          <a:solidFill>
                            <a:srgbClr val="000000"/>
                          </a:solidFill>
                          <a:effectLst/>
                          <a:latin typeface="ＭＳ Ｐゴシック"/>
                        </a:rPr>
                        <a:t> 脚立に上る前に、脚立の安定性、周囲に危険</a:t>
                      </a:r>
                      <a:endParaRPr lang="en-US" altLang="ja-JP" sz="2000" b="0" i="0" u="none" strike="noStrike" dirty="0">
                        <a:solidFill>
                          <a:srgbClr val="000000"/>
                        </a:solidFill>
                        <a:effectLst/>
                        <a:latin typeface="ＭＳ Ｐゴシック"/>
                      </a:endParaRPr>
                    </a:p>
                    <a:p>
                      <a:pPr algn="l" rtl="0"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物がないことを確認する。</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561081">
                <a:tc vMerge="1">
                  <a:txBody>
                    <a:bodyPr/>
                    <a:lstStyle/>
                    <a:p>
                      <a:endParaRPr kumimoji="1" lang="ja-JP" altLang="en-US"/>
                    </a:p>
                  </a:txBody>
                  <a:tcPr/>
                </a:tc>
                <a:tc>
                  <a:txBody>
                    <a:bodyPr/>
                    <a:lstStyle/>
                    <a:p>
                      <a:pPr algn="l" rtl="0" fontAlgn="ctr"/>
                      <a:r>
                        <a:rPr lang="ja-JP" altLang="en-US" sz="2000" b="0" i="0" u="none" strike="noStrike" dirty="0">
                          <a:solidFill>
                            <a:srgbClr val="000000"/>
                          </a:solidFill>
                          <a:effectLst/>
                          <a:latin typeface="ＭＳ Ｐゴシック"/>
                        </a:rPr>
                        <a:t> 最初に、最下段に乗り安定性を確認する。</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85489">
                <a:tc rowSpan="3">
                  <a:txBody>
                    <a:bodyPr/>
                    <a:lstStyle/>
                    <a:p>
                      <a:pPr algn="ctr" rtl="0" fontAlgn="ctr"/>
                      <a:r>
                        <a:rPr lang="ja-JP" altLang="en-US" sz="2000" b="0" i="0" u="none" strike="noStrike" dirty="0">
                          <a:solidFill>
                            <a:srgbClr val="000000"/>
                          </a:solidFill>
                          <a:effectLst/>
                          <a:latin typeface="Arial"/>
                        </a:rPr>
                        <a:t>作業方法</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rtl="0" fontAlgn="ctr"/>
                      <a:r>
                        <a:rPr lang="ja-JP" altLang="en-US" sz="2000" b="0" i="0" u="none" strike="noStrike" dirty="0">
                          <a:solidFill>
                            <a:srgbClr val="000000"/>
                          </a:solidFill>
                          <a:effectLst/>
                          <a:latin typeface="ＭＳ Ｐゴシック"/>
                        </a:rPr>
                        <a:t> 天板に乗って作業はしない。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537606">
                <a:tc vMerge="1">
                  <a:txBody>
                    <a:bodyPr/>
                    <a:lstStyle/>
                    <a:p>
                      <a:endParaRPr kumimoji="1" lang="ja-JP" altLang="en-US"/>
                    </a:p>
                  </a:txBody>
                  <a:tcPr/>
                </a:tc>
                <a:tc>
                  <a:txBody>
                    <a:bodyPr/>
                    <a:lstStyle/>
                    <a:p>
                      <a:pPr algn="l" fontAlgn="ctr"/>
                      <a:r>
                        <a:rPr lang="ja-JP" altLang="en-US" sz="2000" b="0" i="0" u="none" strike="noStrike" dirty="0">
                          <a:solidFill>
                            <a:srgbClr val="000000"/>
                          </a:solidFill>
                          <a:effectLst/>
                          <a:latin typeface="ＭＳ Ｐゴシック"/>
                        </a:rPr>
                        <a:t> 身を乗り出して作業はしない。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ja-JP" altLang="en-US" sz="1100" b="0" i="0" u="none" strike="noStrike" dirty="0">
                        <a:solidFill>
                          <a:srgbClr val="000000"/>
                        </a:solidFill>
                        <a:effectLst/>
                        <a:latin typeface="ＭＳ Ｐゴシック"/>
                      </a:endParaRP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504056">
                <a:tc vMerge="1">
                  <a:txBody>
                    <a:bodyPr/>
                    <a:lstStyle/>
                    <a:p>
                      <a:endParaRPr kumimoji="1" lang="ja-JP" altLang="en-US"/>
                    </a:p>
                  </a:txBody>
                  <a:tcPr/>
                </a:tc>
                <a:tc>
                  <a:txBody>
                    <a:bodyPr/>
                    <a:lstStyle/>
                    <a:p>
                      <a:pPr algn="l" fontAlgn="ctr"/>
                      <a:r>
                        <a:rPr lang="ja-JP" altLang="en-US" sz="2000" b="0" i="0" u="none" strike="noStrike" dirty="0">
                          <a:solidFill>
                            <a:srgbClr val="000000"/>
                          </a:solidFill>
                          <a:effectLst/>
                          <a:latin typeface="ＭＳ Ｐゴシック"/>
                        </a:rPr>
                        <a:t> 上り下り時には、重いものを持たない。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a:xfrm>
            <a:off x="8639169" y="6381328"/>
            <a:ext cx="477872" cy="365125"/>
          </a:xfrm>
        </p:spPr>
        <p:txBody>
          <a:bodyPr/>
          <a:lstStyle/>
          <a:p>
            <a:pPr algn="l"/>
            <a:r>
              <a:rPr lang="en-US" altLang="ja-JP" dirty="0">
                <a:solidFill>
                  <a:prstClr val="black">
                    <a:tint val="75000"/>
                  </a:prstClr>
                </a:solidFill>
              </a:rPr>
              <a:t>88</a:t>
            </a:r>
          </a:p>
        </p:txBody>
      </p:sp>
    </p:spTree>
    <p:extLst>
      <p:ext uri="{BB962C8B-B14F-4D97-AF65-F5344CB8AC3E}">
        <p14:creationId xmlns:p14="http://schemas.microsoft.com/office/powerpoint/2010/main" val="90817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64282" y="1730776"/>
            <a:ext cx="3803662" cy="3416320"/>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不安定設置（左踵骨骨折）</a:t>
            </a:r>
          </a:p>
          <a:p>
            <a:r>
              <a:rPr lang="ja-JP" altLang="en-US" sz="2400" dirty="0">
                <a:solidFill>
                  <a:prstClr val="black"/>
                </a:solidFill>
                <a:latin typeface="+mj-ea"/>
                <a:ea typeface="+mj-ea"/>
              </a:rPr>
              <a:t>天板を含めて６段の脚立を使ってリンゴ園で摘果中、２～３段登った時点で脚立がふらつき、枝につかまったが落下、左踵骨骨折。</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23</a:t>
            </a:r>
            <a:r>
              <a:rPr lang="ja-JP" altLang="en-US" sz="2400" dirty="0">
                <a:solidFill>
                  <a:prstClr val="black"/>
                </a:solidFill>
                <a:latin typeface="+mj-ea"/>
                <a:ea typeface="+mj-ea"/>
              </a:rPr>
              <a:t>年</a:t>
            </a:r>
            <a:r>
              <a:rPr lang="en-US" altLang="ja-JP" sz="2400" dirty="0">
                <a:solidFill>
                  <a:prstClr val="black"/>
                </a:solidFill>
                <a:latin typeface="+mj-ea"/>
                <a:ea typeface="+mj-ea"/>
              </a:rPr>
              <a:t>4</a:t>
            </a:r>
            <a:r>
              <a:rPr lang="ja-JP" altLang="en-US" sz="2400" dirty="0">
                <a:solidFill>
                  <a:prstClr val="black"/>
                </a:solidFill>
                <a:latin typeface="+mj-ea"/>
                <a:ea typeface="+mj-ea"/>
              </a:rPr>
              <a:t>月 </a:t>
            </a:r>
            <a:r>
              <a:rPr lang="en-US" altLang="ja-JP" sz="2400" dirty="0">
                <a:solidFill>
                  <a:prstClr val="black"/>
                </a:solidFill>
                <a:latin typeface="+mj-ea"/>
                <a:ea typeface="+mj-ea"/>
              </a:rPr>
              <a:t>14</a:t>
            </a:r>
            <a:r>
              <a:rPr lang="ja-JP" altLang="en-US" sz="2400" dirty="0">
                <a:solidFill>
                  <a:prstClr val="black"/>
                </a:solidFill>
                <a:latin typeface="+mj-ea"/>
                <a:ea typeface="+mj-ea"/>
              </a:rPr>
              <a:t>時頃、女性・</a:t>
            </a:r>
            <a:r>
              <a:rPr lang="en-US" altLang="ja-JP" sz="2400" dirty="0">
                <a:solidFill>
                  <a:prstClr val="black"/>
                </a:solidFill>
                <a:latin typeface="+mj-ea"/>
                <a:ea typeface="+mj-ea"/>
              </a:rPr>
              <a:t>87</a:t>
            </a:r>
            <a:r>
              <a:rPr lang="ja-JP" altLang="en-US" sz="2400" dirty="0">
                <a:solidFill>
                  <a:prstClr val="black"/>
                </a:solidFill>
                <a:latin typeface="+mj-ea"/>
                <a:ea typeface="+mj-ea"/>
              </a:rPr>
              <a:t>歳）</a:t>
            </a:r>
          </a:p>
        </p:txBody>
      </p:sp>
      <p:sp>
        <p:nvSpPr>
          <p:cNvPr id="8" name="テキスト ボックス 7"/>
          <p:cNvSpPr txBox="1"/>
          <p:nvPr/>
        </p:nvSpPr>
        <p:spPr>
          <a:xfrm>
            <a:off x="281378" y="5550331"/>
            <a:ext cx="8592155"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果樹園などでの脚立の設置場所は、石があったり穴があったり不安定なことが多く、設置に注意が必要です。</a:t>
            </a:r>
          </a:p>
        </p:txBody>
      </p:sp>
      <p:sp>
        <p:nvSpPr>
          <p:cNvPr id="9" name="テキスト ボックス 8"/>
          <p:cNvSpPr txBox="1"/>
          <p:nvPr/>
        </p:nvSpPr>
        <p:spPr>
          <a:xfrm>
            <a:off x="272578" y="171797"/>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脚立に上る前に、脚立の安定性、周囲に危険物が</a:t>
            </a:r>
            <a:r>
              <a:rPr lang="ja-JP" altLang="en-US" sz="2800" dirty="0" err="1">
                <a:solidFill>
                  <a:prstClr val="black"/>
                </a:solidFill>
                <a:latin typeface="+mj-ea"/>
                <a:ea typeface="+mj-ea"/>
              </a:rPr>
              <a:t>な</a:t>
            </a:r>
            <a:endParaRPr lang="en-US" altLang="ja-JP" sz="2800" dirty="0">
              <a:solidFill>
                <a:prstClr val="black"/>
              </a:solidFill>
              <a:latin typeface="+mj-ea"/>
              <a:ea typeface="+mj-ea"/>
            </a:endParaRPr>
          </a:p>
          <a:p>
            <a:r>
              <a:rPr lang="ja-JP" altLang="en-US" sz="2800" dirty="0">
                <a:solidFill>
                  <a:prstClr val="black"/>
                </a:solidFill>
                <a:latin typeface="+mj-ea"/>
                <a:ea typeface="+mj-ea"/>
              </a:rPr>
              <a:t>　　</a:t>
            </a:r>
            <a:r>
              <a:rPr lang="ja-JP" altLang="en-US" sz="2800" dirty="0" err="1">
                <a:solidFill>
                  <a:prstClr val="black"/>
                </a:solidFill>
                <a:latin typeface="+mj-ea"/>
                <a:ea typeface="+mj-ea"/>
              </a:rPr>
              <a:t>い</a:t>
            </a:r>
            <a:r>
              <a:rPr lang="ja-JP" altLang="en-US" sz="2800" dirty="0">
                <a:solidFill>
                  <a:prstClr val="black"/>
                </a:solidFill>
                <a:latin typeface="+mj-ea"/>
                <a:ea typeface="+mj-ea"/>
              </a:rPr>
              <a:t>ことを確認する。</a:t>
            </a:r>
            <a:endParaRPr lang="en-US" altLang="ja-JP" sz="2800" dirty="0">
              <a:solidFill>
                <a:prstClr val="black"/>
              </a:solidFill>
              <a:latin typeface="+mj-ea"/>
              <a:ea typeface="+mj-ea"/>
            </a:endParaRPr>
          </a:p>
        </p:txBody>
      </p:sp>
      <p:sp>
        <p:nvSpPr>
          <p:cNvPr id="11" name="テキスト ボックス 10"/>
          <p:cNvSpPr txBox="1"/>
          <p:nvPr/>
        </p:nvSpPr>
        <p:spPr>
          <a:xfrm>
            <a:off x="281379" y="1125904"/>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最初に、最下段に乗り安定性を確認する。</a:t>
            </a:r>
          </a:p>
        </p:txBody>
      </p:sp>
      <p:sp>
        <p:nvSpPr>
          <p:cNvPr id="15" name="テキスト ボックス 14"/>
          <p:cNvSpPr txBox="1"/>
          <p:nvPr/>
        </p:nvSpPr>
        <p:spPr>
          <a:xfrm>
            <a:off x="251520"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6" name="テキスト ボックス 15"/>
          <p:cNvSpPr txBox="1"/>
          <p:nvPr/>
        </p:nvSpPr>
        <p:spPr>
          <a:xfrm>
            <a:off x="251520" y="112480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4747163" y="4889005"/>
            <a:ext cx="3516175"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p165</a:t>
            </a:r>
            <a:r>
              <a:rPr lang="ja-JP" altLang="ja-JP" sz="1600" dirty="0">
                <a:latin typeface="+mj-ea"/>
                <a:ea typeface="+mj-ea"/>
              </a:rPr>
              <a:t>より</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4045" y="1628800"/>
            <a:ext cx="4342412" cy="326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89</a:t>
            </a:r>
            <a:endParaRPr lang="ja-JP" altLang="en-US" dirty="0">
              <a:solidFill>
                <a:prstClr val="black">
                  <a:tint val="75000"/>
                </a:prstClr>
              </a:solidFill>
            </a:endParaRPr>
          </a:p>
        </p:txBody>
      </p:sp>
    </p:spTree>
    <p:extLst>
      <p:ext uri="{BB962C8B-B14F-4D97-AF65-F5344CB8AC3E}">
        <p14:creationId xmlns:p14="http://schemas.microsoft.com/office/powerpoint/2010/main" val="86343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テキスト ボックス 9"/>
          <p:cNvSpPr txBox="1"/>
          <p:nvPr/>
        </p:nvSpPr>
        <p:spPr>
          <a:xfrm>
            <a:off x="4614514" y="2229832"/>
            <a:ext cx="4363175" cy="400110"/>
          </a:xfrm>
          <a:prstGeom prst="rect">
            <a:avLst/>
          </a:prstGeom>
          <a:noFill/>
        </p:spPr>
        <p:txBody>
          <a:bodyPr wrap="square" rtlCol="0">
            <a:spAutoFit/>
          </a:bodyPr>
          <a:lstStyle/>
          <a:p>
            <a:r>
              <a:rPr lang="ja-JP" altLang="en-US" sz="2000" dirty="0">
                <a:solidFill>
                  <a:prstClr val="black"/>
                </a:solidFill>
                <a:latin typeface="+mj-ea"/>
                <a:ea typeface="+mj-ea"/>
              </a:rPr>
              <a:t>　</a:t>
            </a:r>
          </a:p>
        </p:txBody>
      </p:sp>
      <p:pic>
        <p:nvPicPr>
          <p:cNvPr id="3074" name="Picture 2" descr="\\ALRIT\Alrit共有\02_農作業安全対策\２８農林水産省予算 安全総合対策\リスクカルテ\指導者研修用資料関係\02 安全講習テキスト 耕種分冊 Ⅱ\イラスト\高所作業とんと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338000"/>
            <a:ext cx="2592288" cy="3475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342119"/>
            <a:ext cx="199406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281379" y="1715324"/>
            <a:ext cx="8611100"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①脚立に上る前に、脚立最下段をトントンと踏み込むようにして、</a:t>
            </a:r>
            <a:endParaRPr lang="en-US" altLang="ja-JP" sz="2400" dirty="0">
              <a:solidFill>
                <a:prstClr val="black"/>
              </a:solidFill>
              <a:latin typeface="+mj-ea"/>
              <a:ea typeface="+mj-ea"/>
            </a:endParaRPr>
          </a:p>
          <a:p>
            <a:r>
              <a:rPr lang="ja-JP" altLang="en-US" sz="2400" dirty="0">
                <a:solidFill>
                  <a:prstClr val="black"/>
                </a:solidFill>
                <a:latin typeface="+mj-ea"/>
                <a:ea typeface="+mj-ea"/>
              </a:rPr>
              <a:t> 　脚立が安定して設置されているかを確認する。</a:t>
            </a:r>
            <a:endParaRPr lang="en-US" altLang="ja-JP" sz="2400" dirty="0">
              <a:solidFill>
                <a:prstClr val="black"/>
              </a:solidFill>
              <a:latin typeface="+mj-ea"/>
              <a:ea typeface="+mj-ea"/>
            </a:endParaRPr>
          </a:p>
          <a:p>
            <a:r>
              <a:rPr lang="ja-JP" altLang="en-US" sz="2400" dirty="0">
                <a:solidFill>
                  <a:prstClr val="black"/>
                </a:solidFill>
                <a:latin typeface="+mj-ea"/>
                <a:ea typeface="+mj-ea"/>
              </a:rPr>
              <a:t>②左右の脚の長さを調整できる脚立も積極的に活用する。 </a:t>
            </a:r>
          </a:p>
        </p:txBody>
      </p:sp>
      <p:sp>
        <p:nvSpPr>
          <p:cNvPr id="11" name="テキスト ボックス 10"/>
          <p:cNvSpPr txBox="1"/>
          <p:nvPr/>
        </p:nvSpPr>
        <p:spPr>
          <a:xfrm>
            <a:off x="272578" y="171797"/>
            <a:ext cx="8619902" cy="954107"/>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脚立に上る前に、脚立の安定性、周囲に危険物が</a:t>
            </a:r>
            <a:r>
              <a:rPr lang="ja-JP" altLang="en-US" sz="2800" dirty="0" err="1">
                <a:solidFill>
                  <a:prstClr val="black"/>
                </a:solidFill>
                <a:latin typeface="+mj-ea"/>
                <a:ea typeface="+mj-ea"/>
              </a:rPr>
              <a:t>な</a:t>
            </a:r>
            <a:endParaRPr lang="en-US" altLang="ja-JP" sz="2800" dirty="0">
              <a:solidFill>
                <a:prstClr val="black"/>
              </a:solidFill>
              <a:latin typeface="+mj-ea"/>
              <a:ea typeface="+mj-ea"/>
            </a:endParaRPr>
          </a:p>
          <a:p>
            <a:r>
              <a:rPr lang="ja-JP" altLang="en-US" sz="2800" dirty="0">
                <a:solidFill>
                  <a:prstClr val="black"/>
                </a:solidFill>
                <a:latin typeface="+mj-ea"/>
                <a:ea typeface="+mj-ea"/>
              </a:rPr>
              <a:t>　　</a:t>
            </a:r>
            <a:r>
              <a:rPr lang="ja-JP" altLang="en-US" sz="2800" dirty="0" err="1">
                <a:solidFill>
                  <a:prstClr val="black"/>
                </a:solidFill>
                <a:latin typeface="+mj-ea"/>
                <a:ea typeface="+mj-ea"/>
              </a:rPr>
              <a:t>い</a:t>
            </a:r>
            <a:r>
              <a:rPr lang="ja-JP" altLang="en-US" sz="2800" dirty="0">
                <a:solidFill>
                  <a:prstClr val="black"/>
                </a:solidFill>
                <a:latin typeface="+mj-ea"/>
                <a:ea typeface="+mj-ea"/>
              </a:rPr>
              <a:t>ことを確認する。</a:t>
            </a:r>
            <a:endParaRPr lang="en-US" altLang="ja-JP" sz="2800" dirty="0">
              <a:solidFill>
                <a:prstClr val="black"/>
              </a:solidFill>
              <a:latin typeface="+mj-ea"/>
              <a:ea typeface="+mj-ea"/>
            </a:endParaRPr>
          </a:p>
        </p:txBody>
      </p:sp>
      <p:sp>
        <p:nvSpPr>
          <p:cNvPr id="12" name="テキスト ボックス 11"/>
          <p:cNvSpPr txBox="1"/>
          <p:nvPr/>
        </p:nvSpPr>
        <p:spPr>
          <a:xfrm>
            <a:off x="272578" y="171797"/>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3" name="テキスト ボックス 12"/>
          <p:cNvSpPr txBox="1"/>
          <p:nvPr/>
        </p:nvSpPr>
        <p:spPr>
          <a:xfrm>
            <a:off x="281379" y="1125904"/>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最初に、最下段に乗り安定性を確認する。</a:t>
            </a:r>
          </a:p>
        </p:txBody>
      </p:sp>
      <p:sp>
        <p:nvSpPr>
          <p:cNvPr id="14" name="テキスト ボックス 13"/>
          <p:cNvSpPr txBox="1"/>
          <p:nvPr/>
        </p:nvSpPr>
        <p:spPr>
          <a:xfrm>
            <a:off x="281379" y="1125904"/>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5" name="正方形/長方形 14"/>
          <p:cNvSpPr/>
          <p:nvPr/>
        </p:nvSpPr>
        <p:spPr>
          <a:xfrm>
            <a:off x="225071" y="4769972"/>
            <a:ext cx="2114681" cy="830997"/>
          </a:xfrm>
          <a:prstGeom prst="rect">
            <a:avLst/>
          </a:prstGeom>
          <a:solidFill>
            <a:schemeClr val="bg1">
              <a:lumMod val="85000"/>
            </a:schemeClr>
          </a:solidFill>
        </p:spPr>
        <p:txBody>
          <a:bodyPr wrap="square">
            <a:spAutoFit/>
          </a:bodyPr>
          <a:lstStyle/>
          <a:p>
            <a:r>
              <a:rPr lang="ja-JP" altLang="en-US" sz="1600" dirty="0">
                <a:latin typeface="+mj-ea"/>
                <a:ea typeface="+mj-ea"/>
              </a:rPr>
              <a:t>農林水産省農作業安全研修資料</a:t>
            </a:r>
            <a:r>
              <a:rPr lang="ja-JP" altLang="ja-JP" sz="1600" dirty="0">
                <a:latin typeface="+mj-ea"/>
                <a:ea typeface="+mj-ea"/>
              </a:rPr>
              <a:t>「</a:t>
            </a:r>
            <a:r>
              <a:rPr lang="ja-JP" altLang="en-US" sz="1600" dirty="0">
                <a:latin typeface="+mj-ea"/>
                <a:ea typeface="+mj-ea"/>
              </a:rPr>
              <a:t>脚立の</a:t>
            </a:r>
            <a:r>
              <a:rPr lang="ja-JP" altLang="ja-JP" sz="1600" dirty="0">
                <a:latin typeface="+mj-ea"/>
                <a:ea typeface="+mj-ea"/>
              </a:rPr>
              <a:t>事故」より</a:t>
            </a:r>
          </a:p>
        </p:txBody>
      </p:sp>
      <p:sp>
        <p:nvSpPr>
          <p:cNvPr id="3" name="スライド番号プレースホルダー 2"/>
          <p:cNvSpPr>
            <a:spLocks noGrp="1"/>
          </p:cNvSpPr>
          <p:nvPr>
            <p:ph type="sldNum" sz="quarter" idx="12"/>
          </p:nvPr>
        </p:nvSpPr>
        <p:spPr>
          <a:xfrm>
            <a:off x="8457120" y="6329741"/>
            <a:ext cx="549880" cy="365125"/>
          </a:xfrm>
        </p:spPr>
        <p:txBody>
          <a:bodyPr/>
          <a:lstStyle/>
          <a:p>
            <a:pPr algn="l"/>
            <a:r>
              <a:rPr lang="en-US" altLang="ja-JP" dirty="0">
                <a:solidFill>
                  <a:prstClr val="black">
                    <a:tint val="75000"/>
                  </a:prstClr>
                </a:solidFill>
              </a:rPr>
              <a:t>90</a:t>
            </a:r>
            <a:endParaRPr lang="ja-JP" altLang="en-US" dirty="0">
              <a:solidFill>
                <a:prstClr val="black">
                  <a:tint val="75000"/>
                </a:prstClr>
              </a:solidFill>
            </a:endParaRPr>
          </a:p>
        </p:txBody>
      </p:sp>
    </p:spTree>
    <p:extLst>
      <p:ext uri="{BB962C8B-B14F-4D97-AF65-F5344CB8AC3E}">
        <p14:creationId xmlns:p14="http://schemas.microsoft.com/office/powerpoint/2010/main" val="97645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44464" y="1799853"/>
            <a:ext cx="402273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事故事例</a:t>
            </a:r>
            <a:r>
              <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天板上の作業（アキレス腱断裂）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脚立の天板に右足を乗せ前屈みでプルーン収穫中に、バランスを崩して脚立から滑るように落下し、脚立の桟に右肘と右足を強く打ち付けた。（右アキレス腱断裂、</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月上旬 </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頃、男性・</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40</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a:t>
            </a:r>
          </a:p>
        </p:txBody>
      </p:sp>
      <p:sp>
        <p:nvSpPr>
          <p:cNvPr id="8" name="テキスト ボックス 7"/>
          <p:cNvSpPr txBox="1"/>
          <p:nvPr/>
        </p:nvSpPr>
        <p:spPr>
          <a:xfrm>
            <a:off x="236486" y="5593409"/>
            <a:ext cx="8592953" cy="1200329"/>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≪なぜ≫</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足場の悪い果樹園などでは、天板上でちょっとバランスを崩しただけで転倒する危険性があります。また、一番高いところからの落下となるので、より危険です。</a:t>
            </a:r>
          </a:p>
        </p:txBody>
      </p:sp>
      <p:sp>
        <p:nvSpPr>
          <p:cNvPr id="10" name="テキスト ボックス 9"/>
          <p:cNvSpPr txBox="1"/>
          <p:nvPr/>
        </p:nvSpPr>
        <p:spPr>
          <a:xfrm>
            <a:off x="272578" y="171797"/>
            <a:ext cx="8619902" cy="523220"/>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天板に乗って作業はしない。</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テキスト ボックス 10"/>
          <p:cNvSpPr txBox="1"/>
          <p:nvPr/>
        </p:nvSpPr>
        <p:spPr>
          <a:xfrm>
            <a:off x="272578" y="693797"/>
            <a:ext cx="8619902" cy="523220"/>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身を乗り出して作業はしない。</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p:cNvSpPr txBox="1"/>
          <p:nvPr/>
        </p:nvSpPr>
        <p:spPr>
          <a:xfrm>
            <a:off x="263105" y="1215797"/>
            <a:ext cx="8619902" cy="523220"/>
          </a:xfrm>
          <a:prstGeom prst="rect">
            <a:avLst/>
          </a:prstGeom>
          <a:solidFill>
            <a:schemeClr val="bg1"/>
          </a:solidFill>
          <a:ln w="254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上り下り時には、重いものを持たない。</a:t>
            </a:r>
          </a:p>
        </p:txBody>
      </p:sp>
      <p:sp>
        <p:nvSpPr>
          <p:cNvPr id="17" name="テキスト ボックス 16"/>
          <p:cNvSpPr txBox="1"/>
          <p:nvPr/>
        </p:nvSpPr>
        <p:spPr>
          <a:xfrm>
            <a:off x="251522" y="188642"/>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lumMod val="75000"/>
                  </a:prstClr>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 name="テキスト ボックス 17"/>
          <p:cNvSpPr txBox="1"/>
          <p:nvPr/>
        </p:nvSpPr>
        <p:spPr>
          <a:xfrm>
            <a:off x="251522" y="1196810"/>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lumMod val="75000"/>
                  </a:prstClr>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9" name="テキスト ボックス 18"/>
          <p:cNvSpPr txBox="1"/>
          <p:nvPr/>
        </p:nvSpPr>
        <p:spPr>
          <a:xfrm>
            <a:off x="250894" y="692810"/>
            <a:ext cx="492443" cy="461665"/>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lumMod val="75000"/>
                  </a:prstClr>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2" name="正方形/長方形 11"/>
          <p:cNvSpPr/>
          <p:nvPr/>
        </p:nvSpPr>
        <p:spPr>
          <a:xfrm>
            <a:off x="4178453" y="4887312"/>
            <a:ext cx="3110243" cy="584775"/>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農研機構 農作業安全情報センター 「事故事例検索」 </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果樹</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より</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rPr>
              <a:t>91</a:t>
            </a:r>
            <a:endParaRPr kumimoji="1" lang="ja-JP" altLang="en-US" sz="2000" b="0" i="0" u="none" strike="noStrike" kern="1200" cap="none" spc="0" normalizeH="0" baseline="0" noProof="0" dirty="0">
              <a:ln>
                <a:noFill/>
              </a:ln>
              <a:solidFill>
                <a:prstClr val="black">
                  <a:tint val="75000"/>
                </a:prst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9BC1C2AE-1A46-4435-9EF3-25F433ECC6A1}"/>
              </a:ext>
            </a:extLst>
          </p:cNvPr>
          <p:cNvPicPr>
            <a:picLocks noChangeAspect="1"/>
          </p:cNvPicPr>
          <p:nvPr/>
        </p:nvPicPr>
        <p:blipFill>
          <a:blip r:embed="rId2"/>
          <a:stretch>
            <a:fillRect/>
          </a:stretch>
        </p:blipFill>
        <p:spPr>
          <a:xfrm>
            <a:off x="4118140" y="1799853"/>
            <a:ext cx="3631038" cy="2570735"/>
          </a:xfrm>
          <a:prstGeom prst="rect">
            <a:avLst/>
          </a:prstGeom>
        </p:spPr>
      </p:pic>
      <p:pic>
        <p:nvPicPr>
          <p:cNvPr id="7" name="図 6">
            <a:extLst>
              <a:ext uri="{FF2B5EF4-FFF2-40B4-BE49-F238E27FC236}">
                <a16:creationId xmlns:a16="http://schemas.microsoft.com/office/drawing/2014/main" id="{D63D2C50-DE10-46B9-BD2A-DBA361CF0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720" y="1799853"/>
            <a:ext cx="2506915" cy="1771014"/>
          </a:xfrm>
          <a:prstGeom prst="rect">
            <a:avLst/>
          </a:prstGeom>
        </p:spPr>
      </p:pic>
      <p:pic>
        <p:nvPicPr>
          <p:cNvPr id="5" name="図 4">
            <a:extLst>
              <a:ext uri="{FF2B5EF4-FFF2-40B4-BE49-F238E27FC236}">
                <a16:creationId xmlns:a16="http://schemas.microsoft.com/office/drawing/2014/main" id="{66020B00-74C7-47F8-9204-940A9A030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664" y="3570867"/>
            <a:ext cx="1893871" cy="1338198"/>
          </a:xfrm>
          <a:prstGeom prst="rect">
            <a:avLst/>
          </a:prstGeom>
        </p:spPr>
      </p:pic>
      <p:sp>
        <p:nvSpPr>
          <p:cNvPr id="9" name="テキスト ボックス 8">
            <a:extLst>
              <a:ext uri="{FF2B5EF4-FFF2-40B4-BE49-F238E27FC236}">
                <a16:creationId xmlns:a16="http://schemas.microsoft.com/office/drawing/2014/main" id="{389E1CF3-E7B9-42B4-9DC3-3A7C1F821160}"/>
              </a:ext>
            </a:extLst>
          </p:cNvPr>
          <p:cNvSpPr txBox="1"/>
          <p:nvPr/>
        </p:nvSpPr>
        <p:spPr>
          <a:xfrm>
            <a:off x="4425459" y="4370588"/>
            <a:ext cx="24914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木製脚立の形状</a:t>
            </a:r>
          </a:p>
        </p:txBody>
      </p:sp>
      <p:sp>
        <p:nvSpPr>
          <p:cNvPr id="13" name="テキスト ボックス 12">
            <a:extLst>
              <a:ext uri="{FF2B5EF4-FFF2-40B4-BE49-F238E27FC236}">
                <a16:creationId xmlns:a16="http://schemas.microsoft.com/office/drawing/2014/main" id="{CCDBC1DB-C0AC-440D-BE53-415F82FAC580}"/>
              </a:ext>
            </a:extLst>
          </p:cNvPr>
          <p:cNvSpPr txBox="1"/>
          <p:nvPr/>
        </p:nvSpPr>
        <p:spPr>
          <a:xfrm>
            <a:off x="7409985" y="3196885"/>
            <a:ext cx="13981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天板の形状</a:t>
            </a:r>
          </a:p>
        </p:txBody>
      </p:sp>
      <p:sp>
        <p:nvSpPr>
          <p:cNvPr id="16" name="テキスト ボックス 15">
            <a:extLst>
              <a:ext uri="{FF2B5EF4-FFF2-40B4-BE49-F238E27FC236}">
                <a16:creationId xmlns:a16="http://schemas.microsoft.com/office/drawing/2014/main" id="{D4CEF8DF-2711-423F-967B-7607B5DCCC7C}"/>
              </a:ext>
            </a:extLst>
          </p:cNvPr>
          <p:cNvSpPr txBox="1"/>
          <p:nvPr/>
        </p:nvSpPr>
        <p:spPr>
          <a:xfrm>
            <a:off x="7626281" y="4953424"/>
            <a:ext cx="16295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落下状況</a:t>
            </a:r>
          </a:p>
        </p:txBody>
      </p:sp>
    </p:spTree>
    <p:extLst>
      <p:ext uri="{BB962C8B-B14F-4D97-AF65-F5344CB8AC3E}">
        <p14:creationId xmlns:p14="http://schemas.microsoft.com/office/powerpoint/2010/main" val="11868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139" y="3373922"/>
            <a:ext cx="2059274" cy="274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ALRIT\Alrit共有\02_農作業安全対策\２８農林水産省予算 安全総合対策\リスクカルテ\指導者研修用資料関係\02 安全講習テキスト 耕種分冊 Ⅱ\イラスト\高所作業（脚立・天板）.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96" y="3364854"/>
            <a:ext cx="1851150" cy="27290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RIT\Alrit共有\02_農作業安全対策\２８農林水産省予算 安全総合対策\リスクカルテ\指導者研修用資料関係\02 安全講習テキスト 耕種分冊 Ⅱ\イラスト\高所作業（脚立・乗り出し）.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877" y="3357396"/>
            <a:ext cx="2061539" cy="272908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3105" y="1739017"/>
            <a:ext cx="858483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天板に乗る、身を乗り出す、重いものを持つなど、不安定な姿勢での高所作業は厳禁です。また、</a:t>
            </a:r>
            <a:r>
              <a:rPr lang="en-US" altLang="ja-JP" sz="2400" dirty="0">
                <a:solidFill>
                  <a:prstClr val="black"/>
                </a:solidFill>
                <a:latin typeface="+mj-ea"/>
                <a:ea typeface="+mj-ea"/>
              </a:rPr>
              <a:t>70cm</a:t>
            </a:r>
            <a:r>
              <a:rPr lang="ja-JP" altLang="en-US" sz="2400" dirty="0">
                <a:solidFill>
                  <a:prstClr val="black"/>
                </a:solidFill>
                <a:latin typeface="+mj-ea"/>
                <a:ea typeface="+mj-ea"/>
              </a:rPr>
              <a:t>を超える高さで作業するときは、ヘルメットを着用します。</a:t>
            </a:r>
          </a:p>
        </p:txBody>
      </p:sp>
      <p:sp>
        <p:nvSpPr>
          <p:cNvPr id="10" name="テキスト ボックス 9"/>
          <p:cNvSpPr txBox="1"/>
          <p:nvPr/>
        </p:nvSpPr>
        <p:spPr>
          <a:xfrm>
            <a:off x="6360824" y="3356992"/>
            <a:ext cx="2496589" cy="1077218"/>
          </a:xfrm>
          <a:prstGeom prst="rect">
            <a:avLst/>
          </a:prstGeom>
          <a:solidFill>
            <a:schemeClr val="accent6">
              <a:lumMod val="20000"/>
              <a:lumOff val="80000"/>
            </a:schemeClr>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追加のポイント</a:t>
            </a:r>
            <a:r>
              <a:rPr lang="en-US" altLang="ja-JP" sz="2400" b="1" dirty="0">
                <a:solidFill>
                  <a:srgbClr val="FF0000"/>
                </a:solidFill>
                <a:latin typeface="+mj-ea"/>
                <a:ea typeface="+mj-ea"/>
              </a:rPr>
              <a:t>》</a:t>
            </a:r>
          </a:p>
          <a:p>
            <a:r>
              <a:rPr lang="ja-JP" altLang="en-US" sz="2000" b="1" dirty="0">
                <a:solidFill>
                  <a:prstClr val="black"/>
                </a:solidFill>
                <a:latin typeface="+mj-ea"/>
                <a:ea typeface="+mj-ea"/>
              </a:rPr>
              <a:t>天板に警告・注意ラベルを貼付します。</a:t>
            </a:r>
          </a:p>
        </p:txBody>
      </p:sp>
      <p:pic>
        <p:nvPicPr>
          <p:cNvPr id="409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648" b="11533"/>
          <a:stretch/>
        </p:blipFill>
        <p:spPr bwMode="auto">
          <a:xfrm>
            <a:off x="6416655" y="4629688"/>
            <a:ext cx="2231810" cy="144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72578" y="116632"/>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天板に乗って作業はしない。</a:t>
            </a:r>
            <a:endParaRPr lang="en-US" altLang="ja-JP" sz="2800" dirty="0">
              <a:solidFill>
                <a:prstClr val="black"/>
              </a:solidFill>
              <a:latin typeface="+mj-ea"/>
              <a:ea typeface="+mj-ea"/>
            </a:endParaRPr>
          </a:p>
        </p:txBody>
      </p:sp>
      <p:sp>
        <p:nvSpPr>
          <p:cNvPr id="12" name="テキスト ボックス 11"/>
          <p:cNvSpPr txBox="1"/>
          <p:nvPr/>
        </p:nvSpPr>
        <p:spPr>
          <a:xfrm>
            <a:off x="272578" y="11663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3" name="テキスト ボックス 12"/>
          <p:cNvSpPr txBox="1"/>
          <p:nvPr/>
        </p:nvSpPr>
        <p:spPr>
          <a:xfrm>
            <a:off x="272578" y="638632"/>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身を乗り出して作業はしない。</a:t>
            </a:r>
            <a:endParaRPr lang="en-US" altLang="ja-JP" sz="2800" dirty="0">
              <a:solidFill>
                <a:prstClr val="black"/>
              </a:solidFill>
              <a:latin typeface="+mj-ea"/>
              <a:ea typeface="+mj-ea"/>
            </a:endParaRPr>
          </a:p>
        </p:txBody>
      </p:sp>
      <p:sp>
        <p:nvSpPr>
          <p:cNvPr id="14" name="テキスト ボックス 13"/>
          <p:cNvSpPr txBox="1"/>
          <p:nvPr/>
        </p:nvSpPr>
        <p:spPr>
          <a:xfrm>
            <a:off x="272578" y="63863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5" name="テキスト ボックス 14"/>
          <p:cNvSpPr txBox="1"/>
          <p:nvPr/>
        </p:nvSpPr>
        <p:spPr>
          <a:xfrm>
            <a:off x="263105" y="1160632"/>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上り下り時には、重いものを持たない。</a:t>
            </a:r>
          </a:p>
        </p:txBody>
      </p:sp>
      <p:sp>
        <p:nvSpPr>
          <p:cNvPr id="16" name="テキスト ボックス 15"/>
          <p:cNvSpPr txBox="1"/>
          <p:nvPr/>
        </p:nvSpPr>
        <p:spPr>
          <a:xfrm>
            <a:off x="263105" y="1160632"/>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7" name="正方形/長方形 16"/>
          <p:cNvSpPr/>
          <p:nvPr/>
        </p:nvSpPr>
        <p:spPr>
          <a:xfrm>
            <a:off x="1361438" y="6122154"/>
            <a:ext cx="7058599" cy="584775"/>
          </a:xfrm>
          <a:prstGeom prst="rect">
            <a:avLst/>
          </a:prstGeom>
          <a:solidFill>
            <a:schemeClr val="bg1">
              <a:lumMod val="85000"/>
            </a:schemeClr>
          </a:solidFill>
        </p:spPr>
        <p:txBody>
          <a:bodyPr wrap="square">
            <a:spAutoFit/>
          </a:bodyPr>
          <a:lstStyle/>
          <a:p>
            <a:r>
              <a:rPr lang="ja-JP" altLang="en-US" sz="1600" dirty="0">
                <a:latin typeface="+mj-ea"/>
                <a:ea typeface="+mj-ea"/>
              </a:rPr>
              <a:t>左・中央の図は農林水産省農作業安全研修資料</a:t>
            </a:r>
            <a:r>
              <a:rPr lang="ja-JP" altLang="ja-JP" sz="1600" dirty="0">
                <a:latin typeface="+mj-ea"/>
                <a:ea typeface="+mj-ea"/>
              </a:rPr>
              <a:t>「</a:t>
            </a:r>
            <a:r>
              <a:rPr lang="ja-JP" altLang="en-US" sz="1600" dirty="0">
                <a:latin typeface="+mj-ea"/>
                <a:ea typeface="+mj-ea"/>
              </a:rPr>
              <a:t>脚立の</a:t>
            </a:r>
            <a:r>
              <a:rPr lang="ja-JP" altLang="ja-JP" sz="1600" dirty="0">
                <a:latin typeface="+mj-ea"/>
                <a:ea typeface="+mj-ea"/>
              </a:rPr>
              <a:t>事故」より</a:t>
            </a:r>
          </a:p>
          <a:p>
            <a:r>
              <a:rPr lang="ja-JP" altLang="en-US" sz="1600" dirty="0">
                <a:latin typeface="+mj-ea"/>
                <a:ea typeface="+mj-ea"/>
              </a:rPr>
              <a:t>右の図は</a:t>
            </a:r>
            <a:r>
              <a:rPr lang="ja-JP" altLang="ja-JP" sz="1600" dirty="0">
                <a:latin typeface="+mj-ea"/>
                <a:ea typeface="+mj-ea"/>
              </a:rPr>
              <a:t>（一社）日本農村医学会編「こうして起こった農作業事故」（№</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p13</a:t>
            </a:r>
            <a:r>
              <a:rPr lang="ja-JP" altLang="ja-JP" sz="1600" dirty="0">
                <a:latin typeface="+mj-ea"/>
                <a:ea typeface="+mj-ea"/>
              </a:rPr>
              <a:t>より</a:t>
            </a:r>
          </a:p>
        </p:txBody>
      </p:sp>
      <p:sp>
        <p:nvSpPr>
          <p:cNvPr id="2" name="スライド番号プレースホルダー 1"/>
          <p:cNvSpPr>
            <a:spLocks noGrp="1"/>
          </p:cNvSpPr>
          <p:nvPr>
            <p:ph type="sldNum" sz="quarter" idx="12"/>
          </p:nvPr>
        </p:nvSpPr>
        <p:spPr>
          <a:xfrm>
            <a:off x="8490048" y="6374178"/>
            <a:ext cx="455723" cy="365125"/>
          </a:xfrm>
        </p:spPr>
        <p:txBody>
          <a:bodyPr/>
          <a:lstStyle/>
          <a:p>
            <a:pPr algn="l"/>
            <a:r>
              <a:rPr lang="en-US" altLang="ja-JP" dirty="0">
                <a:solidFill>
                  <a:prstClr val="black">
                    <a:tint val="75000"/>
                  </a:prstClr>
                </a:solidFill>
              </a:rPr>
              <a:t>92</a:t>
            </a:r>
            <a:endParaRPr lang="ja-JP" altLang="en-US" dirty="0">
              <a:solidFill>
                <a:prstClr val="black">
                  <a:tint val="75000"/>
                </a:prstClr>
              </a:solidFill>
            </a:endParaRPr>
          </a:p>
        </p:txBody>
      </p:sp>
    </p:spTree>
    <p:extLst>
      <p:ext uri="{BB962C8B-B14F-4D97-AF65-F5344CB8AC3E}">
        <p14:creationId xmlns:p14="http://schemas.microsoft.com/office/powerpoint/2010/main" val="20295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388424" y="6309320"/>
            <a:ext cx="549880" cy="365125"/>
          </a:xfrm>
        </p:spPr>
        <p:txBody>
          <a:bodyPr/>
          <a:lstStyle/>
          <a:p>
            <a:pPr algn="l"/>
            <a:r>
              <a:rPr lang="en-US" altLang="ja-JP" dirty="0">
                <a:solidFill>
                  <a:prstClr val="black">
                    <a:tint val="75000"/>
                  </a:prstClr>
                </a:solidFill>
              </a:rPr>
              <a:t>76</a:t>
            </a:r>
            <a:endParaRPr lang="ja-JP" altLang="en-US" dirty="0">
              <a:solidFill>
                <a:prstClr val="black">
                  <a:tint val="75000"/>
                </a:prstClr>
              </a:solidFill>
            </a:endParaRPr>
          </a:p>
        </p:txBody>
      </p:sp>
    </p:spTree>
    <p:extLst>
      <p:ext uri="{BB962C8B-B14F-4D97-AF65-F5344CB8AC3E}">
        <p14:creationId xmlns:p14="http://schemas.microsoft.com/office/powerpoint/2010/main" val="21831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817" y="1556792"/>
            <a:ext cx="4959177"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0" y="0"/>
            <a:ext cx="9144000" cy="584775"/>
          </a:xfrm>
          <a:prstGeom prst="rect">
            <a:avLst/>
          </a:prstGeom>
          <a:solidFill>
            <a:schemeClr val="accent3">
              <a:lumMod val="75000"/>
            </a:schemeClr>
          </a:solidFill>
          <a:ln>
            <a:noFill/>
          </a:ln>
        </p:spPr>
        <p:txBody>
          <a:bodyPr wrap="square" rtlCol="0">
            <a:spAutoFit/>
          </a:bodyPr>
          <a:lstStyle/>
          <a:p>
            <a:r>
              <a:rPr lang="ja-JP" altLang="en-US" sz="3200" dirty="0">
                <a:solidFill>
                  <a:prstClr val="white"/>
                </a:solidFill>
                <a:latin typeface="+mj-ea"/>
                <a:ea typeface="+mj-ea"/>
              </a:rPr>
              <a:t>１．作業環境</a:t>
            </a:r>
          </a:p>
        </p:txBody>
      </p:sp>
      <p:sp>
        <p:nvSpPr>
          <p:cNvPr id="14" name="テキスト ボックス 13"/>
          <p:cNvSpPr txBox="1"/>
          <p:nvPr/>
        </p:nvSpPr>
        <p:spPr>
          <a:xfrm>
            <a:off x="395536" y="1844824"/>
            <a:ext cx="2952328" cy="2677656"/>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①作業場所の確認</a:t>
            </a:r>
            <a:endParaRPr lang="en-US" altLang="ja-JP" sz="2400" dirty="0">
              <a:solidFill>
                <a:prstClr val="black"/>
              </a:solidFill>
              <a:latin typeface="+mj-ea"/>
              <a:ea typeface="+mj-ea"/>
            </a:endParaRPr>
          </a:p>
          <a:p>
            <a:pPr marL="179388" indent="-179388"/>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②使用機具の点検と使用方法の確認</a:t>
            </a:r>
            <a:endParaRPr lang="en-US" altLang="ja-JP" sz="2400" dirty="0">
              <a:solidFill>
                <a:prstClr val="black"/>
              </a:solidFill>
              <a:latin typeface="+mj-ea"/>
              <a:ea typeface="+mj-ea"/>
            </a:endParaRPr>
          </a:p>
          <a:p>
            <a:pPr marL="179388" indent="-179388"/>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③作業前の確認と適切な作業方法</a:t>
            </a:r>
            <a:endParaRPr lang="en-US" altLang="ja-JP" sz="2400" dirty="0">
              <a:solidFill>
                <a:prstClr val="black"/>
              </a:solidFill>
              <a:latin typeface="+mj-ea"/>
              <a:ea typeface="+mj-ea"/>
            </a:endParaRPr>
          </a:p>
        </p:txBody>
      </p:sp>
      <p:sp>
        <p:nvSpPr>
          <p:cNvPr id="2" name="テキスト ボックス 1"/>
          <p:cNvSpPr txBox="1"/>
          <p:nvPr/>
        </p:nvSpPr>
        <p:spPr>
          <a:xfrm>
            <a:off x="6808797" y="5222380"/>
            <a:ext cx="441146" cy="400110"/>
          </a:xfrm>
          <a:prstGeom prst="rect">
            <a:avLst/>
          </a:prstGeom>
          <a:solidFill>
            <a:schemeClr val="bg1"/>
          </a:solidFill>
        </p:spPr>
        <p:txBody>
          <a:bodyPr wrap="none" rtlCol="0">
            <a:spAutoFit/>
          </a:bodyPr>
          <a:lstStyle/>
          <a:p>
            <a:r>
              <a:rPr lang="ja-JP" altLang="en-US" sz="2000" dirty="0">
                <a:solidFill>
                  <a:srgbClr val="FF0000"/>
                </a:solidFill>
                <a:latin typeface="+mj-ea"/>
                <a:ea typeface="+mj-ea"/>
              </a:rPr>
              <a:t>①</a:t>
            </a:r>
          </a:p>
        </p:txBody>
      </p:sp>
      <p:sp>
        <p:nvSpPr>
          <p:cNvPr id="8" name="テキスト ボックス 7"/>
          <p:cNvSpPr txBox="1"/>
          <p:nvPr/>
        </p:nvSpPr>
        <p:spPr>
          <a:xfrm>
            <a:off x="5720748" y="5431673"/>
            <a:ext cx="441146" cy="400110"/>
          </a:xfrm>
          <a:prstGeom prst="rect">
            <a:avLst/>
          </a:prstGeom>
          <a:solidFill>
            <a:schemeClr val="bg1"/>
          </a:solidFill>
        </p:spPr>
        <p:txBody>
          <a:bodyPr wrap="none" rtlCol="0">
            <a:spAutoFit/>
          </a:bodyPr>
          <a:lstStyle/>
          <a:p>
            <a:r>
              <a:rPr lang="ja-JP" altLang="en-US" sz="2000" dirty="0">
                <a:solidFill>
                  <a:srgbClr val="FF0000"/>
                </a:solidFill>
                <a:latin typeface="+mj-ea"/>
                <a:ea typeface="+mj-ea"/>
              </a:rPr>
              <a:t>②</a:t>
            </a:r>
          </a:p>
        </p:txBody>
      </p:sp>
      <p:sp>
        <p:nvSpPr>
          <p:cNvPr id="9" name="テキスト ボックス 8"/>
          <p:cNvSpPr txBox="1"/>
          <p:nvPr/>
        </p:nvSpPr>
        <p:spPr>
          <a:xfrm>
            <a:off x="4932040" y="2548447"/>
            <a:ext cx="441146" cy="400110"/>
          </a:xfrm>
          <a:prstGeom prst="rect">
            <a:avLst/>
          </a:prstGeom>
          <a:solidFill>
            <a:schemeClr val="bg1"/>
          </a:solidFill>
        </p:spPr>
        <p:txBody>
          <a:bodyPr wrap="none" rtlCol="0">
            <a:spAutoFit/>
          </a:bodyPr>
          <a:lstStyle/>
          <a:p>
            <a:r>
              <a:rPr lang="ja-JP" altLang="en-US" sz="2000" dirty="0">
                <a:solidFill>
                  <a:srgbClr val="FF0000"/>
                </a:solidFill>
                <a:latin typeface="+mj-ea"/>
                <a:ea typeface="+mj-ea"/>
              </a:rPr>
              <a:t>③</a:t>
            </a:r>
          </a:p>
        </p:txBody>
      </p:sp>
      <p:sp>
        <p:nvSpPr>
          <p:cNvPr id="10" name="テキスト ボックス 9"/>
          <p:cNvSpPr txBox="1"/>
          <p:nvPr/>
        </p:nvSpPr>
        <p:spPr>
          <a:xfrm>
            <a:off x="755574" y="954158"/>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3" name="スライド番号プレースホルダー 2"/>
          <p:cNvSpPr>
            <a:spLocks noGrp="1"/>
          </p:cNvSpPr>
          <p:nvPr>
            <p:ph type="sldNum" sz="quarter" idx="12"/>
          </p:nvPr>
        </p:nvSpPr>
        <p:spPr/>
        <p:txBody>
          <a:bodyPr/>
          <a:lstStyle/>
          <a:p>
            <a:r>
              <a:rPr lang="en-US" altLang="ja-JP" dirty="0">
                <a:solidFill>
                  <a:prstClr val="black">
                    <a:tint val="75000"/>
                  </a:prstClr>
                </a:solidFill>
              </a:rPr>
              <a:t>77</a:t>
            </a:r>
            <a:endParaRPr lang="ja-JP" altLang="en-US" dirty="0">
              <a:solidFill>
                <a:prstClr val="black">
                  <a:tint val="75000"/>
                </a:prstClr>
              </a:solidFill>
            </a:endParaRPr>
          </a:p>
        </p:txBody>
      </p:sp>
    </p:spTree>
    <p:extLst>
      <p:ext uri="{BB962C8B-B14F-4D97-AF65-F5344CB8AC3E}">
        <p14:creationId xmlns:p14="http://schemas.microsoft.com/office/powerpoint/2010/main" val="394712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タイトル 1"/>
          <p:cNvSpPr txBox="1">
            <a:spLocks/>
          </p:cNvSpPr>
          <p:nvPr/>
        </p:nvSpPr>
        <p:spPr>
          <a:xfrm>
            <a:off x="0" y="-1438"/>
            <a:ext cx="9144000" cy="584775"/>
          </a:xfrm>
          <a:prstGeom prst="rect">
            <a:avLst/>
          </a:prstGeom>
          <a:solidFill>
            <a:schemeClr val="accent3">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white"/>
                </a:solidFill>
                <a:latin typeface="+mj-ea"/>
              </a:rPr>
              <a:t>１．作業環境</a:t>
            </a:r>
          </a:p>
        </p:txBody>
      </p:sp>
      <p:sp>
        <p:nvSpPr>
          <p:cNvPr id="7" name="テキスト ボックス 6"/>
          <p:cNvSpPr txBox="1"/>
          <p:nvPr/>
        </p:nvSpPr>
        <p:spPr>
          <a:xfrm>
            <a:off x="323528" y="4797152"/>
            <a:ext cx="8352928" cy="584775"/>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リスクカルテ解説書：「農業生産工程管理（</a:t>
            </a:r>
            <a:r>
              <a:rPr lang="en-US" altLang="ja-JP" sz="1600" dirty="0">
                <a:latin typeface="+mj-ea"/>
                <a:ea typeface="+mj-ea"/>
              </a:rPr>
              <a:t>GAP</a:t>
            </a:r>
            <a:r>
              <a:rPr lang="ja-JP" altLang="en-US" sz="1600" dirty="0">
                <a:latin typeface="+mj-ea"/>
                <a:ea typeface="+mj-ea"/>
              </a:rPr>
              <a:t>）と農作業安全」</a:t>
            </a:r>
            <a:r>
              <a:rPr lang="en-US" altLang="ja-JP" sz="1600" dirty="0">
                <a:latin typeface="+mj-ea"/>
                <a:ea typeface="+mj-ea"/>
              </a:rPr>
              <a:t>p18</a:t>
            </a:r>
            <a:r>
              <a:rPr lang="ja-JP" altLang="en-US" sz="1600" dirty="0" err="1">
                <a:latin typeface="+mj-ea"/>
                <a:ea typeface="+mj-ea"/>
              </a:rPr>
              <a:t>、</a:t>
            </a:r>
            <a:r>
              <a:rPr lang="ja-JP" altLang="en-US" sz="1600" dirty="0">
                <a:latin typeface="+mj-ea"/>
                <a:ea typeface="+mj-ea"/>
              </a:rPr>
              <a:t>「</a:t>
            </a:r>
            <a:r>
              <a:rPr lang="ja-JP" altLang="en-US" sz="1600" dirty="0" err="1">
                <a:latin typeface="+mj-ea"/>
                <a:ea typeface="+mj-ea"/>
              </a:rPr>
              <a:t>ほ</a:t>
            </a:r>
            <a:r>
              <a:rPr lang="ja-JP" altLang="en-US" sz="1600" dirty="0">
                <a:latin typeface="+mj-ea"/>
                <a:ea typeface="+mj-ea"/>
              </a:rPr>
              <a:t>場、農道の点検・改善」</a:t>
            </a:r>
            <a:r>
              <a:rPr lang="en-US" altLang="ja-JP" sz="1600" dirty="0">
                <a:latin typeface="+mj-ea"/>
                <a:ea typeface="+mj-ea"/>
              </a:rPr>
              <a:t>p20</a:t>
            </a:r>
            <a:r>
              <a:rPr lang="ja-JP" altLang="en-US" sz="1600" dirty="0">
                <a:latin typeface="+mj-ea"/>
                <a:ea typeface="+mj-ea"/>
              </a:rPr>
              <a:t>　参照</a:t>
            </a:r>
            <a:endParaRPr kumimoji="1" lang="ja-JP" altLang="en-US" sz="1600" dirty="0">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184271835"/>
              </p:ext>
            </p:extLst>
          </p:nvPr>
        </p:nvGraphicFramePr>
        <p:xfrm>
          <a:off x="323528" y="1340768"/>
          <a:ext cx="8363273" cy="3239214"/>
        </p:xfrm>
        <a:graphic>
          <a:graphicData uri="http://schemas.openxmlformats.org/drawingml/2006/table">
            <a:tbl>
              <a:tblPr/>
              <a:tblGrid>
                <a:gridCol w="1400887">
                  <a:extLst>
                    <a:ext uri="{9D8B030D-6E8A-4147-A177-3AD203B41FA5}">
                      <a16:colId xmlns:a16="http://schemas.microsoft.com/office/drawing/2014/main" val="20000"/>
                    </a:ext>
                  </a:extLst>
                </a:gridCol>
                <a:gridCol w="4829723">
                  <a:extLst>
                    <a:ext uri="{9D8B030D-6E8A-4147-A177-3AD203B41FA5}">
                      <a16:colId xmlns:a16="http://schemas.microsoft.com/office/drawing/2014/main" val="20001"/>
                    </a:ext>
                  </a:extLst>
                </a:gridCol>
                <a:gridCol w="731776">
                  <a:extLst>
                    <a:ext uri="{9D8B030D-6E8A-4147-A177-3AD203B41FA5}">
                      <a16:colId xmlns:a16="http://schemas.microsoft.com/office/drawing/2014/main" val="20002"/>
                    </a:ext>
                  </a:extLst>
                </a:gridCol>
                <a:gridCol w="815728">
                  <a:extLst>
                    <a:ext uri="{9D8B030D-6E8A-4147-A177-3AD203B41FA5}">
                      <a16:colId xmlns:a16="http://schemas.microsoft.com/office/drawing/2014/main" val="20003"/>
                    </a:ext>
                  </a:extLst>
                </a:gridCol>
                <a:gridCol w="585159">
                  <a:extLst>
                    <a:ext uri="{9D8B030D-6E8A-4147-A177-3AD203B41FA5}">
                      <a16:colId xmlns:a16="http://schemas.microsoft.com/office/drawing/2014/main" val="20004"/>
                    </a:ext>
                  </a:extLst>
                </a:gridCol>
              </a:tblGrid>
              <a:tr h="310966">
                <a:tc rowSpan="2">
                  <a:txBody>
                    <a:bodyPr/>
                    <a:lstStyle/>
                    <a:p>
                      <a:pPr algn="ctr" fontAlgn="ctr"/>
                      <a:r>
                        <a:rPr lang="ja-JP" altLang="en-US" sz="2000" b="0" i="0" u="none" strike="noStrike" dirty="0">
                          <a:solidFill>
                            <a:srgbClr val="FFFFFF"/>
                          </a:solidFill>
                          <a:effectLst/>
                          <a:latin typeface="ＭＳ Ｐゴシック"/>
                        </a:rPr>
                        <a:t>事項</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rowSpan="2">
                  <a:txBody>
                    <a:bodyPr/>
                    <a:lstStyle/>
                    <a:p>
                      <a:pPr algn="ctr" fontAlgn="ctr"/>
                      <a:r>
                        <a:rPr lang="ja-JP" altLang="en-US" sz="2000" b="0" i="0" u="none" strike="noStrike" dirty="0">
                          <a:solidFill>
                            <a:srgbClr val="FFFFFF"/>
                          </a:solidFill>
                          <a:effectLst/>
                          <a:latin typeface="ＭＳ Ｐゴシック"/>
                        </a:rPr>
                        <a:t>チェック内容</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gridSpan="2">
                  <a:txBody>
                    <a:bodyPr/>
                    <a:lstStyle/>
                    <a:p>
                      <a:pPr algn="ctr" fontAlgn="ctr"/>
                      <a:r>
                        <a:rPr lang="ja-JP" altLang="en-US" sz="2000" b="0" i="0" u="none" strike="noStrike" dirty="0">
                          <a:solidFill>
                            <a:srgbClr val="FFFFFF"/>
                          </a:solidFill>
                          <a:effectLst/>
                          <a:latin typeface="ＭＳ Ｐゴシック"/>
                        </a:rPr>
                        <a:t>チェック欄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hMerge="1">
                  <a:txBody>
                    <a:bodyPr/>
                    <a:lstStyle/>
                    <a:p>
                      <a:endParaRPr kumimoji="1" lang="ja-JP" altLang="en-US"/>
                    </a:p>
                  </a:txBody>
                  <a:tcPr/>
                </a:tc>
                <a:tc rowSpan="2">
                  <a:txBody>
                    <a:bodyPr/>
                    <a:lstStyle/>
                    <a:p>
                      <a:pPr algn="ctr" fontAlgn="ctr"/>
                      <a:r>
                        <a:rPr lang="ja-JP" altLang="en-US" sz="2000" b="0" i="0" u="none" strike="noStrike" dirty="0">
                          <a:solidFill>
                            <a:srgbClr val="FFFFFF"/>
                          </a:solidFill>
                          <a:effectLst/>
                          <a:latin typeface="ＭＳ Ｐゴシック"/>
                        </a:rPr>
                        <a:t>対策</a:t>
                      </a:r>
                      <a:endParaRPr lang="en-US" altLang="ja-JP" sz="2000" b="0" i="0" u="none" strike="noStrike" dirty="0">
                        <a:solidFill>
                          <a:srgbClr val="FFFFFF"/>
                        </a:solidFill>
                        <a:effectLst/>
                        <a:latin typeface="ＭＳ Ｐゴシック"/>
                      </a:endParaRPr>
                    </a:p>
                    <a:p>
                      <a:pPr algn="ctr" fontAlgn="ctr"/>
                      <a:r>
                        <a:rPr lang="ja-JP" altLang="en-US" sz="2000" b="0" i="0" u="none" strike="noStrike" dirty="0">
                          <a:solidFill>
                            <a:srgbClr val="FFFFFF"/>
                          </a:solidFill>
                          <a:effectLst/>
                          <a:latin typeface="ＭＳ Ｐゴシック"/>
                        </a:rPr>
                        <a:t>優先</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4778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2000" b="0" i="0" u="none" strike="noStrike">
                          <a:solidFill>
                            <a:srgbClr val="FFFFFF"/>
                          </a:solidFill>
                          <a:effectLst/>
                          <a:latin typeface="ＭＳ Ｐゴシック"/>
                        </a:rPr>
                        <a:t>そうだ</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ctr"/>
                      <a:r>
                        <a:rPr lang="ja-JP" altLang="en-US" sz="2000" b="0" i="0" u="none" strike="noStrike" dirty="0">
                          <a:solidFill>
                            <a:srgbClr val="FFFFFF"/>
                          </a:solidFill>
                          <a:effectLst/>
                          <a:latin typeface="ＭＳ Ｐゴシック"/>
                        </a:rPr>
                        <a:t>ちがう</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vMerge="1">
                  <a:txBody>
                    <a:bodyPr/>
                    <a:lstStyle/>
                    <a:p>
                      <a:endParaRPr kumimoji="1" lang="ja-JP" altLang="en-US"/>
                    </a:p>
                  </a:txBody>
                  <a:tcPr/>
                </a:tc>
                <a:extLst>
                  <a:ext uri="{0D108BD9-81ED-4DB2-BD59-A6C34878D82A}">
                    <a16:rowId xmlns:a16="http://schemas.microsoft.com/office/drawing/2014/main" val="10001"/>
                  </a:ext>
                </a:extLst>
              </a:tr>
              <a:tr h="612509">
                <a:tc rowSpan="3">
                  <a:txBody>
                    <a:bodyPr/>
                    <a:lstStyle/>
                    <a:p>
                      <a:pPr algn="ctr" fontAlgn="ctr"/>
                      <a:r>
                        <a:rPr lang="ja-JP" altLang="en-US" sz="2000" b="0" i="0" u="none" strike="noStrike" dirty="0">
                          <a:solidFill>
                            <a:srgbClr val="000000"/>
                          </a:solidFill>
                          <a:effectLst/>
                          <a:latin typeface="ＭＳ Ｐゴシック"/>
                        </a:rPr>
                        <a:t>作業場所</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脚立を安定して設置できる広さがある。</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612509">
                <a:tc vMerge="1">
                  <a:txBody>
                    <a:bodyPr/>
                    <a:lstStyle/>
                    <a:p>
                      <a:endParaRPr kumimoji="1" lang="ja-JP" altLang="en-US"/>
                    </a:p>
                  </a:txBody>
                  <a:tcPr/>
                </a:tc>
                <a:tc>
                  <a:txBody>
                    <a:bodyPr/>
                    <a:lstStyle/>
                    <a:p>
                      <a:pPr algn="l" fontAlgn="ctr"/>
                      <a:r>
                        <a:rPr lang="ja-JP" altLang="en-US" sz="2000" b="0" i="0" u="none" strike="noStrike" dirty="0">
                          <a:solidFill>
                            <a:srgbClr val="000000"/>
                          </a:solidFill>
                          <a:effectLst/>
                          <a:latin typeface="ＭＳ Ｐゴシック"/>
                        </a:rPr>
                        <a:t> 脚立が不安定になる場所では、同僚に支え  </a:t>
                      </a:r>
                      <a:endParaRPr lang="en-US" altLang="ja-JP" sz="2000" b="0" i="0" u="none" strike="noStrike" dirty="0">
                        <a:solidFill>
                          <a:srgbClr val="000000"/>
                        </a:solidFill>
                        <a:effectLst/>
                        <a:latin typeface="ＭＳ Ｐゴシック"/>
                      </a:endParaRPr>
                    </a:p>
                    <a:p>
                      <a:pPr algn="l"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てもらう。</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215594">
                <a:tc vMerge="1">
                  <a:txBody>
                    <a:bodyPr/>
                    <a:lstStyle/>
                    <a:p>
                      <a:endParaRPr kumimoji="1" lang="ja-JP" altLang="en-US"/>
                    </a:p>
                  </a:txBody>
                  <a:tcPr/>
                </a:tc>
                <a:tc>
                  <a:txBody>
                    <a:bodyPr/>
                    <a:lstStyle/>
                    <a:p>
                      <a:pPr algn="l" fontAlgn="ctr"/>
                      <a:r>
                        <a:rPr lang="ja-JP" altLang="en-US" sz="2000" b="0" i="0" u="none" strike="noStrike" dirty="0">
                          <a:solidFill>
                            <a:srgbClr val="000000"/>
                          </a:solidFill>
                          <a:effectLst/>
                          <a:latin typeface="ＭＳ Ｐゴシック"/>
                        </a:rPr>
                        <a:t> 脚立周囲に、昇り降り時に邪魔になったり、</a:t>
                      </a:r>
                      <a:endParaRPr lang="en-US" altLang="ja-JP" sz="2000" b="0" i="0" u="none" strike="noStrike" dirty="0">
                        <a:solidFill>
                          <a:srgbClr val="000000"/>
                        </a:solidFill>
                        <a:effectLst/>
                        <a:latin typeface="ＭＳ Ｐゴシック"/>
                      </a:endParaRPr>
                    </a:p>
                    <a:p>
                      <a:pPr algn="l"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転倒したときに危険な、側溝や、崖や石など</a:t>
                      </a:r>
                      <a:endParaRPr lang="en-US" altLang="ja-JP" sz="2000" b="0" i="0" u="none" strike="noStrike" dirty="0">
                        <a:solidFill>
                          <a:srgbClr val="000000"/>
                        </a:solidFill>
                        <a:effectLst/>
                        <a:latin typeface="ＭＳ Ｐゴシック"/>
                      </a:endParaRPr>
                    </a:p>
                    <a:p>
                      <a:pPr algn="l"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がない。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11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8411861" y="6309320"/>
            <a:ext cx="549880" cy="365125"/>
          </a:xfrm>
        </p:spPr>
        <p:txBody>
          <a:bodyPr/>
          <a:lstStyle/>
          <a:p>
            <a:pPr algn="l"/>
            <a:r>
              <a:rPr lang="en-US" altLang="ja-JP" dirty="0">
                <a:solidFill>
                  <a:prstClr val="black">
                    <a:tint val="75000"/>
                  </a:prstClr>
                </a:solidFill>
              </a:rPr>
              <a:t>78</a:t>
            </a:r>
            <a:endParaRPr lang="ja-JP" altLang="en-US" dirty="0">
              <a:solidFill>
                <a:prstClr val="black">
                  <a:tint val="75000"/>
                </a:prstClr>
              </a:solidFill>
            </a:endParaRPr>
          </a:p>
        </p:txBody>
      </p:sp>
    </p:spTree>
    <p:extLst>
      <p:ext uri="{BB962C8B-B14F-4D97-AF65-F5344CB8AC3E}">
        <p14:creationId xmlns:p14="http://schemas.microsoft.com/office/powerpoint/2010/main" val="352562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31568" y="1628800"/>
            <a:ext cx="3600400" cy="2677656"/>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剪定、不安定（鎖骨骨折）</a:t>
            </a:r>
          </a:p>
          <a:p>
            <a:r>
              <a:rPr lang="ja-JP" altLang="en-US" sz="2400" dirty="0">
                <a:solidFill>
                  <a:prstClr val="black"/>
                </a:solidFill>
                <a:latin typeface="+mj-ea"/>
                <a:ea typeface="+mj-ea"/>
              </a:rPr>
              <a:t>自宅近くのリンゴ園で剪定中、脚立から転落、左鎖骨骨折。</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22</a:t>
            </a:r>
            <a:r>
              <a:rPr lang="ja-JP" altLang="en-US" sz="2400" dirty="0">
                <a:solidFill>
                  <a:prstClr val="black"/>
                </a:solidFill>
                <a:latin typeface="+mj-ea"/>
                <a:ea typeface="+mj-ea"/>
              </a:rPr>
              <a:t>年</a:t>
            </a:r>
            <a:r>
              <a:rPr lang="en-US" altLang="ja-JP" sz="2400" dirty="0">
                <a:solidFill>
                  <a:prstClr val="black"/>
                </a:solidFill>
                <a:latin typeface="+mj-ea"/>
                <a:ea typeface="+mj-ea"/>
              </a:rPr>
              <a:t>9</a:t>
            </a:r>
            <a:r>
              <a:rPr lang="ja-JP" altLang="en-US" sz="2400" dirty="0">
                <a:solidFill>
                  <a:prstClr val="black"/>
                </a:solidFill>
                <a:latin typeface="+mj-ea"/>
                <a:ea typeface="+mj-ea"/>
              </a:rPr>
              <a:t>月 </a:t>
            </a:r>
            <a:r>
              <a:rPr lang="en-US" altLang="ja-JP" sz="2400" dirty="0">
                <a:solidFill>
                  <a:prstClr val="black"/>
                </a:solidFill>
                <a:latin typeface="+mj-ea"/>
                <a:ea typeface="+mj-ea"/>
              </a:rPr>
              <a:t>10</a:t>
            </a:r>
            <a:r>
              <a:rPr lang="ja-JP" altLang="en-US" sz="2400" dirty="0">
                <a:solidFill>
                  <a:prstClr val="black"/>
                </a:solidFill>
                <a:latin typeface="+mj-ea"/>
                <a:ea typeface="+mj-ea"/>
              </a:rPr>
              <a:t>時頃、男性・</a:t>
            </a:r>
            <a:r>
              <a:rPr lang="en-US" altLang="ja-JP" sz="2400" dirty="0">
                <a:solidFill>
                  <a:prstClr val="black"/>
                </a:solidFill>
                <a:latin typeface="+mj-ea"/>
                <a:ea typeface="+mj-ea"/>
              </a:rPr>
              <a:t>83</a:t>
            </a:r>
            <a:r>
              <a:rPr lang="ja-JP" altLang="en-US" sz="2400" dirty="0">
                <a:solidFill>
                  <a:prstClr val="black"/>
                </a:solidFill>
                <a:latin typeface="+mj-ea"/>
                <a:ea typeface="+mj-ea"/>
              </a:rPr>
              <a:t>歳）</a:t>
            </a:r>
          </a:p>
        </p:txBody>
      </p:sp>
      <p:sp>
        <p:nvSpPr>
          <p:cNvPr id="8" name="テキスト ボックス 7"/>
          <p:cNvSpPr txBox="1"/>
          <p:nvPr/>
        </p:nvSpPr>
        <p:spPr>
          <a:xfrm>
            <a:off x="231568" y="5157192"/>
            <a:ext cx="8654343" cy="1200329"/>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果樹園などでは、床が固いコンクリートの屋内と異なるので、脚立の安定を十分に見極めるとともに、転倒した場合の危険性も考慮する必要があります。</a:t>
            </a:r>
          </a:p>
        </p:txBody>
      </p:sp>
      <p:sp>
        <p:nvSpPr>
          <p:cNvPr id="9" name="テキスト ボックス 8"/>
          <p:cNvSpPr txBox="1"/>
          <p:nvPr/>
        </p:nvSpPr>
        <p:spPr>
          <a:xfrm>
            <a:off x="272578" y="242645"/>
            <a:ext cx="8619902" cy="523220"/>
          </a:xfrm>
          <a:prstGeom prst="rect">
            <a:avLst/>
          </a:prstGeom>
          <a:solidFill>
            <a:schemeClr val="bg1"/>
          </a:solidFill>
          <a:ln w="28575">
            <a:noFill/>
          </a:ln>
        </p:spPr>
        <p:txBody>
          <a:bodyPr wrap="square" rtlCol="0">
            <a:spAutoFit/>
          </a:bodyPr>
          <a:lstStyle/>
          <a:p>
            <a:r>
              <a:rPr lang="ja-JP" altLang="en-US" sz="2800" dirty="0">
                <a:solidFill>
                  <a:prstClr val="black"/>
                </a:solidFill>
                <a:latin typeface="+mj-ea"/>
                <a:ea typeface="+mj-ea"/>
              </a:rPr>
              <a:t>　　脚立を安定して設置できる広さがある。</a:t>
            </a:r>
            <a:endParaRPr lang="en-US" altLang="ja-JP" sz="2800" dirty="0">
              <a:solidFill>
                <a:prstClr val="black"/>
              </a:solidFill>
              <a:latin typeface="+mj-ea"/>
              <a:ea typeface="+mj-ea"/>
            </a:endParaRPr>
          </a:p>
        </p:txBody>
      </p:sp>
      <p:sp>
        <p:nvSpPr>
          <p:cNvPr id="11" name="テキスト ボックス 10"/>
          <p:cNvSpPr txBox="1"/>
          <p:nvPr/>
        </p:nvSpPr>
        <p:spPr>
          <a:xfrm>
            <a:off x="272578" y="754878"/>
            <a:ext cx="8619902" cy="523220"/>
          </a:xfrm>
          <a:prstGeom prst="rect">
            <a:avLst/>
          </a:prstGeom>
          <a:solidFill>
            <a:schemeClr val="bg1"/>
          </a:solidFill>
          <a:ln w="28575">
            <a:noFill/>
          </a:ln>
        </p:spPr>
        <p:txBody>
          <a:bodyPr wrap="square" rtlCol="0">
            <a:spAutoFit/>
          </a:bodyPr>
          <a:lstStyle/>
          <a:p>
            <a:r>
              <a:rPr lang="ja-JP" altLang="en-US" sz="2800" dirty="0">
                <a:solidFill>
                  <a:prstClr val="black"/>
                </a:solidFill>
                <a:latin typeface="+mj-ea"/>
                <a:ea typeface="+mj-ea"/>
              </a:rPr>
              <a:t>　　脚立が不安定になる場所では、同僚に支えてもらう。</a:t>
            </a:r>
          </a:p>
        </p:txBody>
      </p:sp>
      <p:sp>
        <p:nvSpPr>
          <p:cNvPr id="15" name="テキスト ボックス 14"/>
          <p:cNvSpPr txBox="1"/>
          <p:nvPr/>
        </p:nvSpPr>
        <p:spPr>
          <a:xfrm>
            <a:off x="335141" y="260704"/>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6" name="テキスト ボックス 15"/>
          <p:cNvSpPr txBox="1"/>
          <p:nvPr/>
        </p:nvSpPr>
        <p:spPr>
          <a:xfrm>
            <a:off x="335141" y="76476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335141" y="4434114"/>
            <a:ext cx="3634680"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p164</a:t>
            </a:r>
            <a:r>
              <a:rPr lang="ja-JP" altLang="ja-JP" sz="1600" dirty="0">
                <a:latin typeface="+mj-ea"/>
                <a:ea typeface="+mj-ea"/>
              </a:rPr>
              <a:t>より</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850" y="1377151"/>
            <a:ext cx="4856061" cy="364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79</a:t>
            </a:r>
            <a:endParaRPr lang="ja-JP" altLang="en-US" dirty="0">
              <a:solidFill>
                <a:prstClr val="black">
                  <a:tint val="75000"/>
                </a:prstClr>
              </a:solidFill>
            </a:endParaRPr>
          </a:p>
        </p:txBody>
      </p:sp>
    </p:spTree>
    <p:extLst>
      <p:ext uri="{BB962C8B-B14F-4D97-AF65-F5344CB8AC3E}">
        <p14:creationId xmlns:p14="http://schemas.microsoft.com/office/powerpoint/2010/main" val="363000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272578" y="1355284"/>
            <a:ext cx="8619901"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石、窪みなど、地面が平らでない場合も多いので、確実に脚立を設置できる場所を確保し、転倒したときに危険となるものがないかも確認します。</a:t>
            </a:r>
            <a:endParaRPr lang="en-US" altLang="ja-JP" sz="2400" dirty="0">
              <a:solidFill>
                <a:prstClr val="black"/>
              </a:solidFill>
              <a:latin typeface="+mj-ea"/>
              <a:ea typeface="+mj-ea"/>
            </a:endParaRPr>
          </a:p>
        </p:txBody>
      </p:sp>
      <p:pic>
        <p:nvPicPr>
          <p:cNvPr id="3075" name="Picture 3" descr="\\ALRIT\Alrit共有\02_農作業安全対策\２８農林水産省予算 安全総合対策\リスクカルテ\指導者研修用資料関係\02 安全講習テキスト 耕種分冊 Ⅱ\イラスト\高所作業作業環境.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831" y="2487850"/>
            <a:ext cx="2681207" cy="42535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RIT\Alrit共有\02_農作業安全対策\２８農林水産省予算 安全総合対策\リスクカルテ\指導者研修用資料関係\02 安全講習テキスト 耕種分冊 Ⅱ\イラスト\高所作業確認.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998" y="4181177"/>
            <a:ext cx="2526833" cy="256019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72578" y="242645"/>
            <a:ext cx="8619902" cy="523220"/>
          </a:xfrm>
          <a:prstGeom prst="rect">
            <a:avLst/>
          </a:prstGeom>
          <a:solidFill>
            <a:schemeClr val="bg1"/>
          </a:solidFill>
          <a:ln w="28575">
            <a:noFill/>
          </a:ln>
        </p:spPr>
        <p:txBody>
          <a:bodyPr wrap="square" rtlCol="0">
            <a:spAutoFit/>
          </a:bodyPr>
          <a:lstStyle/>
          <a:p>
            <a:r>
              <a:rPr lang="ja-JP" altLang="en-US" sz="2800" dirty="0">
                <a:solidFill>
                  <a:prstClr val="black"/>
                </a:solidFill>
                <a:latin typeface="+mj-ea"/>
                <a:ea typeface="+mj-ea"/>
              </a:rPr>
              <a:t>　　脚立を安定して設置できる広さがある。</a:t>
            </a:r>
            <a:endParaRPr lang="en-US" altLang="ja-JP" sz="2800" dirty="0">
              <a:solidFill>
                <a:prstClr val="black"/>
              </a:solidFill>
              <a:latin typeface="+mj-ea"/>
              <a:ea typeface="+mj-ea"/>
            </a:endParaRPr>
          </a:p>
        </p:txBody>
      </p:sp>
      <p:sp>
        <p:nvSpPr>
          <p:cNvPr id="10" name="テキスト ボックス 9"/>
          <p:cNvSpPr txBox="1"/>
          <p:nvPr/>
        </p:nvSpPr>
        <p:spPr>
          <a:xfrm>
            <a:off x="289613" y="232878"/>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11" name="テキスト ボックス 10"/>
          <p:cNvSpPr txBox="1"/>
          <p:nvPr/>
        </p:nvSpPr>
        <p:spPr>
          <a:xfrm>
            <a:off x="272578" y="754878"/>
            <a:ext cx="8619902" cy="523220"/>
          </a:xfrm>
          <a:prstGeom prst="rect">
            <a:avLst/>
          </a:prstGeom>
          <a:solidFill>
            <a:schemeClr val="bg1"/>
          </a:solidFill>
          <a:ln w="28575">
            <a:noFill/>
          </a:ln>
        </p:spPr>
        <p:txBody>
          <a:bodyPr wrap="square" rtlCol="0">
            <a:spAutoFit/>
          </a:bodyPr>
          <a:lstStyle/>
          <a:p>
            <a:r>
              <a:rPr lang="ja-JP" altLang="en-US" sz="2800" dirty="0">
                <a:solidFill>
                  <a:prstClr val="black"/>
                </a:solidFill>
                <a:latin typeface="+mj-ea"/>
                <a:ea typeface="+mj-ea"/>
              </a:rPr>
              <a:t>　　脚立が不安定になる場所では、同僚に支えてもらう。</a:t>
            </a:r>
          </a:p>
        </p:txBody>
      </p:sp>
      <p:sp>
        <p:nvSpPr>
          <p:cNvPr id="12" name="テキスト ボックス 11"/>
          <p:cNvSpPr txBox="1"/>
          <p:nvPr/>
        </p:nvSpPr>
        <p:spPr>
          <a:xfrm>
            <a:off x="289613" y="745111"/>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8500790" y="6376243"/>
            <a:ext cx="643210" cy="365125"/>
          </a:xfrm>
        </p:spPr>
        <p:txBody>
          <a:bodyPr/>
          <a:lstStyle/>
          <a:p>
            <a:pPr algn="l"/>
            <a:r>
              <a:rPr lang="en-US" altLang="ja-JP" dirty="0">
                <a:solidFill>
                  <a:prstClr val="black">
                    <a:tint val="75000"/>
                  </a:prstClr>
                </a:solidFill>
              </a:rPr>
              <a:t>80</a:t>
            </a:r>
            <a:endParaRPr lang="ja-JP" altLang="en-US" dirty="0">
              <a:solidFill>
                <a:prstClr val="black">
                  <a:tint val="75000"/>
                </a:prstClr>
              </a:solidFill>
            </a:endParaRPr>
          </a:p>
        </p:txBody>
      </p:sp>
    </p:spTree>
    <p:extLst>
      <p:ext uri="{BB962C8B-B14F-4D97-AF65-F5344CB8AC3E}">
        <p14:creationId xmlns:p14="http://schemas.microsoft.com/office/powerpoint/2010/main" val="338273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descr="\\ALRIT\Alrit共有\02_農作業安全対策\２８農林水産省予算 安全総合対策\リスクカルテ\指導者研修用資料関係\02 安全講習テキスト 耕種分冊 Ⅱ\イラスト\はしご.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80236"/>
            <a:ext cx="3868192" cy="3449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LRIT\Alrit共有\02_農作業安全対策\２８農林水産省予算 安全総合対策\リスクカルテ\指導者研修用資料関係\02 安全講習テキスト 耕種分冊 Ⅱ\イラスト\脚立チェッ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45538"/>
            <a:ext cx="2863475" cy="348404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0" y="0"/>
            <a:ext cx="9144000" cy="584775"/>
          </a:xfrm>
          <a:prstGeom prst="rect">
            <a:avLst/>
          </a:prstGeom>
          <a:solidFill>
            <a:schemeClr val="accent3">
              <a:lumMod val="75000"/>
            </a:schemeClr>
          </a:solidFill>
          <a:ln>
            <a:noFill/>
          </a:ln>
        </p:spPr>
        <p:txBody>
          <a:bodyPr wrap="square" rtlCol="0">
            <a:spAutoFit/>
          </a:bodyPr>
          <a:lstStyle/>
          <a:p>
            <a:r>
              <a:rPr lang="ja-JP" altLang="en-US" sz="3200" dirty="0">
                <a:solidFill>
                  <a:prstClr val="white"/>
                </a:solidFill>
                <a:latin typeface="+mj-ea"/>
                <a:ea typeface="+mj-ea"/>
              </a:rPr>
              <a:t>２．機具</a:t>
            </a:r>
          </a:p>
        </p:txBody>
      </p:sp>
      <p:sp>
        <p:nvSpPr>
          <p:cNvPr id="7" name="テキスト ボックス 6"/>
          <p:cNvSpPr txBox="1"/>
          <p:nvPr/>
        </p:nvSpPr>
        <p:spPr>
          <a:xfrm>
            <a:off x="1043608" y="1844823"/>
            <a:ext cx="2952328" cy="461665"/>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①脚立の安全使用</a:t>
            </a:r>
            <a:endParaRPr lang="en-US" altLang="ja-JP" sz="2400" dirty="0">
              <a:solidFill>
                <a:prstClr val="black"/>
              </a:solidFill>
              <a:latin typeface="+mj-ea"/>
              <a:ea typeface="+mj-ea"/>
            </a:endParaRPr>
          </a:p>
        </p:txBody>
      </p:sp>
      <p:sp>
        <p:nvSpPr>
          <p:cNvPr id="8" name="テキスト ボックス 7"/>
          <p:cNvSpPr txBox="1"/>
          <p:nvPr/>
        </p:nvSpPr>
        <p:spPr>
          <a:xfrm>
            <a:off x="5173948" y="1835814"/>
            <a:ext cx="2952328" cy="461665"/>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②ハシゴの安全使用</a:t>
            </a:r>
            <a:endParaRPr lang="en-US" altLang="ja-JP" sz="2400" dirty="0">
              <a:solidFill>
                <a:prstClr val="black"/>
              </a:solidFill>
              <a:latin typeface="+mj-ea"/>
              <a:ea typeface="+mj-ea"/>
            </a:endParaRPr>
          </a:p>
        </p:txBody>
      </p:sp>
      <p:sp>
        <p:nvSpPr>
          <p:cNvPr id="9" name="テキスト ボックス 8"/>
          <p:cNvSpPr txBox="1"/>
          <p:nvPr/>
        </p:nvSpPr>
        <p:spPr>
          <a:xfrm>
            <a:off x="755576" y="958161"/>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81</a:t>
            </a:r>
            <a:endParaRPr lang="ja-JP" altLang="en-US" dirty="0">
              <a:solidFill>
                <a:prstClr val="black">
                  <a:tint val="75000"/>
                </a:prstClr>
              </a:solidFill>
            </a:endParaRPr>
          </a:p>
        </p:txBody>
      </p:sp>
    </p:spTree>
    <p:extLst>
      <p:ext uri="{BB962C8B-B14F-4D97-AF65-F5344CB8AC3E}">
        <p14:creationId xmlns:p14="http://schemas.microsoft.com/office/powerpoint/2010/main" val="248379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80175577"/>
              </p:ext>
            </p:extLst>
          </p:nvPr>
        </p:nvGraphicFramePr>
        <p:xfrm>
          <a:off x="323527" y="1664216"/>
          <a:ext cx="8496946" cy="1188720"/>
        </p:xfrm>
        <a:graphic>
          <a:graphicData uri="http://schemas.openxmlformats.org/drawingml/2006/table">
            <a:tbl>
              <a:tblPr firstRow="1" bandRow="1">
                <a:tableStyleId>{5C22544A-7EE6-4342-B048-85BDC9FD1C3A}</a:tableStyleId>
              </a:tblPr>
              <a:tblGrid>
                <a:gridCol w="1512169">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81">
                  <a:extLst>
                    <a:ext uri="{9D8B030D-6E8A-4147-A177-3AD203B41FA5}">
                      <a16:colId xmlns:a16="http://schemas.microsoft.com/office/drawing/2014/main" val="20004"/>
                    </a:ext>
                  </a:extLst>
                </a:gridCol>
              </a:tblGrid>
              <a:tr h="370840">
                <a:tc rowSpan="2">
                  <a:txBody>
                    <a:bodyPr/>
                    <a:lstStyle/>
                    <a:p>
                      <a:pPr algn="ctr"/>
                      <a:r>
                        <a:rPr kumimoji="1" lang="ja-JP" altLang="en-US" sz="2000" dirty="0"/>
                        <a:t>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dirty="0"/>
                        <a:t>チェック内容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2000" dirty="0"/>
                        <a:t>チェック欄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sz="2000" dirty="0"/>
                        <a:t>対策</a:t>
                      </a:r>
                      <a:endParaRPr kumimoji="1" lang="en-US" altLang="ja-JP" sz="2000" dirty="0"/>
                    </a:p>
                    <a:p>
                      <a:pPr algn="ctr"/>
                      <a:r>
                        <a:rPr kumimoji="1" lang="ja-JP" altLang="en-US" sz="2000" dirty="0"/>
                        <a:t>優先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a:solidFill>
                            <a:schemeClr val="bg1"/>
                          </a:solidFill>
                        </a:rPr>
                        <a:t>そうだ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2000" b="1" dirty="0">
                          <a:solidFill>
                            <a:schemeClr val="bg1"/>
                          </a:solidFill>
                        </a:rPr>
                        <a:t>ちがう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pPr algn="ctr"/>
                      <a:r>
                        <a:rPr kumimoji="1" lang="ja-JP" altLang="en-US" sz="2000" b="0" dirty="0">
                          <a:solidFill>
                            <a:schemeClr val="tx1"/>
                          </a:solidFill>
                        </a:rPr>
                        <a:t>使用方法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2000" b="0" dirty="0">
                          <a:solidFill>
                            <a:schemeClr val="tx1"/>
                          </a:solidFill>
                        </a:rPr>
                        <a:t>開脚防止チェーンを掛けて使う。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251520" y="1052736"/>
            <a:ext cx="1386918" cy="523220"/>
          </a:xfrm>
          <a:prstGeom prst="rect">
            <a:avLst/>
          </a:prstGeom>
          <a:solidFill>
            <a:schemeClr val="bg1"/>
          </a:solidFill>
        </p:spPr>
        <p:txBody>
          <a:bodyPr wrap="none" rtlCol="0">
            <a:spAutoFit/>
          </a:bodyPr>
          <a:lstStyle/>
          <a:p>
            <a:r>
              <a:rPr lang="ja-JP" altLang="en-US" sz="2800" dirty="0">
                <a:solidFill>
                  <a:prstClr val="black"/>
                </a:solidFill>
                <a:latin typeface="+mj-ea"/>
                <a:ea typeface="+mj-ea"/>
              </a:rPr>
              <a:t>１．脚立</a:t>
            </a:r>
          </a:p>
        </p:txBody>
      </p:sp>
      <p:sp>
        <p:nvSpPr>
          <p:cNvPr id="7" name="テキスト ボックス 6"/>
          <p:cNvSpPr txBox="1"/>
          <p:nvPr/>
        </p:nvSpPr>
        <p:spPr>
          <a:xfrm>
            <a:off x="270181" y="2996952"/>
            <a:ext cx="1670650" cy="523220"/>
          </a:xfrm>
          <a:prstGeom prst="rect">
            <a:avLst/>
          </a:prstGeom>
          <a:solidFill>
            <a:schemeClr val="bg1"/>
          </a:solidFill>
        </p:spPr>
        <p:txBody>
          <a:bodyPr wrap="none" rtlCol="0">
            <a:spAutoFit/>
          </a:bodyPr>
          <a:lstStyle/>
          <a:p>
            <a:r>
              <a:rPr lang="ja-JP" altLang="en-US" sz="2800" dirty="0">
                <a:solidFill>
                  <a:prstClr val="black"/>
                </a:solidFill>
                <a:latin typeface="+mj-ea"/>
                <a:ea typeface="+mj-ea"/>
              </a:rPr>
              <a:t>２．ハシゴ</a:t>
            </a:r>
          </a:p>
        </p:txBody>
      </p:sp>
      <p:graphicFrame>
        <p:nvGraphicFramePr>
          <p:cNvPr id="8" name="表 7"/>
          <p:cNvGraphicFramePr>
            <a:graphicFrameLocks noGrp="1"/>
          </p:cNvGraphicFramePr>
          <p:nvPr>
            <p:extLst>
              <p:ext uri="{D42A27DB-BD31-4B8C-83A1-F6EECF244321}">
                <p14:modId xmlns:p14="http://schemas.microsoft.com/office/powerpoint/2010/main" val="817518107"/>
              </p:ext>
            </p:extLst>
          </p:nvPr>
        </p:nvGraphicFramePr>
        <p:xfrm>
          <a:off x="323527" y="3610705"/>
          <a:ext cx="8496946" cy="2285216"/>
        </p:xfrm>
        <a:graphic>
          <a:graphicData uri="http://schemas.openxmlformats.org/drawingml/2006/table">
            <a:tbl>
              <a:tblPr firstRow="1" bandRow="1">
                <a:tableStyleId>{5C22544A-7EE6-4342-B048-85BDC9FD1C3A}</a:tableStyleId>
              </a:tblPr>
              <a:tblGrid>
                <a:gridCol w="1512169">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81">
                  <a:extLst>
                    <a:ext uri="{9D8B030D-6E8A-4147-A177-3AD203B41FA5}">
                      <a16:colId xmlns:a16="http://schemas.microsoft.com/office/drawing/2014/main" val="20004"/>
                    </a:ext>
                  </a:extLst>
                </a:gridCol>
              </a:tblGrid>
              <a:tr h="370840">
                <a:tc rowSpan="2">
                  <a:txBody>
                    <a:bodyPr/>
                    <a:lstStyle/>
                    <a:p>
                      <a:pPr algn="ctr"/>
                      <a:r>
                        <a:rPr kumimoji="1" lang="ja-JP" altLang="en-US" sz="2000" dirty="0"/>
                        <a:t>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dirty="0"/>
                        <a:t>チェック内容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2000" dirty="0"/>
                        <a:t>チェック欄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sz="2000" dirty="0"/>
                        <a:t>対策</a:t>
                      </a:r>
                      <a:endParaRPr kumimoji="1" lang="en-US" altLang="ja-JP" sz="2000" dirty="0"/>
                    </a:p>
                    <a:p>
                      <a:pPr algn="ctr"/>
                      <a:r>
                        <a:rPr kumimoji="1" lang="ja-JP" altLang="en-US" sz="2000" dirty="0"/>
                        <a:t>優先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2000" b="1" dirty="0">
                          <a:solidFill>
                            <a:schemeClr val="bg1"/>
                          </a:solidFill>
                        </a:rPr>
                        <a:t>そうだ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2000" b="1" dirty="0">
                          <a:solidFill>
                            <a:schemeClr val="bg1"/>
                          </a:solidFill>
                        </a:rPr>
                        <a:t>ちがう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dirty="0"/>
                    </a:p>
                  </a:txBody>
                  <a:tcPr/>
                </a:tc>
                <a:extLst>
                  <a:ext uri="{0D108BD9-81ED-4DB2-BD59-A6C34878D82A}">
                    <a16:rowId xmlns:a16="http://schemas.microsoft.com/office/drawing/2014/main" val="10001"/>
                  </a:ext>
                </a:extLst>
              </a:tr>
              <a:tr h="791696">
                <a:tc rowSpan="2">
                  <a:txBody>
                    <a:bodyPr/>
                    <a:lstStyle/>
                    <a:p>
                      <a:pPr algn="ctr"/>
                      <a:r>
                        <a:rPr kumimoji="1" lang="ja-JP" altLang="en-US" sz="2000" b="0" dirty="0">
                          <a:solidFill>
                            <a:schemeClr val="tx1"/>
                          </a:solidFill>
                        </a:rPr>
                        <a:t>点検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2000" b="0" dirty="0">
                          <a:solidFill>
                            <a:schemeClr val="tx1"/>
                          </a:solidFill>
                        </a:rPr>
                        <a:t>ハシゴが滑らないよう、上端や下端が固定できる。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361920">
                <a:tc vMerge="1">
                  <a:txBody>
                    <a:bodyPr/>
                    <a:lstStyle/>
                    <a:p>
                      <a:pPr algn="ctr"/>
                      <a:endParaRPr kumimoji="1" lang="ja-JP" altLang="en-US" sz="20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rPr>
                        <a:t>ハシゴの底部は滑らない構造になっている。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10" name="タイトル 1"/>
          <p:cNvSpPr txBox="1">
            <a:spLocks/>
          </p:cNvSpPr>
          <p:nvPr/>
        </p:nvSpPr>
        <p:spPr>
          <a:xfrm>
            <a:off x="0" y="-15368"/>
            <a:ext cx="9144000" cy="584775"/>
          </a:xfrm>
          <a:prstGeom prst="rect">
            <a:avLst/>
          </a:prstGeom>
          <a:solidFill>
            <a:schemeClr val="accent3">
              <a:lumMod val="75000"/>
            </a:schemeClr>
          </a:solidFill>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solidFill>
                  <a:prstClr val="white"/>
                </a:solidFill>
                <a:latin typeface="+mj-ea"/>
              </a:rPr>
              <a:t>２．機具　</a:t>
            </a:r>
          </a:p>
        </p:txBody>
      </p:sp>
      <p:sp>
        <p:nvSpPr>
          <p:cNvPr id="9" name="テキスト ボックス 8"/>
          <p:cNvSpPr txBox="1"/>
          <p:nvPr/>
        </p:nvSpPr>
        <p:spPr>
          <a:xfrm>
            <a:off x="323528" y="5949280"/>
            <a:ext cx="8496944"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ja-JP" sz="1600" dirty="0">
                <a:latin typeface="+mj-ea"/>
                <a:ea typeface="+mj-ea"/>
              </a:rPr>
              <a:t>脚立、ハシゴの安全使用</a:t>
            </a:r>
            <a:r>
              <a:rPr lang="ja-JP" altLang="en-US" sz="1600" dirty="0">
                <a:latin typeface="+mj-ea"/>
                <a:ea typeface="+mj-ea"/>
              </a:rPr>
              <a:t>」</a:t>
            </a:r>
            <a:r>
              <a:rPr lang="en-US" altLang="ja-JP" sz="1600" dirty="0">
                <a:latin typeface="+mj-ea"/>
                <a:ea typeface="+mj-ea"/>
              </a:rPr>
              <a:t>p46</a:t>
            </a:r>
            <a:r>
              <a:rPr lang="ja-JP" altLang="en-US" sz="1600" dirty="0">
                <a:latin typeface="+mj-ea"/>
                <a:ea typeface="+mj-ea"/>
              </a:rPr>
              <a:t>　参照</a:t>
            </a:r>
            <a:endParaRPr kumimoji="1" lang="ja-JP" altLang="en-US" sz="1600" dirty="0">
              <a:latin typeface="+mj-ea"/>
              <a:ea typeface="+mj-ea"/>
            </a:endParaRPr>
          </a:p>
        </p:txBody>
      </p:sp>
      <p:sp>
        <p:nvSpPr>
          <p:cNvPr id="2" name="スライド番号プレースホルダー 1"/>
          <p:cNvSpPr>
            <a:spLocks noGrp="1"/>
          </p:cNvSpPr>
          <p:nvPr>
            <p:ph type="sldNum" sz="quarter" idx="12"/>
          </p:nvPr>
        </p:nvSpPr>
        <p:spPr>
          <a:xfrm>
            <a:off x="8460432" y="6384767"/>
            <a:ext cx="477872" cy="365125"/>
          </a:xfrm>
        </p:spPr>
        <p:txBody>
          <a:bodyPr/>
          <a:lstStyle/>
          <a:p>
            <a:pPr algn="l"/>
            <a:r>
              <a:rPr lang="en-US" altLang="ja-JP" dirty="0">
                <a:solidFill>
                  <a:prstClr val="black">
                    <a:tint val="75000"/>
                  </a:prstClr>
                </a:solidFill>
              </a:rPr>
              <a:t>82</a:t>
            </a:r>
          </a:p>
        </p:txBody>
      </p:sp>
    </p:spTree>
    <p:extLst>
      <p:ext uri="{BB962C8B-B14F-4D97-AF65-F5344CB8AC3E}">
        <p14:creationId xmlns:p14="http://schemas.microsoft.com/office/powerpoint/2010/main" val="73956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テキスト ボックス 13"/>
          <p:cNvSpPr txBox="1"/>
          <p:nvPr/>
        </p:nvSpPr>
        <p:spPr>
          <a:xfrm>
            <a:off x="251520" y="924526"/>
            <a:ext cx="3346809" cy="3046988"/>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開脚防止チェーン、不安定（左下腿打撲・切創）</a:t>
            </a:r>
          </a:p>
          <a:p>
            <a:r>
              <a:rPr lang="ja-JP" altLang="en-US" sz="2400" dirty="0">
                <a:solidFill>
                  <a:prstClr val="black"/>
                </a:solidFill>
                <a:latin typeface="+mj-ea"/>
                <a:ea typeface="+mj-ea"/>
              </a:rPr>
              <a:t>庭の松を剪定中、脚立の脚が滑り、８段脚立の６段目から転落。</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25</a:t>
            </a:r>
            <a:r>
              <a:rPr lang="ja-JP" altLang="en-US" sz="2400" dirty="0">
                <a:solidFill>
                  <a:prstClr val="black"/>
                </a:solidFill>
                <a:latin typeface="+mj-ea"/>
                <a:ea typeface="+mj-ea"/>
              </a:rPr>
              <a:t>年</a:t>
            </a:r>
            <a:r>
              <a:rPr lang="en-US" altLang="ja-JP" sz="2400" dirty="0">
                <a:solidFill>
                  <a:prstClr val="black"/>
                </a:solidFill>
                <a:latin typeface="+mj-ea"/>
                <a:ea typeface="+mj-ea"/>
              </a:rPr>
              <a:t>5</a:t>
            </a:r>
            <a:r>
              <a:rPr lang="ja-JP" altLang="en-US" sz="2400" dirty="0">
                <a:solidFill>
                  <a:prstClr val="black"/>
                </a:solidFill>
                <a:latin typeface="+mj-ea"/>
                <a:ea typeface="+mj-ea"/>
              </a:rPr>
              <a:t>月 </a:t>
            </a:r>
            <a:r>
              <a:rPr lang="en-US" altLang="ja-JP" sz="2400" dirty="0">
                <a:solidFill>
                  <a:prstClr val="black"/>
                </a:solidFill>
                <a:latin typeface="+mj-ea"/>
                <a:ea typeface="+mj-ea"/>
              </a:rPr>
              <a:t>7</a:t>
            </a:r>
            <a:r>
              <a:rPr lang="ja-JP" altLang="en-US" sz="2400" dirty="0">
                <a:solidFill>
                  <a:prstClr val="black"/>
                </a:solidFill>
                <a:latin typeface="+mj-ea"/>
                <a:ea typeface="+mj-ea"/>
              </a:rPr>
              <a:t>時頃、男性・</a:t>
            </a:r>
            <a:r>
              <a:rPr lang="en-US" altLang="ja-JP" sz="2400" dirty="0">
                <a:solidFill>
                  <a:prstClr val="black"/>
                </a:solidFill>
                <a:latin typeface="+mj-ea"/>
                <a:ea typeface="+mj-ea"/>
              </a:rPr>
              <a:t>68</a:t>
            </a:r>
            <a:r>
              <a:rPr lang="ja-JP" altLang="en-US" sz="2400" dirty="0">
                <a:solidFill>
                  <a:prstClr val="black"/>
                </a:solidFill>
                <a:latin typeface="+mj-ea"/>
                <a:ea typeface="+mj-ea"/>
              </a:rPr>
              <a:t>歳）</a:t>
            </a:r>
          </a:p>
        </p:txBody>
      </p:sp>
      <p:sp>
        <p:nvSpPr>
          <p:cNvPr id="8" name="テキスト ボックス 7"/>
          <p:cNvSpPr txBox="1"/>
          <p:nvPr/>
        </p:nvSpPr>
        <p:spPr>
          <a:xfrm>
            <a:off x="255357" y="5088959"/>
            <a:ext cx="8654343"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農業における高所作業は、足場が不安定な場所であることが多く、その危険性を認識して作業を行うことが重要です。</a:t>
            </a:r>
          </a:p>
        </p:txBody>
      </p:sp>
      <p:sp>
        <p:nvSpPr>
          <p:cNvPr id="9" name="テキスト ボックス 8"/>
          <p:cNvSpPr txBox="1"/>
          <p:nvPr/>
        </p:nvSpPr>
        <p:spPr>
          <a:xfrm>
            <a:off x="272578" y="169476"/>
            <a:ext cx="863712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開脚防止チェーンを掛けて使う。</a:t>
            </a:r>
          </a:p>
        </p:txBody>
      </p:sp>
      <p:sp>
        <p:nvSpPr>
          <p:cNvPr id="11" name="テキスト ボックス 10"/>
          <p:cNvSpPr txBox="1"/>
          <p:nvPr/>
        </p:nvSpPr>
        <p:spPr>
          <a:xfrm>
            <a:off x="251520"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0" name="正方形/長方形 9"/>
          <p:cNvSpPr/>
          <p:nvPr/>
        </p:nvSpPr>
        <p:spPr>
          <a:xfrm>
            <a:off x="183230" y="4212376"/>
            <a:ext cx="3483387"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Ⅲ</a:t>
            </a:r>
            <a:r>
              <a:rPr lang="ja-JP" altLang="ja-JP" sz="1600" dirty="0">
                <a:latin typeface="+mj-ea"/>
                <a:ea typeface="+mj-ea"/>
              </a:rPr>
              <a:t>）</a:t>
            </a:r>
            <a:r>
              <a:rPr lang="en-US" altLang="ja-JP" sz="1600" dirty="0">
                <a:latin typeface="+mj-ea"/>
                <a:ea typeface="+mj-ea"/>
              </a:rPr>
              <a:t>p167</a:t>
            </a:r>
            <a:r>
              <a:rPr lang="ja-JP" altLang="ja-JP" sz="1600" dirty="0">
                <a:latin typeface="+mj-ea"/>
                <a:ea typeface="+mj-ea"/>
              </a:rPr>
              <a:t>より</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907" y="927628"/>
            <a:ext cx="5157573" cy="38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83</a:t>
            </a:r>
          </a:p>
        </p:txBody>
      </p:sp>
    </p:spTree>
    <p:extLst>
      <p:ext uri="{BB962C8B-B14F-4D97-AF65-F5344CB8AC3E}">
        <p14:creationId xmlns:p14="http://schemas.microsoft.com/office/powerpoint/2010/main" val="8285388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1661</Words>
  <Application>Microsoft Office PowerPoint</Application>
  <PresentationFormat>画面に合わせる (4:3)</PresentationFormat>
  <Paragraphs>234</Paragraphs>
  <Slides>18</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18</vt:i4>
      </vt:variant>
    </vt:vector>
  </HeadingPairs>
  <TitlesOfParts>
    <vt:vector size="24" baseType="lpstr">
      <vt:lpstr>HGP創英角ｺﾞｼｯｸUB</vt:lpstr>
      <vt:lpstr>ＭＳ Ｐゴシック</vt:lpstr>
      <vt:lpstr>Arial</vt:lpstr>
      <vt:lpstr>Calibri</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業務部長</dc:creator>
  <cp:lastModifiedBy>矢治 幸夫</cp:lastModifiedBy>
  <cp:revision>66</cp:revision>
  <cp:lastPrinted>2021-05-07T06:58:03Z</cp:lastPrinted>
  <dcterms:created xsi:type="dcterms:W3CDTF">2016-12-27T00:42:35Z</dcterms:created>
  <dcterms:modified xsi:type="dcterms:W3CDTF">2021-05-07T07:00:01Z</dcterms:modified>
</cp:coreProperties>
</file>