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1"/>
  </p:notesMasterIdLst>
  <p:handoutMasterIdLst>
    <p:handoutMasterId r:id="rId42"/>
  </p:handoutMasterIdLst>
  <p:sldIdLst>
    <p:sldId id="261" r:id="rId3"/>
    <p:sldId id="284" r:id="rId4"/>
    <p:sldId id="262" r:id="rId5"/>
    <p:sldId id="263" r:id="rId6"/>
    <p:sldId id="299" r:id="rId7"/>
    <p:sldId id="265" r:id="rId8"/>
    <p:sldId id="266" r:id="rId9"/>
    <p:sldId id="267" r:id="rId10"/>
    <p:sldId id="268" r:id="rId11"/>
    <p:sldId id="269" r:id="rId12"/>
    <p:sldId id="270" r:id="rId13"/>
    <p:sldId id="271" r:id="rId14"/>
    <p:sldId id="272" r:id="rId15"/>
    <p:sldId id="273" r:id="rId16"/>
    <p:sldId id="274" r:id="rId17"/>
    <p:sldId id="275" r:id="rId18"/>
    <p:sldId id="264" r:id="rId19"/>
    <p:sldId id="277" r:id="rId20"/>
    <p:sldId id="278" r:id="rId21"/>
    <p:sldId id="279" r:id="rId22"/>
    <p:sldId id="280" r:id="rId23"/>
    <p:sldId id="281" r:id="rId24"/>
    <p:sldId id="282" r:id="rId25"/>
    <p:sldId id="283"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41" autoAdjust="0"/>
    <p:restoredTop sz="94660"/>
  </p:normalViewPr>
  <p:slideViewPr>
    <p:cSldViewPr>
      <p:cViewPr varScale="1">
        <p:scale>
          <a:sx n="68" d="100"/>
          <a:sy n="68" d="100"/>
        </p:scale>
        <p:origin x="666" y="66"/>
      </p:cViewPr>
      <p:guideLst>
        <p:guide orient="horz" pos="2160"/>
        <p:guide pos="2880"/>
      </p:guideLst>
    </p:cSldViewPr>
  </p:slideViewPr>
  <p:notesTextViewPr>
    <p:cViewPr>
      <p:scale>
        <a:sx n="1" d="1"/>
        <a:sy n="1" d="1"/>
      </p:scale>
      <p:origin x="0" y="0"/>
    </p:cViewPr>
  </p:notesTextViewPr>
  <p:notesViewPr>
    <p:cSldViewPr>
      <p:cViewPr varScale="1">
        <p:scale>
          <a:sx n="49" d="100"/>
          <a:sy n="49" d="100"/>
        </p:scale>
        <p:origin x="-2052" y="-9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explosion val="12"/>
          <c:dPt>
            <c:idx val="0"/>
            <c:bubble3D val="0"/>
            <c:explosion val="6"/>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4F36-45A6-96C7-765E2C7C4EEA}"/>
              </c:ext>
            </c:extLst>
          </c:dPt>
          <c:dPt>
            <c:idx val="1"/>
            <c:bubble3D val="0"/>
            <c:explosion val="18"/>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4F36-45A6-96C7-765E2C7C4EEA}"/>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4F36-45A6-96C7-765E2C7C4EEA}"/>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4F36-45A6-96C7-765E2C7C4EEA}"/>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4F36-45A6-96C7-765E2C7C4EEA}"/>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B-4F36-45A6-96C7-765E2C7C4EEA}"/>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D-4F36-45A6-96C7-765E2C7C4EEA}"/>
              </c:ext>
            </c:extLst>
          </c:dPt>
          <c:dPt>
            <c:idx val="7"/>
            <c:bubble3D val="0"/>
            <c:spPr>
              <a:solidFill>
                <a:schemeClr val="accent2">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F-4F36-45A6-96C7-765E2C7C4EEA}"/>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01-4F36-45A6-96C7-765E2C7C4EEA}"/>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03-4F36-45A6-96C7-765E2C7C4EEA}"/>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3"/>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05-4F36-45A6-96C7-765E2C7C4EEA}"/>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07-4F36-45A6-96C7-765E2C7C4EEA}"/>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5"/>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09-4F36-45A6-96C7-765E2C7C4EEA}"/>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0B-4F36-45A6-96C7-765E2C7C4EEA}"/>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lumMod val="60000"/>
                        </a:schemeClr>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0D-4F36-45A6-96C7-765E2C7C4EEA}"/>
                </c:ext>
              </c:extLst>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ja-JP"/>
                </a:p>
              </c:txPr>
              <c:dLblPos val="outEnd"/>
              <c:showLegendKey val="0"/>
              <c:showVal val="0"/>
              <c:showCatName val="1"/>
              <c:showSerName val="0"/>
              <c:showPercent val="0"/>
              <c:showBubbleSize val="0"/>
              <c:extLst>
                <c:ext xmlns:c16="http://schemas.microsoft.com/office/drawing/2014/chart" uri="{C3380CC4-5D6E-409C-BE32-E72D297353CC}">
                  <c16:uniqueId val="{0000000F-4F36-45A6-96C7-765E2C7C4EEA}"/>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Sheet1!$D$3:$D$10</c:f>
              <c:numCache>
                <c:formatCode>General</c:formatCode>
                <c:ptCount val="8"/>
                <c:pt idx="0">
                  <c:v>0.4</c:v>
                </c:pt>
                <c:pt idx="1">
                  <c:v>0.3125</c:v>
                </c:pt>
                <c:pt idx="2">
                  <c:v>1.2500000000000001E-2</c:v>
                </c:pt>
                <c:pt idx="3">
                  <c:v>8.7499999999999994E-2</c:v>
                </c:pt>
                <c:pt idx="4">
                  <c:v>6.25E-2</c:v>
                </c:pt>
                <c:pt idx="5">
                  <c:v>6.25E-2</c:v>
                </c:pt>
                <c:pt idx="6">
                  <c:v>2.5000000000000001E-2</c:v>
                </c:pt>
                <c:pt idx="7">
                  <c:v>3.7499999999999999E-2</c:v>
                </c:pt>
              </c:numCache>
            </c:numRef>
          </c:val>
          <c:extLst>
            <c:ext xmlns:c16="http://schemas.microsoft.com/office/drawing/2014/chart" uri="{C3380CC4-5D6E-409C-BE32-E72D297353CC}">
              <c16:uniqueId val="{00000010-4F36-45A6-96C7-765E2C7C4EEA}"/>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116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12EBA3AF-DBE7-4965-AB71-63583C6FC9DB}" type="datetimeFigureOut">
              <a:rPr kumimoji="1" lang="ja-JP" altLang="en-US" smtClean="0"/>
              <a:t>2021/4/21</a:t>
            </a:fld>
            <a:endParaRPr kumimoji="1" lang="ja-JP" altLang="en-US"/>
          </a:p>
        </p:txBody>
      </p:sp>
      <p:sp>
        <p:nvSpPr>
          <p:cNvPr id="4" name="スライド イメージ プレースホルダー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CC150C3-A66E-43D3-ADD4-A68C930746D6}" type="slidenum">
              <a:rPr kumimoji="1" lang="ja-JP" altLang="en-US" smtClean="0"/>
              <a:t>‹#›</a:t>
            </a:fld>
            <a:endParaRPr kumimoji="1" lang="ja-JP" altLang="en-US"/>
          </a:p>
        </p:txBody>
      </p:sp>
    </p:spTree>
    <p:extLst>
      <p:ext uri="{BB962C8B-B14F-4D97-AF65-F5344CB8AC3E}">
        <p14:creationId xmlns:p14="http://schemas.microsoft.com/office/powerpoint/2010/main" val="19452288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1</a:t>
            </a:fld>
            <a:endParaRPr lang="ja-JP" altLang="en-US">
              <a:solidFill>
                <a:prstClr val="black"/>
              </a:solidFill>
            </a:endParaRPr>
          </a:p>
        </p:txBody>
      </p:sp>
    </p:spTree>
    <p:extLst>
      <p:ext uri="{BB962C8B-B14F-4D97-AF65-F5344CB8AC3E}">
        <p14:creationId xmlns:p14="http://schemas.microsoft.com/office/powerpoint/2010/main" val="4274211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308767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4143486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308767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308767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6E5E6-2D87-4845-A1BA-4535EF336B1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11931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308767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41434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308767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308767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308767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4143486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308767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6E5E6-2D87-4845-A1BA-4535EF336B1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56617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6E5E6-2D87-4845-A1BA-4535EF336B1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581167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6E5E6-2D87-4845-A1BA-4535EF336B1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425615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6E5E6-2D87-4845-A1BA-4535EF336B1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46142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6E5E6-2D87-4845-A1BA-4535EF336B1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50022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6E5E6-2D87-4845-A1BA-4535EF336B1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328913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6E5E6-2D87-4845-A1BA-4535EF336B1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5970795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6E5E6-2D87-4845-A1BA-4535EF336B1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78613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6E5E6-2D87-4845-A1BA-4535EF336B1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74157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6E5E6-2D87-4845-A1BA-4535EF336B1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8767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6E5E6-2D87-4845-A1BA-4535EF336B1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467906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6E5E6-2D87-4845-A1BA-4535EF336B1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113301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6E5E6-2D87-4845-A1BA-4535EF336B1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05900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A6E5E6-2D87-4845-A1BA-4535EF336B18}"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2764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308767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308767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308767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308767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308767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C8A6E5E6-2D87-4845-A1BA-4535EF336B18}"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308767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B761F375-7256-4707-8B9F-42DA8010CF56}"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24107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3F897BF-A772-48BA-8CC7-8633D7019754}"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05732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7C3C291-764A-4082-8BE1-1ED5C46A0B08}"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95853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4CC8B62-950A-49E2-9F00-0042290FFED8}"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11386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EBBE05D-4AC0-40FA-AFB6-2F9F47FAB6F4}"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655820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60876C6-7566-4504-A26F-79E465EF65F4}"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30549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B07D8AC3-7974-45DB-AF85-FE04C0963806}"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054753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D67AB34-E945-4F18-ADC3-969F99909378}"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0095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EE5A0C78-0C03-4098-806E-8178854DC9CB}"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466891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1D9A08B-53BE-4587-94EE-0E44BE0DE6D1}"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lvl1pPr>
              <a:defRPr sz="2000">
                <a:latin typeface="HGP創英角ｺﾞｼｯｸUB" panose="020B0900000000000000" pitchFamily="50" charset="-128"/>
                <a:ea typeface="HGP創英角ｺﾞｼｯｸUB" panose="020B0900000000000000" pitchFamily="50" charset="-128"/>
              </a:defRPr>
            </a:lvl1pPr>
          </a:lstStyle>
          <a:p>
            <a:fld id="{EC2258F2-9678-4A3A-A23E-BAED14116D1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4278499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F839D40E-478E-41C9-9D0E-2C260E7D57DB}"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sz="2000"/>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22396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39ACB88-253E-44F0-8120-E9E9E33A6699}"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798234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D69721E-01A1-4BB9-AC3A-7F5D6B0CEDA9}"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lvl1pPr>
              <a:defRPr sz="2000"/>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98498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B8D5076-5F05-4AC9-8B15-A5ABA4648DEE}"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sz="2000"/>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26847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5462C31-7618-415F-ABD5-21E5C5F3392E}"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lvl1pPr>
              <a:defRPr sz="2000"/>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55875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284CDD4-4117-4BD3-B3F6-AB544F1A51DB}"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88755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EED22DF-7916-4797-8D91-0C655A037B1A}"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344908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888DC8C-EBCB-42F3-BDDC-F09C75D0A6B1}"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71590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AB9EEEA-23B3-4437-9918-F4482E259FCD}"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20277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8" name="日付プレースホルダー 7"/>
          <p:cNvSpPr>
            <a:spLocks noGrp="1"/>
          </p:cNvSpPr>
          <p:nvPr>
            <p:ph type="dt" sz="half" idx="10"/>
          </p:nvPr>
        </p:nvSpPr>
        <p:spPr/>
        <p:txBody>
          <a:bodyPr/>
          <a:lstStyle/>
          <a:p>
            <a:fld id="{4713EE36-B01E-4296-882F-D713B8CA6717}"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9" name="フッター プレースホルダー 8"/>
          <p:cNvSpPr>
            <a:spLocks noGrp="1"/>
          </p:cNvSpPr>
          <p:nvPr>
            <p:ph type="ftr" sz="quarter" idx="11"/>
          </p:nvPr>
        </p:nvSpPr>
        <p:spPr/>
        <p:txBody>
          <a:bodyPr/>
          <a:lstStyle/>
          <a:p>
            <a:endParaRPr lang="ja-JP" altLang="en-US">
              <a:solidFill>
                <a:prstClr val="black">
                  <a:tint val="75000"/>
                </a:prstClr>
              </a:solidFill>
            </a:endParaRPr>
          </a:p>
        </p:txBody>
      </p:sp>
      <p:sp>
        <p:nvSpPr>
          <p:cNvPr id="10" name="スライド番号プレースホルダー 9"/>
          <p:cNvSpPr>
            <a:spLocks noGrp="1"/>
          </p:cNvSpPr>
          <p:nvPr>
            <p:ph type="sldNum" sz="quarter" idx="12"/>
          </p:nvPr>
        </p:nvSpPr>
        <p:spPr/>
        <p:txBody>
          <a:bodyPr/>
          <a:lstStyle>
            <a:lvl1pPr>
              <a:defRPr sz="2000">
                <a:latin typeface="+mn-ea"/>
                <a:ea typeface="+mn-ea"/>
              </a:defRPr>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0961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7E8D0BE-BEF5-4CF6-B0F7-E0E45F029BA0}"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9641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0F32246-39AA-4DAA-85C7-E2595CD18FFF}"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49828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42CC39-621E-4465-9088-DEC3D9092E0C}"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000">
                <a:solidFill>
                  <a:schemeClr val="tx1">
                    <a:tint val="75000"/>
                  </a:schemeClr>
                </a:solidFill>
                <a:latin typeface="+mn-ea"/>
                <a:ea typeface="+mn-ea"/>
              </a:defRPr>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397454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45328-CA10-4868-9681-D586E87A4507}" type="datetime1">
              <a:rPr lang="ja-JP" altLang="en-US" smtClean="0">
                <a:solidFill>
                  <a:prstClr val="black">
                    <a:tint val="75000"/>
                  </a:prstClr>
                </a:solidFill>
              </a:rPr>
              <a:t>2021/4/21</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2000">
                <a:solidFill>
                  <a:schemeClr val="tx1">
                    <a:tint val="75000"/>
                  </a:schemeClr>
                </a:solidFill>
              </a:defRPr>
            </a:lvl1pPr>
          </a:lstStyle>
          <a:p>
            <a:fld id="{EC2258F2-9678-4A3A-A23E-BAED14116D12}"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408955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6" name="テキスト ボックス 5"/>
          <p:cNvSpPr txBox="1"/>
          <p:nvPr/>
        </p:nvSpPr>
        <p:spPr>
          <a:xfrm>
            <a:off x="179512" y="4941168"/>
            <a:ext cx="8739598" cy="1815882"/>
          </a:xfrm>
          <a:prstGeom prst="rect">
            <a:avLst/>
          </a:prstGeom>
          <a:noFill/>
        </p:spPr>
        <p:txBody>
          <a:bodyPr wrap="square" rtlCol="0">
            <a:spAutoFit/>
          </a:bodyPr>
          <a:lstStyle/>
          <a:p>
            <a:r>
              <a:rPr lang="ja-JP" altLang="en-US" sz="2800" dirty="0">
                <a:solidFill>
                  <a:prstClr val="black"/>
                </a:solidFill>
              </a:rPr>
              <a:t>　令和元</a:t>
            </a:r>
            <a:r>
              <a:rPr lang="ja-JP" altLang="en-US" sz="2800" dirty="0">
                <a:solidFill>
                  <a:prstClr val="black"/>
                </a:solidFill>
                <a:latin typeface="+mj-ea"/>
                <a:ea typeface="+mj-ea"/>
              </a:rPr>
              <a:t>年に発生した農作業死亡事故のうち、乗用トラクターによる死亡事故が</a:t>
            </a:r>
            <a:r>
              <a:rPr lang="en-US" altLang="ja-JP" sz="2800" dirty="0">
                <a:solidFill>
                  <a:prstClr val="black"/>
                </a:solidFill>
                <a:latin typeface="+mj-ea"/>
                <a:ea typeface="+mj-ea"/>
              </a:rPr>
              <a:t>28</a:t>
            </a:r>
            <a:r>
              <a:rPr lang="ja-JP" altLang="en-US" sz="2800" dirty="0">
                <a:solidFill>
                  <a:prstClr val="black"/>
                </a:solidFill>
                <a:latin typeface="+mj-ea"/>
                <a:ea typeface="+mj-ea"/>
              </a:rPr>
              <a:t>％を占めています。そのうち、</a:t>
            </a:r>
            <a:r>
              <a:rPr lang="en-US" altLang="ja-JP" sz="2800" dirty="0">
                <a:solidFill>
                  <a:prstClr val="black"/>
                </a:solidFill>
                <a:latin typeface="+mj-ea"/>
                <a:ea typeface="+mj-ea"/>
              </a:rPr>
              <a:t>7</a:t>
            </a:r>
            <a:r>
              <a:rPr lang="ja-JP" altLang="en-US" sz="2800" dirty="0">
                <a:solidFill>
                  <a:prstClr val="black"/>
                </a:solidFill>
                <a:latin typeface="+mj-ea"/>
                <a:ea typeface="+mj-ea"/>
              </a:rPr>
              <a:t>割以上が、ほ場や道路からの転倒・転落によるものです。</a:t>
            </a:r>
            <a:endParaRPr lang="en-US" altLang="ja-JP" sz="2800" dirty="0">
              <a:solidFill>
                <a:prstClr val="black"/>
              </a:solidFill>
              <a:latin typeface="+mj-ea"/>
              <a:ea typeface="+mj-ea"/>
            </a:endParaRPr>
          </a:p>
          <a:p>
            <a:r>
              <a:rPr lang="ja-JP" altLang="en-US" sz="2800" dirty="0">
                <a:solidFill>
                  <a:prstClr val="black"/>
                </a:solidFill>
                <a:latin typeface="+mj-ea"/>
                <a:ea typeface="+mj-ea"/>
              </a:rPr>
              <a:t>　　　　　　　　　　　　　　　　　              </a:t>
            </a:r>
            <a:r>
              <a:rPr lang="ja-JP" altLang="en-US" dirty="0">
                <a:solidFill>
                  <a:prstClr val="black"/>
                </a:solidFill>
                <a:latin typeface="+mj-ea"/>
                <a:ea typeface="+mj-ea"/>
              </a:rPr>
              <a:t>農林水産省資料</a:t>
            </a:r>
            <a:endParaRPr lang="en-US" altLang="ja-JP" dirty="0">
              <a:solidFill>
                <a:prstClr val="black"/>
              </a:solidFill>
              <a:latin typeface="+mj-ea"/>
              <a:ea typeface="+mj-ea"/>
            </a:endParaRPr>
          </a:p>
        </p:txBody>
      </p:sp>
      <p:sp>
        <p:nvSpPr>
          <p:cNvPr id="7" name="テキスト ボックス 6"/>
          <p:cNvSpPr txBox="1"/>
          <p:nvPr/>
        </p:nvSpPr>
        <p:spPr>
          <a:xfrm>
            <a:off x="272578" y="755993"/>
            <a:ext cx="5788764" cy="584775"/>
          </a:xfrm>
          <a:prstGeom prst="rect">
            <a:avLst/>
          </a:prstGeom>
          <a:solidFill>
            <a:schemeClr val="bg1"/>
          </a:solidFill>
          <a:ln>
            <a:solidFill>
              <a:schemeClr val="bg1"/>
            </a:solidFill>
          </a:ln>
        </p:spPr>
        <p:txBody>
          <a:bodyPr wrap="none" rtlCol="0">
            <a:spAutoFit/>
          </a:bodyPr>
          <a:lstStyle/>
          <a:p>
            <a:r>
              <a:rPr lang="ja-JP" altLang="en-US" sz="3200" dirty="0">
                <a:solidFill>
                  <a:prstClr val="black"/>
                </a:solidFill>
                <a:latin typeface="+mj-ea"/>
                <a:ea typeface="+mj-ea"/>
              </a:rPr>
              <a:t>乗用トラクターによる事故の実態</a:t>
            </a:r>
          </a:p>
        </p:txBody>
      </p:sp>
      <p:sp>
        <p:nvSpPr>
          <p:cNvPr id="9" name="タイトル 1"/>
          <p:cNvSpPr txBox="1">
            <a:spLocks/>
          </p:cNvSpPr>
          <p:nvPr/>
        </p:nvSpPr>
        <p:spPr>
          <a:xfrm>
            <a:off x="-9525" y="0"/>
            <a:ext cx="9153525" cy="584775"/>
          </a:xfrm>
          <a:prstGeom prst="rect">
            <a:avLst/>
          </a:prstGeom>
          <a:solidFill>
            <a:schemeClr val="bg2">
              <a:lumMod val="50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3200" dirty="0">
                <a:solidFill>
                  <a:prstClr val="white"/>
                </a:solidFill>
                <a:latin typeface="+mj-ea"/>
              </a:rPr>
              <a:t>Ⅰ</a:t>
            </a:r>
            <a:r>
              <a:rPr lang="ja-JP" altLang="en-US" sz="3200" dirty="0">
                <a:solidFill>
                  <a:prstClr val="white"/>
                </a:solidFill>
                <a:latin typeface="+mj-ea"/>
              </a:rPr>
              <a:t>　乗用トラクター</a:t>
            </a:r>
          </a:p>
        </p:txBody>
      </p:sp>
      <p:sp>
        <p:nvSpPr>
          <p:cNvPr id="11" name="テキスト ボックス 9"/>
          <p:cNvSpPr txBox="1"/>
          <p:nvPr/>
        </p:nvSpPr>
        <p:spPr>
          <a:xfrm>
            <a:off x="2483768" y="4229048"/>
            <a:ext cx="4693914" cy="584775"/>
          </a:xfrm>
          <a:prstGeom prst="rect">
            <a:avLst/>
          </a:prstGeom>
          <a:noFill/>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3200" dirty="0">
                <a:solidFill>
                  <a:prstClr val="black"/>
                </a:solidFill>
                <a:latin typeface="+mn-ea"/>
              </a:rPr>
              <a:t>乗用トラクターの死亡原因</a:t>
            </a:r>
          </a:p>
        </p:txBody>
      </p:sp>
      <p:sp>
        <p:nvSpPr>
          <p:cNvPr id="2" name="テキスト ボックス 1"/>
          <p:cNvSpPr txBox="1"/>
          <p:nvPr/>
        </p:nvSpPr>
        <p:spPr>
          <a:xfrm>
            <a:off x="6719753" y="2067073"/>
            <a:ext cx="1800493" cy="1384995"/>
          </a:xfrm>
          <a:prstGeom prst="rect">
            <a:avLst/>
          </a:prstGeom>
          <a:noFill/>
        </p:spPr>
        <p:txBody>
          <a:bodyPr wrap="none" rtlCol="0">
            <a:spAutoFit/>
          </a:bodyPr>
          <a:lstStyle/>
          <a:p>
            <a:pPr algn="ctr"/>
            <a:r>
              <a:rPr lang="ja-JP" altLang="en-US" sz="2800" dirty="0">
                <a:solidFill>
                  <a:srgbClr val="4F81BD">
                    <a:lumMod val="75000"/>
                  </a:srgbClr>
                </a:solidFill>
                <a:latin typeface="+mj-ea"/>
                <a:ea typeface="+mj-ea"/>
              </a:rPr>
              <a:t>転倒・転落</a:t>
            </a:r>
            <a:endParaRPr lang="en-US" altLang="ja-JP" sz="2800" dirty="0">
              <a:solidFill>
                <a:srgbClr val="4F81BD">
                  <a:lumMod val="75000"/>
                </a:srgbClr>
              </a:solidFill>
              <a:latin typeface="+mj-ea"/>
              <a:ea typeface="+mj-ea"/>
            </a:endParaRPr>
          </a:p>
          <a:p>
            <a:pPr algn="ctr"/>
            <a:r>
              <a:rPr lang="ja-JP" altLang="en-US" sz="2800" dirty="0">
                <a:solidFill>
                  <a:srgbClr val="4F81BD">
                    <a:lumMod val="75000"/>
                  </a:srgbClr>
                </a:solidFill>
                <a:latin typeface="+mj-ea"/>
                <a:ea typeface="+mj-ea"/>
              </a:rPr>
              <a:t>（</a:t>
            </a:r>
            <a:r>
              <a:rPr lang="ja-JP" altLang="en-US" sz="2800" dirty="0" err="1">
                <a:solidFill>
                  <a:srgbClr val="4F81BD">
                    <a:lumMod val="75000"/>
                  </a:srgbClr>
                </a:solidFill>
                <a:latin typeface="+mj-ea"/>
                <a:ea typeface="+mj-ea"/>
              </a:rPr>
              <a:t>ほ</a:t>
            </a:r>
            <a:r>
              <a:rPr lang="ja-JP" altLang="en-US" sz="2800" dirty="0">
                <a:solidFill>
                  <a:srgbClr val="4F81BD">
                    <a:lumMod val="75000"/>
                  </a:srgbClr>
                </a:solidFill>
                <a:latin typeface="+mj-ea"/>
                <a:ea typeface="+mj-ea"/>
              </a:rPr>
              <a:t>場内）</a:t>
            </a:r>
            <a:endParaRPr lang="en-US" altLang="ja-JP" sz="2800" dirty="0">
              <a:solidFill>
                <a:srgbClr val="4F81BD">
                  <a:lumMod val="75000"/>
                </a:srgbClr>
              </a:solidFill>
              <a:latin typeface="+mj-ea"/>
              <a:ea typeface="+mj-ea"/>
            </a:endParaRPr>
          </a:p>
          <a:p>
            <a:pPr algn="ctr"/>
            <a:r>
              <a:rPr lang="en-US" altLang="ja-JP" sz="2800" dirty="0">
                <a:solidFill>
                  <a:srgbClr val="4F81BD">
                    <a:lumMod val="75000"/>
                  </a:srgbClr>
                </a:solidFill>
                <a:latin typeface="+mj-ea"/>
                <a:ea typeface="+mj-ea"/>
              </a:rPr>
              <a:t>40</a:t>
            </a:r>
            <a:r>
              <a:rPr lang="ja-JP" altLang="en-US" sz="2800" dirty="0">
                <a:solidFill>
                  <a:srgbClr val="4F81BD">
                    <a:lumMod val="75000"/>
                  </a:srgbClr>
                </a:solidFill>
                <a:latin typeface="+mj-ea"/>
                <a:ea typeface="+mj-ea"/>
              </a:rPr>
              <a:t>％</a:t>
            </a:r>
          </a:p>
        </p:txBody>
      </p:sp>
      <p:sp>
        <p:nvSpPr>
          <p:cNvPr id="12" name="テキスト ボックス 11"/>
          <p:cNvSpPr txBox="1"/>
          <p:nvPr/>
        </p:nvSpPr>
        <p:spPr>
          <a:xfrm>
            <a:off x="469850" y="2804587"/>
            <a:ext cx="1800493" cy="1384995"/>
          </a:xfrm>
          <a:prstGeom prst="rect">
            <a:avLst/>
          </a:prstGeom>
          <a:noFill/>
        </p:spPr>
        <p:txBody>
          <a:bodyPr wrap="none" rtlCol="0">
            <a:spAutoFit/>
          </a:bodyPr>
          <a:lstStyle/>
          <a:p>
            <a:pPr algn="ctr"/>
            <a:r>
              <a:rPr lang="ja-JP" altLang="en-US" sz="2800" dirty="0">
                <a:solidFill>
                  <a:srgbClr val="C00000"/>
                </a:solidFill>
                <a:latin typeface="+mj-ea"/>
                <a:ea typeface="+mj-ea"/>
              </a:rPr>
              <a:t>転倒・転落</a:t>
            </a:r>
            <a:endParaRPr lang="en-US" altLang="ja-JP" sz="2800" dirty="0">
              <a:solidFill>
                <a:srgbClr val="C00000"/>
              </a:solidFill>
              <a:latin typeface="+mj-ea"/>
              <a:ea typeface="+mj-ea"/>
            </a:endParaRPr>
          </a:p>
          <a:p>
            <a:pPr algn="ctr"/>
            <a:r>
              <a:rPr lang="ja-JP" altLang="en-US" sz="2800" dirty="0">
                <a:solidFill>
                  <a:srgbClr val="C00000"/>
                </a:solidFill>
                <a:latin typeface="+mj-ea"/>
                <a:ea typeface="+mj-ea"/>
              </a:rPr>
              <a:t>（道路）</a:t>
            </a:r>
            <a:endParaRPr lang="en-US" altLang="ja-JP" sz="2800" dirty="0">
              <a:solidFill>
                <a:srgbClr val="C00000"/>
              </a:solidFill>
              <a:latin typeface="+mj-ea"/>
              <a:ea typeface="+mj-ea"/>
            </a:endParaRPr>
          </a:p>
          <a:p>
            <a:pPr algn="ctr"/>
            <a:r>
              <a:rPr lang="en-US" altLang="ja-JP" sz="2800" dirty="0">
                <a:solidFill>
                  <a:srgbClr val="C00000"/>
                </a:solidFill>
                <a:latin typeface="+mj-ea"/>
                <a:ea typeface="+mj-ea"/>
              </a:rPr>
              <a:t>31</a:t>
            </a:r>
            <a:r>
              <a:rPr lang="ja-JP" altLang="en-US" sz="2800" dirty="0">
                <a:solidFill>
                  <a:srgbClr val="C00000"/>
                </a:solidFill>
                <a:latin typeface="+mj-ea"/>
                <a:ea typeface="+mj-ea"/>
              </a:rPr>
              <a:t>％</a:t>
            </a:r>
          </a:p>
        </p:txBody>
      </p:sp>
      <p:sp>
        <p:nvSpPr>
          <p:cNvPr id="3" name="スライド番号プレースホルダー 2"/>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a:t>
            </a:fld>
            <a:endParaRPr lang="ja-JP" altLang="en-US">
              <a:solidFill>
                <a:prstClr val="black">
                  <a:tint val="75000"/>
                </a:prstClr>
              </a:solidFill>
            </a:endParaRPr>
          </a:p>
        </p:txBody>
      </p:sp>
      <p:graphicFrame>
        <p:nvGraphicFramePr>
          <p:cNvPr id="10" name="グラフ 9">
            <a:extLst>
              <a:ext uri="{FF2B5EF4-FFF2-40B4-BE49-F238E27FC236}">
                <a16:creationId xmlns:a16="http://schemas.microsoft.com/office/drawing/2014/main" id="{25F9D517-0FDD-4368-BBB2-D953C8777A8D}"/>
              </a:ext>
            </a:extLst>
          </p:cNvPr>
          <p:cNvGraphicFramePr>
            <a:graphicFrameLocks/>
          </p:cNvGraphicFramePr>
          <p:nvPr>
            <p:extLst>
              <p:ext uri="{D42A27DB-BD31-4B8C-83A1-F6EECF244321}">
                <p14:modId xmlns:p14="http://schemas.microsoft.com/office/powerpoint/2010/main" val="821233045"/>
              </p:ext>
            </p:extLst>
          </p:nvPr>
        </p:nvGraphicFramePr>
        <p:xfrm>
          <a:off x="1778793" y="1290092"/>
          <a:ext cx="5576888" cy="33623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87636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26831" y="1167023"/>
            <a:ext cx="8593641" cy="1569660"/>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改善のポイント</a:t>
            </a:r>
            <a:r>
              <a:rPr lang="en-US" altLang="ja-JP" sz="2400" b="1" dirty="0">
                <a:solidFill>
                  <a:srgbClr val="FF0000"/>
                </a:solidFill>
                <a:latin typeface="ＭＳ Ｐゴシック"/>
              </a:rPr>
              <a:t>》</a:t>
            </a:r>
          </a:p>
          <a:p>
            <a:pPr marL="266700" indent="-266700"/>
            <a:r>
              <a:rPr lang="ja-JP" altLang="en-US" sz="2400" dirty="0">
                <a:solidFill>
                  <a:prstClr val="black"/>
                </a:solidFill>
                <a:latin typeface="ＭＳ Ｐゴシック"/>
              </a:rPr>
              <a:t>①農業機械が通る道路については、事前にチェックします。</a:t>
            </a:r>
            <a:endParaRPr lang="en-US" altLang="ja-JP" sz="2400" dirty="0">
              <a:solidFill>
                <a:prstClr val="black"/>
              </a:solidFill>
              <a:latin typeface="ＭＳ Ｐゴシック"/>
            </a:endParaRPr>
          </a:p>
          <a:p>
            <a:pPr marL="266700" indent="-266700"/>
            <a:r>
              <a:rPr lang="ja-JP" altLang="en-US" sz="2400" dirty="0">
                <a:solidFill>
                  <a:prstClr val="black"/>
                </a:solidFill>
                <a:latin typeface="ＭＳ Ｐゴシック"/>
              </a:rPr>
              <a:t>②可能な場合は、道路の拡幅などの改修を実施します。</a:t>
            </a:r>
            <a:endParaRPr lang="en-US" altLang="ja-JP" sz="2400" dirty="0">
              <a:solidFill>
                <a:prstClr val="black"/>
              </a:solidFill>
              <a:latin typeface="ＭＳ Ｐゴシック"/>
            </a:endParaRPr>
          </a:p>
          <a:p>
            <a:pPr marL="266700" indent="-266700"/>
            <a:r>
              <a:rPr lang="ja-JP" altLang="en-US" sz="2400" dirty="0">
                <a:solidFill>
                  <a:prstClr val="black"/>
                </a:solidFill>
                <a:latin typeface="ＭＳ Ｐゴシック"/>
              </a:rPr>
              <a:t>③</a:t>
            </a:r>
            <a:r>
              <a:rPr lang="ja-JP" altLang="en-US" sz="2400" spc="-110" dirty="0">
                <a:solidFill>
                  <a:prstClr val="black"/>
                </a:solidFill>
                <a:latin typeface="ＭＳ Ｐゴシック"/>
              </a:rPr>
              <a:t>ガードレール、路肩ポール、注意標識等で危険個所を明示します。</a:t>
            </a:r>
            <a:endParaRPr lang="en-US" altLang="ja-JP" sz="2400" spc="-110" dirty="0">
              <a:solidFill>
                <a:prstClr val="black"/>
              </a:solidFill>
              <a:latin typeface="ＭＳ Ｐゴシック"/>
            </a:endParaRP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431" y="2867243"/>
            <a:ext cx="2980417" cy="3545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205733" y="170637"/>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車両に対して十分な道幅があり、路肩も視認（路肩</a:t>
            </a:r>
            <a:endParaRPr lang="en-US" altLang="ja-JP" sz="2800" dirty="0">
              <a:solidFill>
                <a:prstClr val="black"/>
              </a:solidFill>
              <a:latin typeface="ＭＳ Ｐゴシック"/>
            </a:endParaRPr>
          </a:p>
          <a:p>
            <a:r>
              <a:rPr lang="ja-JP" altLang="en-US" sz="2800" dirty="0">
                <a:solidFill>
                  <a:prstClr val="black"/>
                </a:solidFill>
                <a:latin typeface="ＭＳ Ｐゴシック"/>
              </a:rPr>
              <a:t>　　ポール等を含む）できる。</a:t>
            </a:r>
          </a:p>
        </p:txBody>
      </p:sp>
      <p:sp>
        <p:nvSpPr>
          <p:cNvPr id="6" name="テキスト ボックス 5"/>
          <p:cNvSpPr txBox="1"/>
          <p:nvPr/>
        </p:nvSpPr>
        <p:spPr>
          <a:xfrm>
            <a:off x="3360104" y="2766412"/>
            <a:ext cx="5465531" cy="1569660"/>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改善事例</a:t>
            </a:r>
            <a:r>
              <a:rPr lang="en-US" altLang="ja-JP" sz="2400" b="1" dirty="0">
                <a:solidFill>
                  <a:srgbClr val="FF0000"/>
                </a:solidFill>
                <a:latin typeface="ＭＳ Ｐゴシック"/>
              </a:rPr>
              <a:t>》</a:t>
            </a:r>
            <a:r>
              <a:rPr lang="ja-JP" altLang="en-US" sz="2400" b="1" dirty="0">
                <a:solidFill>
                  <a:srgbClr val="FF0000"/>
                </a:solidFill>
                <a:latin typeface="ＭＳ Ｐゴシック"/>
              </a:rPr>
              <a:t>道路の改修、危険個所明示</a:t>
            </a:r>
            <a:endParaRPr lang="en-US" altLang="ja-JP" sz="2400" b="1" dirty="0">
              <a:solidFill>
                <a:srgbClr val="FF0000"/>
              </a:solidFill>
              <a:latin typeface="ＭＳ Ｐゴシック"/>
            </a:endParaRPr>
          </a:p>
          <a:p>
            <a:r>
              <a:rPr lang="en-US" altLang="ja-JP" sz="2400" spc="-110" dirty="0">
                <a:solidFill>
                  <a:prstClr val="black"/>
                </a:solidFill>
                <a:latin typeface="ＭＳ Ｐゴシック"/>
              </a:rPr>
              <a:t>【</a:t>
            </a:r>
            <a:r>
              <a:rPr lang="ja-JP" altLang="en-US" sz="2400" spc="-110" dirty="0">
                <a:solidFill>
                  <a:prstClr val="black"/>
                </a:solidFill>
                <a:latin typeface="ＭＳ Ｐゴシック"/>
              </a:rPr>
              <a:t>方法</a:t>
            </a:r>
            <a:r>
              <a:rPr lang="en-US" altLang="ja-JP" sz="2400" spc="-110" dirty="0">
                <a:solidFill>
                  <a:prstClr val="black"/>
                </a:solidFill>
                <a:latin typeface="ＭＳ Ｐゴシック"/>
              </a:rPr>
              <a:t>】</a:t>
            </a:r>
            <a:r>
              <a:rPr lang="ja-JP" altLang="en-US" sz="2400" spc="-110" dirty="0">
                <a:solidFill>
                  <a:prstClr val="black"/>
                </a:solidFill>
                <a:latin typeface="ＭＳ Ｐゴシック"/>
              </a:rPr>
              <a:t>①</a:t>
            </a:r>
            <a:r>
              <a:rPr lang="ja-JP" altLang="en-US" sz="2400" spc="-110" dirty="0" err="1">
                <a:solidFill>
                  <a:prstClr val="black"/>
                </a:solidFill>
                <a:latin typeface="ＭＳ Ｐゴシック"/>
              </a:rPr>
              <a:t>ほ</a:t>
            </a:r>
            <a:r>
              <a:rPr lang="ja-JP" altLang="en-US" sz="2400" spc="-110" dirty="0">
                <a:solidFill>
                  <a:prstClr val="black"/>
                </a:solidFill>
                <a:latin typeface="ＭＳ Ｐゴシック"/>
              </a:rPr>
              <a:t>場を削り、狭い道路を拡張した。</a:t>
            </a:r>
            <a:endParaRPr lang="en-US" altLang="ja-JP" sz="2400" spc="-110" dirty="0">
              <a:solidFill>
                <a:prstClr val="black"/>
              </a:solidFill>
              <a:latin typeface="ＭＳ Ｐゴシック"/>
            </a:endParaRPr>
          </a:p>
          <a:p>
            <a:r>
              <a:rPr lang="ja-JP" altLang="en-US" sz="2400" dirty="0">
                <a:solidFill>
                  <a:prstClr val="black"/>
                </a:solidFill>
                <a:latin typeface="ＭＳ Ｐゴシック"/>
              </a:rPr>
              <a:t>②カーブミラー、路肩ポール、危険標識を設置した。</a:t>
            </a:r>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3793" y="4341439"/>
            <a:ext cx="2454179" cy="1839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0079" y="4336072"/>
            <a:ext cx="2585120" cy="184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txBox="1"/>
          <p:nvPr/>
        </p:nvSpPr>
        <p:spPr>
          <a:xfrm>
            <a:off x="205731" y="170477"/>
            <a:ext cx="492443" cy="522000"/>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rPr>
              <a:t>✔</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10</a:t>
            </a:fld>
            <a:endParaRPr lang="ja-JP" altLang="en-US" dirty="0">
              <a:solidFill>
                <a:prstClr val="black">
                  <a:tint val="75000"/>
                </a:prstClr>
              </a:solidFill>
            </a:endParaRPr>
          </a:p>
        </p:txBody>
      </p:sp>
      <p:sp>
        <p:nvSpPr>
          <p:cNvPr id="12" name="正方形/長方形 11"/>
          <p:cNvSpPr/>
          <p:nvPr/>
        </p:nvSpPr>
        <p:spPr>
          <a:xfrm>
            <a:off x="6092869" y="6192423"/>
            <a:ext cx="2232248" cy="584775"/>
          </a:xfrm>
          <a:prstGeom prst="rect">
            <a:avLst/>
          </a:prstGeom>
          <a:solidFill>
            <a:schemeClr val="bg1">
              <a:lumMod val="85000"/>
            </a:schemeClr>
          </a:solidFill>
        </p:spPr>
        <p:txBody>
          <a:bodyPr wrap="square">
            <a:spAutoFit/>
          </a:bodyPr>
          <a:lstStyle/>
          <a:p>
            <a:pPr algn="ctr"/>
            <a:r>
              <a:rPr lang="ja-JP" altLang="ja-JP" sz="1600" dirty="0">
                <a:latin typeface="+mj-ea"/>
                <a:ea typeface="+mj-ea"/>
              </a:rPr>
              <a:t>（</a:t>
            </a:r>
            <a:r>
              <a:rPr lang="ja-JP" altLang="en-US" sz="1600" dirty="0">
                <a:latin typeface="+mj-ea"/>
                <a:ea typeface="+mj-ea"/>
              </a:rPr>
              <a:t>国</a:t>
            </a:r>
            <a:r>
              <a:rPr lang="ja-JP" altLang="ja-JP" sz="1600" dirty="0">
                <a:latin typeface="+mj-ea"/>
                <a:ea typeface="+mj-ea"/>
              </a:rPr>
              <a:t>）</a:t>
            </a:r>
            <a:r>
              <a:rPr lang="ja-JP" altLang="en-US" sz="1600" dirty="0">
                <a:latin typeface="+mj-ea"/>
                <a:ea typeface="+mj-ea"/>
              </a:rPr>
              <a:t>農研機構</a:t>
            </a:r>
            <a:r>
              <a:rPr lang="ja-JP" altLang="ja-JP" sz="1600" dirty="0">
                <a:latin typeface="+mj-ea"/>
                <a:ea typeface="+mj-ea"/>
              </a:rPr>
              <a:t>「</a:t>
            </a:r>
            <a:r>
              <a:rPr lang="ja-JP" altLang="en-US" sz="1600" dirty="0">
                <a:latin typeface="+mj-ea"/>
                <a:ea typeface="+mj-ea"/>
              </a:rPr>
              <a:t>改善事例集</a:t>
            </a:r>
            <a:r>
              <a:rPr lang="ja-JP" altLang="ja-JP" sz="1600" dirty="0">
                <a:latin typeface="+mj-ea"/>
                <a:ea typeface="+mj-ea"/>
              </a:rPr>
              <a:t>」（№</a:t>
            </a:r>
            <a:r>
              <a:rPr lang="en-US" altLang="ja-JP" sz="1600" dirty="0">
                <a:latin typeface="+mj-ea"/>
                <a:ea typeface="+mj-ea"/>
              </a:rPr>
              <a:t>Ⅱ</a:t>
            </a:r>
            <a:r>
              <a:rPr lang="ja-JP" altLang="ja-JP" sz="1600" dirty="0">
                <a:latin typeface="+mj-ea"/>
                <a:ea typeface="+mj-ea"/>
              </a:rPr>
              <a:t>）</a:t>
            </a:r>
            <a:r>
              <a:rPr lang="en-US" altLang="ja-JP" sz="1600" dirty="0">
                <a:latin typeface="+mj-ea"/>
                <a:ea typeface="+mj-ea"/>
              </a:rPr>
              <a:t>p29</a:t>
            </a:r>
            <a:r>
              <a:rPr lang="ja-JP" altLang="ja-JP" sz="1600" dirty="0">
                <a:latin typeface="+mj-ea"/>
                <a:ea typeface="+mj-ea"/>
              </a:rPr>
              <a:t>より</a:t>
            </a:r>
          </a:p>
        </p:txBody>
      </p:sp>
      <p:sp>
        <p:nvSpPr>
          <p:cNvPr id="13" name="正方形/長方形 12"/>
          <p:cNvSpPr/>
          <p:nvPr/>
        </p:nvSpPr>
        <p:spPr>
          <a:xfrm>
            <a:off x="3596515" y="6192424"/>
            <a:ext cx="2232248" cy="584775"/>
          </a:xfrm>
          <a:prstGeom prst="rect">
            <a:avLst/>
          </a:prstGeom>
          <a:solidFill>
            <a:schemeClr val="bg1">
              <a:lumMod val="85000"/>
            </a:schemeClr>
          </a:solidFill>
        </p:spPr>
        <p:txBody>
          <a:bodyPr wrap="square">
            <a:spAutoFit/>
          </a:bodyPr>
          <a:lstStyle/>
          <a:p>
            <a:pPr algn="ctr"/>
            <a:r>
              <a:rPr lang="ja-JP" altLang="ja-JP" sz="1600" dirty="0">
                <a:latin typeface="+mj-ea"/>
                <a:ea typeface="+mj-ea"/>
              </a:rPr>
              <a:t>（</a:t>
            </a:r>
            <a:r>
              <a:rPr lang="ja-JP" altLang="en-US" sz="1600" dirty="0">
                <a:latin typeface="+mj-ea"/>
                <a:ea typeface="+mj-ea"/>
              </a:rPr>
              <a:t>国</a:t>
            </a:r>
            <a:r>
              <a:rPr lang="ja-JP" altLang="ja-JP" sz="1600" dirty="0">
                <a:latin typeface="+mj-ea"/>
                <a:ea typeface="+mj-ea"/>
              </a:rPr>
              <a:t>）</a:t>
            </a:r>
            <a:r>
              <a:rPr lang="ja-JP" altLang="en-US" sz="1600" dirty="0">
                <a:latin typeface="+mj-ea"/>
                <a:ea typeface="+mj-ea"/>
              </a:rPr>
              <a:t>農研機構</a:t>
            </a:r>
            <a:r>
              <a:rPr lang="ja-JP" altLang="ja-JP" sz="1600" dirty="0">
                <a:latin typeface="+mj-ea"/>
                <a:ea typeface="+mj-ea"/>
              </a:rPr>
              <a:t>「</a:t>
            </a:r>
            <a:r>
              <a:rPr lang="ja-JP" altLang="en-US" sz="1600" dirty="0">
                <a:latin typeface="+mj-ea"/>
                <a:ea typeface="+mj-ea"/>
              </a:rPr>
              <a:t>改善事例集</a:t>
            </a:r>
            <a:r>
              <a:rPr lang="ja-JP" altLang="ja-JP" sz="1600" dirty="0">
                <a:latin typeface="+mj-ea"/>
                <a:ea typeface="+mj-ea"/>
              </a:rPr>
              <a:t>」（№</a:t>
            </a:r>
            <a:r>
              <a:rPr lang="en-US" altLang="ja-JP" sz="1600" dirty="0">
                <a:latin typeface="+mj-ea"/>
                <a:ea typeface="+mj-ea"/>
              </a:rPr>
              <a:t>Ⅰ</a:t>
            </a:r>
            <a:r>
              <a:rPr lang="ja-JP" altLang="ja-JP" sz="1600" dirty="0">
                <a:latin typeface="+mj-ea"/>
                <a:ea typeface="+mj-ea"/>
              </a:rPr>
              <a:t>）</a:t>
            </a:r>
            <a:r>
              <a:rPr lang="en-US" altLang="ja-JP" sz="1600" dirty="0">
                <a:latin typeface="+mj-ea"/>
                <a:ea typeface="+mj-ea"/>
              </a:rPr>
              <a:t>p19</a:t>
            </a:r>
            <a:r>
              <a:rPr lang="ja-JP" altLang="ja-JP" sz="1600" dirty="0">
                <a:latin typeface="+mj-ea"/>
                <a:ea typeface="+mj-ea"/>
              </a:rPr>
              <a:t>より</a:t>
            </a:r>
          </a:p>
        </p:txBody>
      </p:sp>
    </p:spTree>
    <p:extLst>
      <p:ext uri="{BB962C8B-B14F-4D97-AF65-F5344CB8AC3E}">
        <p14:creationId xmlns:p14="http://schemas.microsoft.com/office/powerpoint/2010/main" val="2883335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テキスト ボックス 6"/>
          <p:cNvSpPr txBox="1"/>
          <p:nvPr/>
        </p:nvSpPr>
        <p:spPr>
          <a:xfrm>
            <a:off x="272579" y="207576"/>
            <a:ext cx="8553056" cy="523220"/>
          </a:xfrm>
          <a:prstGeom prst="rect">
            <a:avLst/>
          </a:prstGeom>
          <a:solidFill>
            <a:schemeClr val="bg1"/>
          </a:solidFill>
          <a:ln w="25400">
            <a:noFill/>
          </a:ln>
        </p:spPr>
        <p:txBody>
          <a:bodyPr wrap="square" rtlCol="0">
            <a:spAutoFit/>
          </a:bodyPr>
          <a:lstStyle/>
          <a:p>
            <a:r>
              <a:rPr lang="ja-JP" altLang="en-US" sz="2800" dirty="0">
                <a:solidFill>
                  <a:prstClr val="black"/>
                </a:solidFill>
              </a:rPr>
              <a:t>　　</a:t>
            </a:r>
            <a:r>
              <a:rPr lang="ja-JP" altLang="en-US" sz="2800" dirty="0" err="1">
                <a:solidFill>
                  <a:prstClr val="black"/>
                </a:solidFill>
              </a:rPr>
              <a:t>ほ</a:t>
            </a:r>
            <a:r>
              <a:rPr lang="ja-JP" altLang="en-US" sz="2800" dirty="0">
                <a:solidFill>
                  <a:prstClr val="black"/>
                </a:solidFill>
              </a:rPr>
              <a:t>場の進入・退出路がしっかりしている。</a:t>
            </a:r>
          </a:p>
        </p:txBody>
      </p:sp>
      <p:sp>
        <p:nvSpPr>
          <p:cNvPr id="8" name="テキスト ボックス 7"/>
          <p:cNvSpPr txBox="1"/>
          <p:nvPr/>
        </p:nvSpPr>
        <p:spPr>
          <a:xfrm>
            <a:off x="218126" y="5192910"/>
            <a:ext cx="8607508" cy="1200329"/>
          </a:xfrm>
          <a:prstGeom prst="rect">
            <a:avLst/>
          </a:prstGeom>
          <a:solidFill>
            <a:schemeClr val="bg1"/>
          </a:solidFill>
          <a:ln>
            <a:noFill/>
          </a:ln>
        </p:spPr>
        <p:txBody>
          <a:bodyPr wrap="square" rtlCol="0">
            <a:spAutoFit/>
          </a:bodyPr>
          <a:lstStyle/>
          <a:p>
            <a:r>
              <a:rPr lang="ja-JP" altLang="en-US" sz="2400" b="1" dirty="0">
                <a:solidFill>
                  <a:srgbClr val="FF0000"/>
                </a:solidFill>
              </a:rPr>
              <a:t>≪なぜ≫</a:t>
            </a:r>
            <a:r>
              <a:rPr lang="ja-JP" altLang="en-US" sz="2400" dirty="0">
                <a:solidFill>
                  <a:prstClr val="black"/>
                </a:solidFill>
              </a:rPr>
              <a:t>狭い農地を有効に利用するため、</a:t>
            </a:r>
            <a:r>
              <a:rPr lang="ja-JP" altLang="en-US" sz="2400" dirty="0" err="1">
                <a:solidFill>
                  <a:prstClr val="black"/>
                </a:solidFill>
              </a:rPr>
              <a:t>ほ</a:t>
            </a:r>
            <a:r>
              <a:rPr lang="ja-JP" altLang="en-US" sz="2400" dirty="0">
                <a:solidFill>
                  <a:prstClr val="black"/>
                </a:solidFill>
              </a:rPr>
              <a:t>場の進入・退出路は狭く、傾斜もきつくなりがちです。また、草が繁茂すると路肩がわかりにくく、さらに危険な状態になります。</a:t>
            </a:r>
          </a:p>
        </p:txBody>
      </p:sp>
      <p:sp>
        <p:nvSpPr>
          <p:cNvPr id="9" name="テキスト ボックス 8"/>
          <p:cNvSpPr txBox="1"/>
          <p:nvPr/>
        </p:nvSpPr>
        <p:spPr>
          <a:xfrm>
            <a:off x="218127" y="932527"/>
            <a:ext cx="3777807" cy="4154984"/>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ほ場退出、狭い退出路</a:t>
            </a:r>
            <a:endParaRPr lang="en-US" altLang="ja-JP" sz="2400" b="1" dirty="0">
              <a:solidFill>
                <a:srgbClr val="FF0000"/>
              </a:solidFill>
              <a:latin typeface="+mj-ea"/>
              <a:ea typeface="+mj-ea"/>
            </a:endParaRPr>
          </a:p>
          <a:p>
            <a:r>
              <a:rPr lang="ja-JP" altLang="en-US" sz="2400" b="1" dirty="0">
                <a:solidFill>
                  <a:srgbClr val="FF0000"/>
                </a:solidFill>
                <a:latin typeface="+mj-ea"/>
                <a:ea typeface="+mj-ea"/>
              </a:rPr>
              <a:t>（重症）</a:t>
            </a:r>
          </a:p>
          <a:p>
            <a:r>
              <a:rPr lang="ja-JP" altLang="en-US" sz="2400" dirty="0">
                <a:solidFill>
                  <a:prstClr val="black"/>
                </a:solidFill>
                <a:latin typeface="+mj-ea"/>
                <a:ea typeface="+mj-ea"/>
              </a:rPr>
              <a:t>畑の耕</a:t>
            </a:r>
            <a:r>
              <a:rPr lang="ja-JP" altLang="en-US" sz="2400" dirty="0" err="1">
                <a:solidFill>
                  <a:prstClr val="black"/>
                </a:solidFill>
                <a:latin typeface="+mj-ea"/>
                <a:ea typeface="+mj-ea"/>
              </a:rPr>
              <a:t>うんを</a:t>
            </a:r>
            <a:r>
              <a:rPr lang="ja-JP" altLang="en-US" sz="2400" dirty="0">
                <a:solidFill>
                  <a:prstClr val="black"/>
                </a:solidFill>
                <a:latin typeface="+mj-ea"/>
                <a:ea typeface="+mj-ea"/>
              </a:rPr>
              <a:t>終えて狭い傾斜のある道を退出中、左側前輪が路肩を踏み外し、</a:t>
            </a:r>
            <a:r>
              <a:rPr lang="en-US" altLang="ja-JP" sz="2400" dirty="0">
                <a:solidFill>
                  <a:prstClr val="black"/>
                </a:solidFill>
                <a:latin typeface="+mj-ea"/>
                <a:ea typeface="+mj-ea"/>
              </a:rPr>
              <a:t>2.7</a:t>
            </a:r>
            <a:r>
              <a:rPr lang="ja-JP" altLang="en-US" sz="2400" dirty="0" err="1">
                <a:solidFill>
                  <a:prstClr val="black"/>
                </a:solidFill>
                <a:latin typeface="+mj-ea"/>
                <a:ea typeface="+mj-ea"/>
              </a:rPr>
              <a:t>ｍ</a:t>
            </a:r>
            <a:r>
              <a:rPr lang="ja-JP" altLang="en-US" sz="2400" dirty="0">
                <a:solidFill>
                  <a:prstClr val="black"/>
                </a:solidFill>
                <a:latin typeface="+mj-ea"/>
                <a:ea typeface="+mj-ea"/>
              </a:rPr>
              <a:t>下の畑にトラクターごと転落。骨盤粉砕骨折、内腸臍動脈断裂、入院３カ月。</a:t>
            </a:r>
            <a:endParaRPr lang="en-US" altLang="ja-JP" sz="2400" dirty="0">
              <a:solidFill>
                <a:prstClr val="black"/>
              </a:solidFill>
              <a:latin typeface="+mj-ea"/>
              <a:ea typeface="+mj-ea"/>
            </a:endParaRPr>
          </a:p>
          <a:p>
            <a:r>
              <a:rPr lang="ja-JP" altLang="en-US" sz="2400" dirty="0">
                <a:solidFill>
                  <a:prstClr val="black"/>
                </a:solidFill>
                <a:latin typeface="+mj-ea"/>
                <a:ea typeface="+mj-ea"/>
              </a:rPr>
              <a:t>（平成</a:t>
            </a:r>
            <a:r>
              <a:rPr lang="en-US" altLang="ja-JP" sz="2400" dirty="0">
                <a:solidFill>
                  <a:prstClr val="black"/>
                </a:solidFill>
                <a:latin typeface="+mj-ea"/>
                <a:ea typeface="+mj-ea"/>
              </a:rPr>
              <a:t>22</a:t>
            </a:r>
            <a:r>
              <a:rPr lang="ja-JP" altLang="en-US" sz="2400" dirty="0">
                <a:solidFill>
                  <a:prstClr val="black"/>
                </a:solidFill>
                <a:latin typeface="+mj-ea"/>
                <a:ea typeface="+mj-ea"/>
              </a:rPr>
              <a:t>年</a:t>
            </a:r>
            <a:r>
              <a:rPr lang="en-US" altLang="ja-JP" sz="2400" dirty="0">
                <a:solidFill>
                  <a:prstClr val="black"/>
                </a:solidFill>
                <a:latin typeface="+mj-ea"/>
                <a:ea typeface="+mj-ea"/>
              </a:rPr>
              <a:t>4</a:t>
            </a:r>
            <a:r>
              <a:rPr lang="ja-JP" altLang="en-US" sz="2400" dirty="0">
                <a:solidFill>
                  <a:prstClr val="black"/>
                </a:solidFill>
                <a:latin typeface="+mj-ea"/>
                <a:ea typeface="+mj-ea"/>
              </a:rPr>
              <a:t>月 </a:t>
            </a:r>
            <a:r>
              <a:rPr lang="en-US" altLang="ja-JP" sz="2400" dirty="0">
                <a:solidFill>
                  <a:prstClr val="black"/>
                </a:solidFill>
                <a:latin typeface="+mj-ea"/>
                <a:ea typeface="+mj-ea"/>
              </a:rPr>
              <a:t>11</a:t>
            </a:r>
            <a:r>
              <a:rPr lang="ja-JP" altLang="en-US" sz="2400" dirty="0">
                <a:solidFill>
                  <a:prstClr val="black"/>
                </a:solidFill>
                <a:latin typeface="+mj-ea"/>
                <a:ea typeface="+mj-ea"/>
              </a:rPr>
              <a:t>時頃、男性・</a:t>
            </a:r>
            <a:r>
              <a:rPr lang="en-US" altLang="ja-JP" sz="2400" dirty="0">
                <a:solidFill>
                  <a:prstClr val="black"/>
                </a:solidFill>
                <a:latin typeface="+mj-ea"/>
                <a:ea typeface="+mj-ea"/>
              </a:rPr>
              <a:t>54</a:t>
            </a:r>
            <a:r>
              <a:rPr lang="ja-JP" altLang="en-US" sz="2400" dirty="0">
                <a:solidFill>
                  <a:prstClr val="black"/>
                </a:solidFill>
                <a:latin typeface="+mj-ea"/>
                <a:ea typeface="+mj-ea"/>
              </a:rPr>
              <a:t>歳）</a:t>
            </a:r>
            <a:endParaRPr lang="en-US" altLang="ja-JP" sz="2400" dirty="0">
              <a:solidFill>
                <a:prstClr val="black"/>
              </a:solidFill>
              <a:latin typeface="+mj-ea"/>
              <a:ea typeface="+mj-ea"/>
            </a:endParaRPr>
          </a:p>
        </p:txBody>
      </p:sp>
      <p:sp>
        <p:nvSpPr>
          <p:cNvPr id="11" name="テキスト ボックス 10"/>
          <p:cNvSpPr txBox="1"/>
          <p:nvPr/>
        </p:nvSpPr>
        <p:spPr>
          <a:xfrm>
            <a:off x="272578" y="188640"/>
            <a:ext cx="492443" cy="504000"/>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rPr>
              <a:t>✔</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latin typeface="+mn-ea"/>
                <a:ea typeface="+mn-ea"/>
              </a:rPr>
              <a:pPr/>
              <a:t>11</a:t>
            </a:fld>
            <a:endParaRPr lang="ja-JP" altLang="en-US" dirty="0">
              <a:solidFill>
                <a:prstClr val="black">
                  <a:tint val="75000"/>
                </a:prstClr>
              </a:solidFill>
              <a:latin typeface="+mn-ea"/>
              <a:ea typeface="+mn-ea"/>
            </a:endParaRPr>
          </a:p>
        </p:txBody>
      </p:sp>
      <p:sp>
        <p:nvSpPr>
          <p:cNvPr id="10" name="正方形/長方形 9"/>
          <p:cNvSpPr/>
          <p:nvPr/>
        </p:nvSpPr>
        <p:spPr>
          <a:xfrm>
            <a:off x="4584166" y="4502736"/>
            <a:ext cx="3660241"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Ⅱ</a:t>
            </a:r>
            <a:r>
              <a:rPr lang="ja-JP" altLang="ja-JP" sz="1600" dirty="0">
                <a:latin typeface="+mj-ea"/>
                <a:ea typeface="+mj-ea"/>
              </a:rPr>
              <a:t>）</a:t>
            </a:r>
            <a:r>
              <a:rPr lang="en-US" altLang="ja-JP" sz="1600" dirty="0">
                <a:latin typeface="+mj-ea"/>
                <a:ea typeface="+mj-ea"/>
              </a:rPr>
              <a:t>p47</a:t>
            </a:r>
            <a:r>
              <a:rPr lang="ja-JP" altLang="ja-JP" sz="1600" dirty="0">
                <a:latin typeface="+mj-ea"/>
                <a:ea typeface="+mj-ea"/>
              </a:rPr>
              <a:t>より</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5" y="836712"/>
            <a:ext cx="4800533"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8264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187313" y="836712"/>
            <a:ext cx="8654343" cy="1569660"/>
          </a:xfrm>
          <a:prstGeom prst="rect">
            <a:avLst/>
          </a:prstGeom>
          <a:solidFill>
            <a:schemeClr val="bg1"/>
          </a:solidFill>
          <a:ln>
            <a:noFill/>
          </a:ln>
        </p:spPr>
        <p:txBody>
          <a:bodyPr wrap="square" rtlCol="0">
            <a:spAutoFit/>
          </a:bodyPr>
          <a:lstStyle/>
          <a:p>
            <a:r>
              <a:rPr lang="en-US" altLang="ja-JP" sz="2400" b="1" dirty="0">
                <a:solidFill>
                  <a:srgbClr val="FF0000"/>
                </a:solidFill>
              </a:rPr>
              <a:t>《</a:t>
            </a:r>
            <a:r>
              <a:rPr lang="ja-JP" altLang="en-US" sz="2400" b="1" dirty="0">
                <a:solidFill>
                  <a:srgbClr val="FF0000"/>
                </a:solidFill>
              </a:rPr>
              <a:t>改善のポイント</a:t>
            </a:r>
            <a:r>
              <a:rPr lang="en-US" altLang="ja-JP" sz="2400" b="1" dirty="0">
                <a:solidFill>
                  <a:srgbClr val="FF0000"/>
                </a:solidFill>
              </a:rPr>
              <a:t>》</a:t>
            </a:r>
          </a:p>
          <a:p>
            <a:pPr marL="266700" indent="-266700"/>
            <a:r>
              <a:rPr lang="ja-JP" altLang="en-US" sz="2400" dirty="0">
                <a:solidFill>
                  <a:prstClr val="black"/>
                </a:solidFill>
              </a:rPr>
              <a:t>①年に一度は、すべての</a:t>
            </a:r>
            <a:r>
              <a:rPr lang="ja-JP" altLang="en-US" sz="2400" dirty="0" err="1">
                <a:solidFill>
                  <a:prstClr val="black"/>
                </a:solidFill>
              </a:rPr>
              <a:t>ほ</a:t>
            </a:r>
            <a:r>
              <a:rPr lang="ja-JP" altLang="en-US" sz="2400" dirty="0">
                <a:solidFill>
                  <a:prstClr val="black"/>
                </a:solidFill>
              </a:rPr>
              <a:t>場の進入・退出路を点検し、必要な整備を施します。</a:t>
            </a:r>
            <a:endParaRPr lang="en-US" altLang="ja-JP" sz="2400" dirty="0">
              <a:solidFill>
                <a:prstClr val="black"/>
              </a:solidFill>
            </a:endParaRPr>
          </a:p>
          <a:p>
            <a:r>
              <a:rPr lang="ja-JP" altLang="en-US" sz="2400" dirty="0">
                <a:solidFill>
                  <a:prstClr val="black"/>
                </a:solidFill>
              </a:rPr>
              <a:t>②草が繁茂する時期は、路肩が十分わかるように管理します。</a:t>
            </a:r>
            <a:endParaRPr lang="en-US" altLang="ja-JP" sz="2400" dirty="0">
              <a:solidFill>
                <a:prstClr val="black"/>
              </a:solidFill>
            </a:endParaRPr>
          </a:p>
        </p:txBody>
      </p:sp>
      <p:sp>
        <p:nvSpPr>
          <p:cNvPr id="9" name="テキスト ボックス 8"/>
          <p:cNvSpPr txBox="1"/>
          <p:nvPr/>
        </p:nvSpPr>
        <p:spPr>
          <a:xfrm>
            <a:off x="4514484" y="2492896"/>
            <a:ext cx="4327172" cy="1200329"/>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改善事例</a:t>
            </a:r>
            <a:r>
              <a:rPr lang="en-US" altLang="ja-JP" sz="2400" b="1" dirty="0">
                <a:solidFill>
                  <a:srgbClr val="FF0000"/>
                </a:solidFill>
                <a:latin typeface="ＭＳ Ｐゴシック"/>
              </a:rPr>
              <a:t>》</a:t>
            </a:r>
          </a:p>
          <a:p>
            <a:r>
              <a:rPr lang="en-US" altLang="ja-JP" sz="2400" dirty="0">
                <a:solidFill>
                  <a:prstClr val="black"/>
                </a:solidFill>
                <a:latin typeface="ＭＳ Ｐゴシック"/>
              </a:rPr>
              <a:t>【</a:t>
            </a:r>
            <a:r>
              <a:rPr lang="ja-JP" altLang="en-US" sz="2400" dirty="0">
                <a:solidFill>
                  <a:prstClr val="black"/>
                </a:solidFill>
                <a:latin typeface="ＭＳ Ｐゴシック"/>
              </a:rPr>
              <a:t>方法</a:t>
            </a:r>
            <a:r>
              <a:rPr lang="en-US" altLang="ja-JP" sz="2400" dirty="0">
                <a:solidFill>
                  <a:prstClr val="black"/>
                </a:solidFill>
                <a:latin typeface="ＭＳ Ｐゴシック"/>
              </a:rPr>
              <a:t>】</a:t>
            </a:r>
            <a:r>
              <a:rPr lang="ja-JP" altLang="en-US" sz="2400" dirty="0">
                <a:solidFill>
                  <a:prstClr val="black"/>
                </a:solidFill>
                <a:latin typeface="ＭＳ Ｐゴシック"/>
              </a:rPr>
              <a:t>ほ場進入・退出路の傾斜を１０度以下に緩和した。</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8245" y="3789040"/>
            <a:ext cx="3319649" cy="247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descr="\\ALRIT\Alrit共有\02_農作業安全対策\２８農林水産省予算 安全総合対策\リスクカルテ\指導者研修用資料関係\02 安全講習テキスト 耕種分冊 Ⅱ\イラスト\トラクターほ場侵入.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169" y="2492897"/>
            <a:ext cx="4156523" cy="288032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698173" y="207576"/>
            <a:ext cx="8127461" cy="523220"/>
          </a:xfrm>
          <a:prstGeom prst="rect">
            <a:avLst/>
          </a:prstGeom>
          <a:solidFill>
            <a:schemeClr val="bg1"/>
          </a:solidFill>
          <a:ln w="25400">
            <a:noFill/>
          </a:ln>
        </p:spPr>
        <p:txBody>
          <a:bodyPr wrap="square" rtlCol="0">
            <a:spAutoFit/>
          </a:bodyPr>
          <a:lstStyle/>
          <a:p>
            <a:r>
              <a:rPr lang="ja-JP" altLang="en-US" sz="2800" dirty="0">
                <a:solidFill>
                  <a:prstClr val="black"/>
                </a:solidFill>
              </a:rPr>
              <a:t>ほ場の進入・退出路がしっかりしている。</a:t>
            </a:r>
          </a:p>
        </p:txBody>
      </p:sp>
      <p:sp>
        <p:nvSpPr>
          <p:cNvPr id="11" name="テキスト ボックス 10"/>
          <p:cNvSpPr txBox="1"/>
          <p:nvPr/>
        </p:nvSpPr>
        <p:spPr>
          <a:xfrm>
            <a:off x="218128" y="211684"/>
            <a:ext cx="492443" cy="522000"/>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rPr>
              <a:t>✔</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latin typeface="+mn-ea"/>
                <a:ea typeface="+mn-ea"/>
              </a:rPr>
              <a:pPr/>
              <a:t>12</a:t>
            </a:fld>
            <a:endParaRPr lang="ja-JP" altLang="en-US" dirty="0">
              <a:solidFill>
                <a:prstClr val="black">
                  <a:tint val="75000"/>
                </a:prstClr>
              </a:solidFill>
              <a:latin typeface="+mn-ea"/>
              <a:ea typeface="+mn-ea"/>
            </a:endParaRPr>
          </a:p>
        </p:txBody>
      </p:sp>
      <p:sp>
        <p:nvSpPr>
          <p:cNvPr id="12" name="正方形/長方形 11"/>
          <p:cNvSpPr/>
          <p:nvPr/>
        </p:nvSpPr>
        <p:spPr>
          <a:xfrm>
            <a:off x="4143264" y="6262646"/>
            <a:ext cx="4194630" cy="338554"/>
          </a:xfrm>
          <a:prstGeom prst="rect">
            <a:avLst/>
          </a:prstGeom>
          <a:solidFill>
            <a:schemeClr val="bg1">
              <a:lumMod val="85000"/>
            </a:schemeClr>
          </a:solidFill>
        </p:spPr>
        <p:txBody>
          <a:bodyPr wrap="square">
            <a:spAutoFit/>
          </a:bodyPr>
          <a:lstStyle/>
          <a:p>
            <a:pPr algn="ctr"/>
            <a:r>
              <a:rPr lang="ja-JP" altLang="ja-JP" sz="1600" dirty="0">
                <a:latin typeface="+mj-ea"/>
                <a:ea typeface="+mj-ea"/>
              </a:rPr>
              <a:t>（</a:t>
            </a:r>
            <a:r>
              <a:rPr lang="ja-JP" altLang="en-US" sz="1600" dirty="0">
                <a:latin typeface="+mj-ea"/>
                <a:ea typeface="+mj-ea"/>
              </a:rPr>
              <a:t>国</a:t>
            </a:r>
            <a:r>
              <a:rPr lang="ja-JP" altLang="ja-JP" sz="1600" dirty="0">
                <a:latin typeface="+mj-ea"/>
                <a:ea typeface="+mj-ea"/>
              </a:rPr>
              <a:t>）</a:t>
            </a:r>
            <a:r>
              <a:rPr lang="ja-JP" altLang="en-US" sz="1600" dirty="0">
                <a:latin typeface="+mj-ea"/>
                <a:ea typeface="+mj-ea"/>
              </a:rPr>
              <a:t>農研機構</a:t>
            </a:r>
            <a:r>
              <a:rPr lang="ja-JP" altLang="ja-JP" sz="1600" dirty="0">
                <a:latin typeface="+mj-ea"/>
                <a:ea typeface="+mj-ea"/>
              </a:rPr>
              <a:t>「</a:t>
            </a:r>
            <a:r>
              <a:rPr lang="ja-JP" altLang="en-US" sz="1600" dirty="0">
                <a:latin typeface="+mj-ea"/>
                <a:ea typeface="+mj-ea"/>
              </a:rPr>
              <a:t>改善事例集</a:t>
            </a:r>
            <a:r>
              <a:rPr lang="ja-JP" altLang="ja-JP" sz="1600" dirty="0">
                <a:latin typeface="+mj-ea"/>
                <a:ea typeface="+mj-ea"/>
              </a:rPr>
              <a:t>」（№</a:t>
            </a:r>
            <a:r>
              <a:rPr lang="en-US" altLang="ja-JP" sz="1600" dirty="0">
                <a:latin typeface="+mj-ea"/>
                <a:ea typeface="+mj-ea"/>
              </a:rPr>
              <a:t>Ⅱ</a:t>
            </a:r>
            <a:r>
              <a:rPr lang="ja-JP" altLang="ja-JP" sz="1600" dirty="0">
                <a:latin typeface="+mj-ea"/>
                <a:ea typeface="+mj-ea"/>
              </a:rPr>
              <a:t>）</a:t>
            </a:r>
            <a:r>
              <a:rPr lang="en-US" altLang="ja-JP" sz="1600" dirty="0">
                <a:latin typeface="+mj-ea"/>
                <a:ea typeface="+mj-ea"/>
              </a:rPr>
              <a:t>p24</a:t>
            </a:r>
            <a:r>
              <a:rPr lang="ja-JP" altLang="ja-JP" sz="1600" dirty="0">
                <a:latin typeface="+mj-ea"/>
                <a:ea typeface="+mj-ea"/>
              </a:rPr>
              <a:t>より</a:t>
            </a:r>
          </a:p>
        </p:txBody>
      </p:sp>
    </p:spTree>
    <p:extLst>
      <p:ext uri="{BB962C8B-B14F-4D97-AF65-F5344CB8AC3E}">
        <p14:creationId xmlns:p14="http://schemas.microsoft.com/office/powerpoint/2010/main" val="867340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4" name="テキスト ボックス 13"/>
          <p:cNvSpPr txBox="1"/>
          <p:nvPr/>
        </p:nvSpPr>
        <p:spPr>
          <a:xfrm>
            <a:off x="107504" y="1482394"/>
            <a:ext cx="8855234" cy="1569660"/>
          </a:xfrm>
          <a:prstGeom prst="rect">
            <a:avLst/>
          </a:prstGeom>
          <a:noFill/>
        </p:spPr>
        <p:txBody>
          <a:bodyPr wrap="square" rtlCol="0">
            <a:spAutoFit/>
          </a:bodyPr>
          <a:lstStyle/>
          <a:p>
            <a:pPr marL="179388" indent="-179388"/>
            <a:r>
              <a:rPr lang="ja-JP" altLang="en-US" sz="2400" dirty="0">
                <a:solidFill>
                  <a:prstClr val="black"/>
                </a:solidFill>
                <a:latin typeface="ＭＳ Ｐゴシック"/>
              </a:rPr>
              <a:t>①手順を決めて、使用前点検</a:t>
            </a:r>
            <a:endParaRPr lang="en-US" altLang="ja-JP" sz="2400" dirty="0">
              <a:solidFill>
                <a:prstClr val="black"/>
              </a:solidFill>
              <a:latin typeface="ＭＳ Ｐゴシック"/>
            </a:endParaRPr>
          </a:p>
          <a:p>
            <a:pPr marL="179388" indent="-179388"/>
            <a:r>
              <a:rPr lang="ja-JP" altLang="en-US" sz="2400" dirty="0">
                <a:solidFill>
                  <a:prstClr val="black"/>
                </a:solidFill>
                <a:latin typeface="ＭＳ Ｐゴシック"/>
              </a:rPr>
              <a:t>②安全キャブ・フレーム付きトラクターを使用</a:t>
            </a:r>
            <a:endParaRPr lang="en-US" altLang="ja-JP" sz="2400" dirty="0">
              <a:solidFill>
                <a:prstClr val="black"/>
              </a:solidFill>
              <a:latin typeface="ＭＳ Ｐゴシック"/>
            </a:endParaRPr>
          </a:p>
          <a:p>
            <a:pPr marL="179388" indent="-179388"/>
            <a:r>
              <a:rPr lang="ja-JP" altLang="en-US" sz="2400" dirty="0">
                <a:solidFill>
                  <a:prstClr val="black"/>
                </a:solidFill>
                <a:latin typeface="ＭＳ Ｐゴシック"/>
              </a:rPr>
              <a:t>③反射板や低速車マークを、作業機を装着していても見える位置に貼付</a:t>
            </a:r>
            <a:endParaRPr lang="en-US" altLang="ja-JP" sz="2400" dirty="0">
              <a:solidFill>
                <a:prstClr val="black"/>
              </a:solidFill>
              <a:latin typeface="ＭＳ Ｐゴシック"/>
            </a:endParaRPr>
          </a:p>
        </p:txBody>
      </p:sp>
      <p:sp>
        <p:nvSpPr>
          <p:cNvPr id="15" name="タイトル 1"/>
          <p:cNvSpPr txBox="1">
            <a:spLocks/>
          </p:cNvSpPr>
          <p:nvPr/>
        </p:nvSpPr>
        <p:spPr>
          <a:xfrm>
            <a:off x="-9525" y="0"/>
            <a:ext cx="9153525" cy="584775"/>
          </a:xfrm>
          <a:prstGeom prst="rect">
            <a:avLst/>
          </a:prstGeom>
          <a:solidFill>
            <a:schemeClr val="bg2">
              <a:lumMod val="50000"/>
            </a:schemeClr>
          </a:solidFill>
          <a:ln>
            <a:noFill/>
          </a:ln>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ＭＳ Ｐゴシック"/>
              </a:rPr>
              <a:t>２．車両の評価（機械）</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13" y="3212976"/>
            <a:ext cx="8269647" cy="2931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13</a:t>
            </a:fld>
            <a:endParaRPr lang="ja-JP" altLang="en-US" dirty="0">
              <a:solidFill>
                <a:prstClr val="black">
                  <a:tint val="75000"/>
                </a:prstClr>
              </a:solidFill>
            </a:endParaRPr>
          </a:p>
        </p:txBody>
      </p:sp>
      <p:sp>
        <p:nvSpPr>
          <p:cNvPr id="7" name="テキスト ボックス 6"/>
          <p:cNvSpPr txBox="1"/>
          <p:nvPr/>
        </p:nvSpPr>
        <p:spPr>
          <a:xfrm>
            <a:off x="760690" y="811451"/>
            <a:ext cx="7548861" cy="461665"/>
          </a:xfrm>
          <a:prstGeom prst="rect">
            <a:avLst/>
          </a:prstGeom>
          <a:solidFill>
            <a:schemeClr val="bg1"/>
          </a:solidFill>
          <a:ln>
            <a:solidFill>
              <a:schemeClr val="bg1"/>
            </a:solidFill>
          </a:ln>
        </p:spPr>
        <p:txBody>
          <a:bodyPr wrap="none" rtlCol="0">
            <a:spAutoFit/>
          </a:bodyPr>
          <a:lstStyle/>
          <a:p>
            <a:r>
              <a:rPr lang="ja-JP" altLang="en-US" sz="2400" dirty="0">
                <a:solidFill>
                  <a:prstClr val="black"/>
                </a:solidFill>
                <a:latin typeface="ＭＳ Ｐゴシック"/>
              </a:rPr>
              <a:t>下の絵を見ながら、チェックするポイントを整理しましょう。</a:t>
            </a:r>
          </a:p>
        </p:txBody>
      </p:sp>
      <p:sp>
        <p:nvSpPr>
          <p:cNvPr id="3" name="テキスト ボックス 2">
            <a:extLst>
              <a:ext uri="{FF2B5EF4-FFF2-40B4-BE49-F238E27FC236}">
                <a16:creationId xmlns:a16="http://schemas.microsoft.com/office/drawing/2014/main" id="{94FD0F4F-7F69-4D5C-A43B-118AEA3D588F}"/>
              </a:ext>
            </a:extLst>
          </p:cNvPr>
          <p:cNvSpPr txBox="1"/>
          <p:nvPr/>
        </p:nvSpPr>
        <p:spPr>
          <a:xfrm>
            <a:off x="4535120" y="2916832"/>
            <a:ext cx="1152128" cy="369332"/>
          </a:xfrm>
          <a:prstGeom prst="rect">
            <a:avLst/>
          </a:prstGeom>
          <a:noFill/>
        </p:spPr>
        <p:txBody>
          <a:bodyPr wrap="square" rtlCol="0">
            <a:spAutoFit/>
          </a:bodyPr>
          <a:lstStyle/>
          <a:p>
            <a:r>
              <a:rPr kumimoji="1" lang="ja-JP" altLang="en-US" b="1" dirty="0"/>
              <a:t>反射板</a:t>
            </a:r>
          </a:p>
        </p:txBody>
      </p:sp>
      <p:sp>
        <p:nvSpPr>
          <p:cNvPr id="4" name="テキスト ボックス 3">
            <a:extLst>
              <a:ext uri="{FF2B5EF4-FFF2-40B4-BE49-F238E27FC236}">
                <a16:creationId xmlns:a16="http://schemas.microsoft.com/office/drawing/2014/main" id="{1435F916-53F7-4D5E-A53C-A7DB0AE57C84}"/>
              </a:ext>
            </a:extLst>
          </p:cNvPr>
          <p:cNvSpPr txBox="1"/>
          <p:nvPr/>
        </p:nvSpPr>
        <p:spPr>
          <a:xfrm>
            <a:off x="4084955" y="3880087"/>
            <a:ext cx="1512168" cy="369332"/>
          </a:xfrm>
          <a:prstGeom prst="rect">
            <a:avLst/>
          </a:prstGeom>
          <a:noFill/>
        </p:spPr>
        <p:txBody>
          <a:bodyPr wrap="square" rtlCol="0">
            <a:spAutoFit/>
          </a:bodyPr>
          <a:lstStyle/>
          <a:p>
            <a:r>
              <a:rPr kumimoji="1" lang="ja-JP" altLang="en-US" b="1" dirty="0"/>
              <a:t>低速車マーク</a:t>
            </a:r>
          </a:p>
        </p:txBody>
      </p:sp>
      <p:sp>
        <p:nvSpPr>
          <p:cNvPr id="5" name="矢印: 右 4">
            <a:extLst>
              <a:ext uri="{FF2B5EF4-FFF2-40B4-BE49-F238E27FC236}">
                <a16:creationId xmlns:a16="http://schemas.microsoft.com/office/drawing/2014/main" id="{5EFBEE46-B832-432A-BFA1-7D4A5F7F329E}"/>
              </a:ext>
            </a:extLst>
          </p:cNvPr>
          <p:cNvSpPr/>
          <p:nvPr/>
        </p:nvSpPr>
        <p:spPr>
          <a:xfrm rot="1260209" flipV="1">
            <a:off x="5388947" y="3166221"/>
            <a:ext cx="596601" cy="246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右 5">
            <a:extLst>
              <a:ext uri="{FF2B5EF4-FFF2-40B4-BE49-F238E27FC236}">
                <a16:creationId xmlns:a16="http://schemas.microsoft.com/office/drawing/2014/main" id="{9C43D5CC-F49D-4054-9660-A9B6187AFAD8}"/>
              </a:ext>
            </a:extLst>
          </p:cNvPr>
          <p:cNvSpPr/>
          <p:nvPr/>
        </p:nvSpPr>
        <p:spPr>
          <a:xfrm rot="1399977">
            <a:off x="5536180" y="4085561"/>
            <a:ext cx="645427" cy="275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4724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タイトル 1"/>
          <p:cNvSpPr txBox="1">
            <a:spLocks/>
          </p:cNvSpPr>
          <p:nvPr/>
        </p:nvSpPr>
        <p:spPr>
          <a:xfrm>
            <a:off x="0" y="0"/>
            <a:ext cx="9153525" cy="584775"/>
          </a:xfrm>
          <a:prstGeom prst="rect">
            <a:avLst/>
          </a:prstGeom>
          <a:solidFill>
            <a:schemeClr val="bg2">
              <a:lumMod val="50000"/>
            </a:schemeClr>
          </a:solidFill>
          <a:ln>
            <a:noFill/>
          </a:ln>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ＭＳ Ｐゴシック"/>
              </a:rPr>
              <a:t>２．車両の評価（機械）</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14</a:t>
            </a:fld>
            <a:endParaRPr lang="ja-JP" altLang="en-US">
              <a:solidFill>
                <a:prstClr val="black">
                  <a:tint val="75000"/>
                </a:prstClr>
              </a:solidFill>
            </a:endParaRPr>
          </a:p>
        </p:txBody>
      </p:sp>
      <p:sp>
        <p:nvSpPr>
          <p:cNvPr id="8" name="テキスト ボックス 7"/>
          <p:cNvSpPr txBox="1"/>
          <p:nvPr/>
        </p:nvSpPr>
        <p:spPr>
          <a:xfrm>
            <a:off x="486204" y="5161249"/>
            <a:ext cx="8208913" cy="584775"/>
          </a:xfrm>
          <a:prstGeom prst="rect">
            <a:avLst/>
          </a:prstGeom>
          <a:solidFill>
            <a:schemeClr val="accent2">
              <a:lumMod val="20000"/>
              <a:lumOff val="80000"/>
            </a:schemeClr>
          </a:solidFill>
        </p:spPr>
        <p:txBody>
          <a:bodyPr wrap="square" rtlCol="0">
            <a:spAutoFit/>
          </a:bodyPr>
          <a:lstStyle/>
          <a:p>
            <a:r>
              <a:rPr lang="ja-JP" altLang="en-US" sz="1600" dirty="0">
                <a:latin typeface="+mj-ea"/>
                <a:ea typeface="+mj-ea"/>
              </a:rPr>
              <a:t>リスクカルテ解説書：「運転技能講習」</a:t>
            </a:r>
            <a:r>
              <a:rPr lang="en-US" altLang="ja-JP" sz="1600" dirty="0">
                <a:latin typeface="+mj-ea"/>
                <a:ea typeface="+mj-ea"/>
              </a:rPr>
              <a:t>p28</a:t>
            </a:r>
            <a:r>
              <a:rPr lang="ja-JP" altLang="en-US" sz="1600" dirty="0" err="1">
                <a:latin typeface="+mj-ea"/>
                <a:ea typeface="+mj-ea"/>
              </a:rPr>
              <a:t>、</a:t>
            </a:r>
            <a:r>
              <a:rPr lang="ja-JP" altLang="en-US" sz="1600" dirty="0">
                <a:latin typeface="+mj-ea"/>
                <a:ea typeface="+mj-ea"/>
              </a:rPr>
              <a:t>「機械点検整備（予防整備）の励行」</a:t>
            </a:r>
            <a:r>
              <a:rPr lang="en-US" altLang="ja-JP" sz="1600" dirty="0">
                <a:latin typeface="+mj-ea"/>
                <a:ea typeface="+mj-ea"/>
              </a:rPr>
              <a:t>p54</a:t>
            </a:r>
            <a:r>
              <a:rPr lang="ja-JP" altLang="en-US" sz="1600" dirty="0" err="1">
                <a:latin typeface="+mj-ea"/>
                <a:ea typeface="+mj-ea"/>
              </a:rPr>
              <a:t>、</a:t>
            </a:r>
            <a:r>
              <a:rPr lang="ja-JP" altLang="en-US" sz="1600" dirty="0">
                <a:latin typeface="+mj-ea"/>
                <a:ea typeface="+mj-ea"/>
              </a:rPr>
              <a:t>「機械購入時の選択ポイント」</a:t>
            </a:r>
            <a:r>
              <a:rPr lang="en-US" altLang="ja-JP" sz="1600" dirty="0">
                <a:latin typeface="+mj-ea"/>
                <a:ea typeface="+mj-ea"/>
              </a:rPr>
              <a:t>p62</a:t>
            </a:r>
            <a:r>
              <a:rPr lang="ja-JP" altLang="en-US" sz="1600" dirty="0">
                <a:latin typeface="+mj-ea"/>
                <a:ea typeface="+mj-ea"/>
              </a:rPr>
              <a:t>　参照</a:t>
            </a:r>
            <a:endParaRPr kumimoji="1" lang="ja-JP" altLang="en-US" sz="1600" dirty="0">
              <a:latin typeface="+mj-ea"/>
              <a:ea typeface="+mj-ea"/>
            </a:endParaRPr>
          </a:p>
        </p:txBody>
      </p:sp>
      <p:graphicFrame>
        <p:nvGraphicFramePr>
          <p:cNvPr id="3" name="表 2"/>
          <p:cNvGraphicFramePr>
            <a:graphicFrameLocks noGrp="1"/>
          </p:cNvGraphicFramePr>
          <p:nvPr>
            <p:extLst>
              <p:ext uri="{D42A27DB-BD31-4B8C-83A1-F6EECF244321}">
                <p14:modId xmlns:p14="http://schemas.microsoft.com/office/powerpoint/2010/main" val="2055622557"/>
              </p:ext>
            </p:extLst>
          </p:nvPr>
        </p:nvGraphicFramePr>
        <p:xfrm>
          <a:off x="467543" y="1700808"/>
          <a:ext cx="8208912" cy="3191558"/>
        </p:xfrm>
        <a:graphic>
          <a:graphicData uri="http://schemas.openxmlformats.org/drawingml/2006/table">
            <a:tbl>
              <a:tblPr/>
              <a:tblGrid>
                <a:gridCol w="1147789">
                  <a:extLst>
                    <a:ext uri="{9D8B030D-6E8A-4147-A177-3AD203B41FA5}">
                      <a16:colId xmlns:a16="http://schemas.microsoft.com/office/drawing/2014/main" val="20000"/>
                    </a:ext>
                  </a:extLst>
                </a:gridCol>
                <a:gridCol w="4611089">
                  <a:extLst>
                    <a:ext uri="{9D8B030D-6E8A-4147-A177-3AD203B41FA5}">
                      <a16:colId xmlns:a16="http://schemas.microsoft.com/office/drawing/2014/main" val="20001"/>
                    </a:ext>
                  </a:extLst>
                </a:gridCol>
                <a:gridCol w="816678">
                  <a:extLst>
                    <a:ext uri="{9D8B030D-6E8A-4147-A177-3AD203B41FA5}">
                      <a16:colId xmlns:a16="http://schemas.microsoft.com/office/drawing/2014/main" val="20002"/>
                    </a:ext>
                  </a:extLst>
                </a:gridCol>
                <a:gridCol w="816678">
                  <a:extLst>
                    <a:ext uri="{9D8B030D-6E8A-4147-A177-3AD203B41FA5}">
                      <a16:colId xmlns:a16="http://schemas.microsoft.com/office/drawing/2014/main" val="20003"/>
                    </a:ext>
                  </a:extLst>
                </a:gridCol>
                <a:gridCol w="816678">
                  <a:extLst>
                    <a:ext uri="{9D8B030D-6E8A-4147-A177-3AD203B41FA5}">
                      <a16:colId xmlns:a16="http://schemas.microsoft.com/office/drawing/2014/main" val="20004"/>
                    </a:ext>
                  </a:extLst>
                </a:gridCol>
              </a:tblGrid>
              <a:tr h="310966">
                <a:tc rowSpan="2">
                  <a:txBody>
                    <a:bodyPr/>
                    <a:lstStyle/>
                    <a:p>
                      <a:pPr algn="ctr" fontAlgn="ctr"/>
                      <a:r>
                        <a:rPr lang="ja-JP" altLang="en-US" sz="2000" b="0" i="0" u="none" strike="noStrike" dirty="0">
                          <a:solidFill>
                            <a:srgbClr val="FFFFFF"/>
                          </a:solidFill>
                          <a:effectLst/>
                          <a:latin typeface="ＭＳ Ｐゴシック"/>
                        </a:rPr>
                        <a:t>事項</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rowSpan="2">
                  <a:txBody>
                    <a:bodyPr/>
                    <a:lstStyle/>
                    <a:p>
                      <a:pPr algn="ctr" fontAlgn="ctr"/>
                      <a:r>
                        <a:rPr lang="ja-JP" altLang="en-US" sz="2000" b="0" i="0" u="none" strike="noStrike">
                          <a:solidFill>
                            <a:srgbClr val="FFFFFF"/>
                          </a:solidFill>
                          <a:effectLst/>
                          <a:latin typeface="ＭＳ Ｐゴシック"/>
                        </a:rPr>
                        <a:t>チェック内容</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gridSpan="2">
                  <a:txBody>
                    <a:bodyPr/>
                    <a:lstStyle/>
                    <a:p>
                      <a:pPr algn="ctr" fontAlgn="ctr"/>
                      <a:r>
                        <a:rPr lang="ja-JP" altLang="en-US" sz="2000" b="0" i="0" u="none" strike="noStrike">
                          <a:solidFill>
                            <a:srgbClr val="FFFFFF"/>
                          </a:solidFill>
                          <a:effectLst/>
                          <a:latin typeface="ＭＳ Ｐゴシック"/>
                        </a:rPr>
                        <a:t>チェック欄</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hMerge="1">
                  <a:txBody>
                    <a:bodyPr/>
                    <a:lstStyle/>
                    <a:p>
                      <a:endParaRPr kumimoji="1" lang="ja-JP" altLang="en-US"/>
                    </a:p>
                  </a:txBody>
                  <a:tcPr/>
                </a:tc>
                <a:tc rowSpan="2">
                  <a:txBody>
                    <a:bodyPr/>
                    <a:lstStyle/>
                    <a:p>
                      <a:pPr algn="ctr" fontAlgn="ctr"/>
                      <a:r>
                        <a:rPr lang="ja-JP" altLang="en-US" sz="2000" b="0" i="0" u="none" strike="noStrike" dirty="0">
                          <a:solidFill>
                            <a:srgbClr val="FFFFFF"/>
                          </a:solidFill>
                          <a:effectLst/>
                          <a:latin typeface="ＭＳ Ｐゴシック"/>
                        </a:rPr>
                        <a:t>対策</a:t>
                      </a:r>
                      <a:endParaRPr lang="en-US" altLang="ja-JP" sz="2000" b="0" i="0" u="none" strike="noStrike" dirty="0">
                        <a:solidFill>
                          <a:srgbClr val="FFFFFF"/>
                        </a:solidFill>
                        <a:effectLst/>
                        <a:latin typeface="ＭＳ Ｐゴシック"/>
                      </a:endParaRPr>
                    </a:p>
                    <a:p>
                      <a:pPr algn="ctr" fontAlgn="ctr"/>
                      <a:r>
                        <a:rPr lang="ja-JP" altLang="en-US" sz="2000" b="0" i="0" u="none" strike="noStrike" dirty="0">
                          <a:solidFill>
                            <a:srgbClr val="FFFFFF"/>
                          </a:solidFill>
                          <a:effectLst/>
                          <a:latin typeface="ＭＳ Ｐゴシック"/>
                        </a:rPr>
                        <a:t>優先</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extLst>
                  <a:ext uri="{0D108BD9-81ED-4DB2-BD59-A6C34878D82A}">
                    <a16:rowId xmlns:a16="http://schemas.microsoft.com/office/drawing/2014/main" val="10000"/>
                  </a:ext>
                </a:extLst>
              </a:tr>
              <a:tr h="3109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2000" b="0" i="0" u="none" strike="noStrike">
                          <a:solidFill>
                            <a:srgbClr val="FFFFFF"/>
                          </a:solidFill>
                          <a:effectLst/>
                          <a:latin typeface="ＭＳ Ｐゴシック"/>
                        </a:rPr>
                        <a:t>そうだ</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a:txBody>
                    <a:bodyPr/>
                    <a:lstStyle/>
                    <a:p>
                      <a:pPr algn="ctr" fontAlgn="ctr"/>
                      <a:r>
                        <a:rPr lang="ja-JP" altLang="en-US" sz="2000" b="0" i="0" u="none" strike="noStrike">
                          <a:solidFill>
                            <a:srgbClr val="FFFFFF"/>
                          </a:solidFill>
                          <a:effectLst/>
                          <a:latin typeface="ＭＳ Ｐゴシック"/>
                        </a:rPr>
                        <a:t>ちがう</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vMerge="1">
                  <a:txBody>
                    <a:bodyPr/>
                    <a:lstStyle/>
                    <a:p>
                      <a:endParaRPr kumimoji="1" lang="ja-JP" altLang="en-US"/>
                    </a:p>
                  </a:txBody>
                  <a:tcPr/>
                </a:tc>
                <a:extLst>
                  <a:ext uri="{0D108BD9-81ED-4DB2-BD59-A6C34878D82A}">
                    <a16:rowId xmlns:a16="http://schemas.microsoft.com/office/drawing/2014/main" val="10001"/>
                  </a:ext>
                </a:extLst>
              </a:tr>
              <a:tr h="961167">
                <a:tc>
                  <a:txBody>
                    <a:bodyPr/>
                    <a:lstStyle/>
                    <a:p>
                      <a:pPr algn="ctr" rtl="0" fontAlgn="ctr"/>
                      <a:r>
                        <a:rPr lang="ja-JP" altLang="en-US" sz="2000" b="0" i="0" u="none" strike="noStrike" spc="-250" baseline="0" dirty="0">
                          <a:solidFill>
                            <a:srgbClr val="000000"/>
                          </a:solidFill>
                          <a:effectLst/>
                          <a:latin typeface="Arial"/>
                        </a:rPr>
                        <a:t>安全キャブ・</a:t>
                      </a:r>
                      <a:endParaRPr lang="en-US" altLang="ja-JP" sz="2000" b="0" i="0" u="none" strike="noStrike" spc="-250" baseline="0" dirty="0">
                        <a:solidFill>
                          <a:srgbClr val="000000"/>
                        </a:solidFill>
                        <a:effectLst/>
                        <a:latin typeface="Arial"/>
                      </a:endParaRPr>
                    </a:p>
                    <a:p>
                      <a:pPr algn="ctr" rtl="0" fontAlgn="ctr"/>
                      <a:r>
                        <a:rPr lang="ja-JP" altLang="en-US" sz="2000" b="0" i="0" u="none" strike="noStrike" dirty="0">
                          <a:solidFill>
                            <a:srgbClr val="000000"/>
                          </a:solidFill>
                          <a:effectLst/>
                          <a:latin typeface="Arial"/>
                        </a:rPr>
                        <a:t>フレーム</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ctr"/>
                      <a:r>
                        <a:rPr lang="ja-JP" altLang="en-US" sz="2000" b="0" i="0" u="none" strike="noStrike" dirty="0">
                          <a:solidFill>
                            <a:srgbClr val="000000"/>
                          </a:solidFill>
                          <a:effectLst/>
                          <a:latin typeface="Arial"/>
                        </a:rPr>
                        <a:t>安全キャブやフレーム付きのトラクターを使用している。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640778">
                <a:tc>
                  <a:txBody>
                    <a:bodyPr/>
                    <a:lstStyle/>
                    <a:p>
                      <a:pPr algn="ctr" rtl="0" fontAlgn="ctr"/>
                      <a:r>
                        <a:rPr lang="ja-JP" altLang="en-US" sz="2000" b="0" i="0" u="none" strike="noStrike" dirty="0">
                          <a:solidFill>
                            <a:srgbClr val="000000"/>
                          </a:solidFill>
                          <a:effectLst/>
                          <a:latin typeface="Arial"/>
                        </a:rPr>
                        <a:t>反射板</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ctr"/>
                      <a:r>
                        <a:rPr lang="ja-JP" altLang="en-US" sz="2000" b="0" i="0" u="none" strike="noStrike" dirty="0">
                          <a:solidFill>
                            <a:srgbClr val="000000"/>
                          </a:solidFill>
                          <a:effectLst/>
                          <a:latin typeface="Arial"/>
                        </a:rPr>
                        <a:t>トラクターの作業機に邪魔されない位置や、作業機に反射板が付いている。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r h="961167">
                <a:tc>
                  <a:txBody>
                    <a:bodyPr/>
                    <a:lstStyle/>
                    <a:p>
                      <a:pPr algn="ctr" rtl="0" fontAlgn="ctr"/>
                      <a:r>
                        <a:rPr lang="ja-JP" altLang="en-US" sz="2000" b="0" i="0" u="none" strike="noStrike" dirty="0">
                          <a:solidFill>
                            <a:srgbClr val="000000"/>
                          </a:solidFill>
                          <a:effectLst/>
                          <a:latin typeface="Arial"/>
                        </a:rPr>
                        <a:t>トラクターの設定</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ctr"/>
                      <a:r>
                        <a:rPr lang="ja-JP" altLang="en-US" sz="2000" b="0" i="0" u="none" strike="noStrike" dirty="0">
                          <a:solidFill>
                            <a:srgbClr val="000000"/>
                          </a:solidFill>
                          <a:effectLst/>
                          <a:latin typeface="Arial"/>
                        </a:rPr>
                        <a:t>作業終了後は、</a:t>
                      </a:r>
                      <a:r>
                        <a:rPr lang="ja-JP" altLang="en-US" sz="2000" b="0" i="0" u="none" strike="noStrike" dirty="0" err="1">
                          <a:solidFill>
                            <a:srgbClr val="000000"/>
                          </a:solidFill>
                          <a:effectLst/>
                          <a:latin typeface="Arial"/>
                        </a:rPr>
                        <a:t>ほ</a:t>
                      </a:r>
                      <a:r>
                        <a:rPr lang="ja-JP" altLang="en-US" sz="2000" b="0" i="0" u="none" strike="noStrike" dirty="0">
                          <a:solidFill>
                            <a:srgbClr val="000000"/>
                          </a:solidFill>
                          <a:effectLst/>
                          <a:latin typeface="Arial"/>
                        </a:rPr>
                        <a:t>場を出る前にブレーキを連結している。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92332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テキスト ボックス 6"/>
          <p:cNvSpPr txBox="1"/>
          <p:nvPr/>
        </p:nvSpPr>
        <p:spPr>
          <a:xfrm>
            <a:off x="218128" y="169476"/>
            <a:ext cx="8607507"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安全キャブやフレーム付きのトラクターを使用して</a:t>
            </a:r>
            <a:r>
              <a:rPr lang="ja-JP" altLang="en-US" sz="2800" dirty="0" err="1">
                <a:solidFill>
                  <a:prstClr val="black"/>
                </a:solidFill>
                <a:latin typeface="ＭＳ Ｐゴシック"/>
              </a:rPr>
              <a:t>い</a:t>
            </a:r>
            <a:endParaRPr lang="en-US" altLang="ja-JP" sz="2800" dirty="0">
              <a:solidFill>
                <a:prstClr val="black"/>
              </a:solidFill>
              <a:latin typeface="ＭＳ Ｐゴシック"/>
            </a:endParaRPr>
          </a:p>
          <a:p>
            <a:r>
              <a:rPr lang="ja-JP" altLang="en-US" sz="2800" dirty="0">
                <a:solidFill>
                  <a:prstClr val="black"/>
                </a:solidFill>
                <a:latin typeface="ＭＳ Ｐゴシック"/>
              </a:rPr>
              <a:t>　　る。</a:t>
            </a:r>
          </a:p>
        </p:txBody>
      </p:sp>
      <p:sp>
        <p:nvSpPr>
          <p:cNvPr id="14" name="テキスト ボックス 13"/>
          <p:cNvSpPr txBox="1"/>
          <p:nvPr/>
        </p:nvSpPr>
        <p:spPr>
          <a:xfrm>
            <a:off x="218128" y="1124744"/>
            <a:ext cx="4300468" cy="4154984"/>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安全キャブ・フレーム無し、</a:t>
            </a:r>
            <a:endParaRPr lang="en-US" altLang="ja-JP" sz="2400" b="1" dirty="0">
              <a:solidFill>
                <a:srgbClr val="FF0000"/>
              </a:solidFill>
              <a:latin typeface="+mj-ea"/>
              <a:ea typeface="+mj-ea"/>
            </a:endParaRPr>
          </a:p>
          <a:p>
            <a:r>
              <a:rPr lang="ja-JP" altLang="en-US" sz="2400" b="1" dirty="0">
                <a:solidFill>
                  <a:srgbClr val="FF0000"/>
                </a:solidFill>
                <a:latin typeface="+mj-ea"/>
                <a:ea typeface="+mj-ea"/>
              </a:rPr>
              <a:t>片手運転（重傷）</a:t>
            </a:r>
          </a:p>
          <a:p>
            <a:r>
              <a:rPr lang="ja-JP" altLang="en-US" sz="2400" dirty="0">
                <a:solidFill>
                  <a:prstClr val="black"/>
                </a:solidFill>
                <a:latin typeface="+mj-ea"/>
                <a:ea typeface="+mj-ea"/>
              </a:rPr>
              <a:t>安全キャブ・フレームが付いていないトラクターで、</a:t>
            </a:r>
            <a:r>
              <a:rPr lang="en-US" altLang="ja-JP" sz="2400" dirty="0">
                <a:solidFill>
                  <a:prstClr val="black"/>
                </a:solidFill>
                <a:latin typeface="+mj-ea"/>
                <a:ea typeface="+mj-ea"/>
              </a:rPr>
              <a:t>3.3</a:t>
            </a:r>
            <a:r>
              <a:rPr lang="ja-JP" altLang="en-US" sz="2400" dirty="0" err="1">
                <a:solidFill>
                  <a:prstClr val="black"/>
                </a:solidFill>
                <a:latin typeface="+mj-ea"/>
                <a:ea typeface="+mj-ea"/>
              </a:rPr>
              <a:t>ｍ</a:t>
            </a:r>
            <a:r>
              <a:rPr lang="ja-JP" altLang="en-US" sz="2400" dirty="0">
                <a:solidFill>
                  <a:prstClr val="black"/>
                </a:solidFill>
                <a:latin typeface="+mj-ea"/>
                <a:ea typeface="+mj-ea"/>
              </a:rPr>
              <a:t>幅の農道を片手運転で走行中、操作を誤り、左側の用水路（幅</a:t>
            </a:r>
            <a:r>
              <a:rPr lang="en-US" altLang="ja-JP" sz="2400" dirty="0">
                <a:solidFill>
                  <a:prstClr val="black"/>
                </a:solidFill>
                <a:latin typeface="+mj-ea"/>
                <a:ea typeface="+mj-ea"/>
              </a:rPr>
              <a:t>145cm</a:t>
            </a:r>
            <a:r>
              <a:rPr lang="ja-JP" altLang="en-US" sz="2400" dirty="0" err="1">
                <a:solidFill>
                  <a:prstClr val="black"/>
                </a:solidFill>
                <a:latin typeface="+mj-ea"/>
                <a:ea typeface="+mj-ea"/>
              </a:rPr>
              <a:t>、</a:t>
            </a:r>
            <a:r>
              <a:rPr lang="ja-JP" altLang="en-US" sz="2400" dirty="0">
                <a:solidFill>
                  <a:prstClr val="black"/>
                </a:solidFill>
                <a:latin typeface="+mj-ea"/>
                <a:ea typeface="+mj-ea"/>
              </a:rPr>
              <a:t>深さ</a:t>
            </a:r>
            <a:r>
              <a:rPr lang="en-US" altLang="ja-JP" sz="2400" dirty="0">
                <a:solidFill>
                  <a:prstClr val="black"/>
                </a:solidFill>
                <a:latin typeface="+mj-ea"/>
                <a:ea typeface="+mj-ea"/>
              </a:rPr>
              <a:t>158cm</a:t>
            </a:r>
            <a:r>
              <a:rPr lang="ja-JP" altLang="en-US" sz="2400" dirty="0">
                <a:solidFill>
                  <a:prstClr val="black"/>
                </a:solidFill>
                <a:latin typeface="+mj-ea"/>
                <a:ea typeface="+mj-ea"/>
              </a:rPr>
              <a:t>）に転落。骨盤骨折、右大腿部にヒビ、右手中指挫傷。（平成</a:t>
            </a:r>
            <a:r>
              <a:rPr lang="en-US" altLang="ja-JP" sz="2400" dirty="0">
                <a:solidFill>
                  <a:prstClr val="black"/>
                </a:solidFill>
                <a:latin typeface="+mj-ea"/>
                <a:ea typeface="+mj-ea"/>
              </a:rPr>
              <a:t>25</a:t>
            </a:r>
            <a:r>
              <a:rPr lang="ja-JP" altLang="en-US" sz="2400" dirty="0">
                <a:solidFill>
                  <a:prstClr val="black"/>
                </a:solidFill>
                <a:latin typeface="+mj-ea"/>
                <a:ea typeface="+mj-ea"/>
              </a:rPr>
              <a:t>年</a:t>
            </a:r>
            <a:r>
              <a:rPr lang="en-US" altLang="ja-JP" sz="2400" dirty="0">
                <a:solidFill>
                  <a:prstClr val="black"/>
                </a:solidFill>
                <a:latin typeface="+mj-ea"/>
                <a:ea typeface="+mj-ea"/>
              </a:rPr>
              <a:t>4</a:t>
            </a:r>
            <a:r>
              <a:rPr lang="ja-JP" altLang="en-US" sz="2400" dirty="0">
                <a:solidFill>
                  <a:prstClr val="black"/>
                </a:solidFill>
                <a:latin typeface="+mj-ea"/>
                <a:ea typeface="+mj-ea"/>
              </a:rPr>
              <a:t>月 </a:t>
            </a:r>
            <a:r>
              <a:rPr lang="en-US" altLang="ja-JP" sz="2400" dirty="0">
                <a:solidFill>
                  <a:prstClr val="black"/>
                </a:solidFill>
                <a:latin typeface="+mj-ea"/>
                <a:ea typeface="+mj-ea"/>
              </a:rPr>
              <a:t>10</a:t>
            </a:r>
            <a:r>
              <a:rPr lang="ja-JP" altLang="en-US" sz="2400" dirty="0">
                <a:solidFill>
                  <a:prstClr val="black"/>
                </a:solidFill>
                <a:latin typeface="+mj-ea"/>
                <a:ea typeface="+mj-ea"/>
              </a:rPr>
              <a:t>時半頃、男性・</a:t>
            </a:r>
            <a:r>
              <a:rPr lang="en-US" altLang="ja-JP" sz="2400" dirty="0">
                <a:solidFill>
                  <a:prstClr val="black"/>
                </a:solidFill>
                <a:latin typeface="+mj-ea"/>
                <a:ea typeface="+mj-ea"/>
              </a:rPr>
              <a:t>57</a:t>
            </a:r>
            <a:r>
              <a:rPr lang="ja-JP" altLang="en-US" sz="2400" dirty="0">
                <a:solidFill>
                  <a:prstClr val="black"/>
                </a:solidFill>
                <a:latin typeface="+mj-ea"/>
                <a:ea typeface="+mj-ea"/>
              </a:rPr>
              <a:t>歳）</a:t>
            </a:r>
          </a:p>
        </p:txBody>
      </p:sp>
      <p:sp>
        <p:nvSpPr>
          <p:cNvPr id="8" name="テキスト ボックス 7"/>
          <p:cNvSpPr txBox="1"/>
          <p:nvPr/>
        </p:nvSpPr>
        <p:spPr>
          <a:xfrm>
            <a:off x="218128" y="5229200"/>
            <a:ext cx="8600937" cy="1200329"/>
          </a:xfrm>
          <a:prstGeom prst="rect">
            <a:avLst/>
          </a:prstGeom>
          <a:solidFill>
            <a:schemeClr val="bg1"/>
          </a:solidFill>
          <a:ln>
            <a:noFill/>
          </a:ln>
        </p:spPr>
        <p:txBody>
          <a:bodyPr wrap="square" rtlCol="0">
            <a:spAutoFit/>
          </a:bodyPr>
          <a:lstStyle/>
          <a:p>
            <a:r>
              <a:rPr lang="ja-JP" altLang="en-US" sz="2400" b="1" dirty="0">
                <a:solidFill>
                  <a:srgbClr val="FF0000"/>
                </a:solidFill>
                <a:latin typeface="ＭＳ Ｐゴシック"/>
              </a:rPr>
              <a:t>≪なぜ≫</a:t>
            </a:r>
            <a:r>
              <a:rPr lang="ja-JP" altLang="en-US" sz="2400" dirty="0">
                <a:solidFill>
                  <a:prstClr val="black"/>
                </a:solidFill>
                <a:latin typeface="ＭＳ Ｐゴシック"/>
              </a:rPr>
              <a:t>乗用トラクターは重心が高く、転倒しやすい機械です。大型化が進んでいるため、狭い農道や急な坂道での転倒の危険性は増しています。</a:t>
            </a:r>
          </a:p>
        </p:txBody>
      </p:sp>
      <p:sp>
        <p:nvSpPr>
          <p:cNvPr id="11" name="テキスト ボックス 10"/>
          <p:cNvSpPr txBox="1"/>
          <p:nvPr/>
        </p:nvSpPr>
        <p:spPr>
          <a:xfrm>
            <a:off x="179512" y="188640"/>
            <a:ext cx="492443" cy="504000"/>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rPr>
              <a:t>✔</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15</a:t>
            </a:fld>
            <a:endParaRPr lang="ja-JP" altLang="en-US">
              <a:solidFill>
                <a:prstClr val="black">
                  <a:tint val="75000"/>
                </a:prstClr>
              </a:solidFill>
            </a:endParaRPr>
          </a:p>
        </p:txBody>
      </p:sp>
      <p:sp>
        <p:nvSpPr>
          <p:cNvPr id="9" name="正方形/長方形 8"/>
          <p:cNvSpPr/>
          <p:nvPr/>
        </p:nvSpPr>
        <p:spPr>
          <a:xfrm>
            <a:off x="4939822" y="4456702"/>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Ⅰ</a:t>
            </a:r>
            <a:r>
              <a:rPr lang="ja-JP" altLang="ja-JP" sz="1600" dirty="0">
                <a:latin typeface="+mj-ea"/>
                <a:ea typeface="+mj-ea"/>
              </a:rPr>
              <a:t>）</a:t>
            </a:r>
            <a:r>
              <a:rPr lang="en-US" altLang="ja-JP" sz="1600" dirty="0">
                <a:latin typeface="+mj-ea"/>
                <a:ea typeface="+mj-ea"/>
              </a:rPr>
              <a:t>p53</a:t>
            </a:r>
            <a:r>
              <a:rPr lang="ja-JP" altLang="ja-JP" sz="1600" dirty="0">
                <a:latin typeface="+mj-ea"/>
                <a:ea typeface="+mj-ea"/>
              </a:rPr>
              <a:t>より</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984" y="1222119"/>
            <a:ext cx="4220185" cy="3170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6108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191813" y="1157252"/>
            <a:ext cx="8619902" cy="1938992"/>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改善のポイント</a:t>
            </a:r>
            <a:r>
              <a:rPr lang="en-US" altLang="ja-JP" sz="2400" b="1" dirty="0">
                <a:solidFill>
                  <a:srgbClr val="FF0000"/>
                </a:solidFill>
                <a:latin typeface="ＭＳ Ｐゴシック"/>
              </a:rPr>
              <a:t>》</a:t>
            </a:r>
          </a:p>
          <a:p>
            <a:pPr marL="273050" indent="-273050"/>
            <a:r>
              <a:rPr lang="ja-JP" altLang="en-US" sz="2400" dirty="0">
                <a:solidFill>
                  <a:prstClr val="black"/>
                </a:solidFill>
                <a:latin typeface="ＭＳ Ｐゴシック"/>
              </a:rPr>
              <a:t>①安全キャブ・フレームの効果を高めるため、シートベルトやヘルメットを着用します。</a:t>
            </a:r>
            <a:endParaRPr lang="en-US" altLang="ja-JP" sz="2400" dirty="0">
              <a:solidFill>
                <a:prstClr val="black"/>
              </a:solidFill>
              <a:latin typeface="ＭＳ Ｐゴシック"/>
            </a:endParaRPr>
          </a:p>
          <a:p>
            <a:pPr marL="273050" indent="-273050"/>
            <a:r>
              <a:rPr lang="ja-JP" altLang="en-US" sz="2400" dirty="0">
                <a:solidFill>
                  <a:prstClr val="black"/>
                </a:solidFill>
                <a:latin typeface="ＭＳ Ｐゴシック"/>
              </a:rPr>
              <a:t>②可倒式２柱フレームの場合、施設以外では適正な位置に立てて使用します。</a:t>
            </a:r>
            <a:endParaRPr lang="en-US" altLang="ja-JP" sz="2400" dirty="0">
              <a:solidFill>
                <a:prstClr val="black"/>
              </a:solidFill>
              <a:latin typeface="ＭＳ Ｐゴシック"/>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813" y="3467784"/>
            <a:ext cx="3498369" cy="269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6413" y="3499286"/>
            <a:ext cx="2494059" cy="2690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5398" y="4356356"/>
            <a:ext cx="1203417" cy="976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十字形 1"/>
          <p:cNvSpPr/>
          <p:nvPr/>
        </p:nvSpPr>
        <p:spPr>
          <a:xfrm>
            <a:off x="3779912" y="4556667"/>
            <a:ext cx="576064" cy="576064"/>
          </a:xfrm>
          <a:prstGeom prst="plus">
            <a:avLst>
              <a:gd name="adj" fmla="val 350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等号 2"/>
          <p:cNvSpPr/>
          <p:nvPr/>
        </p:nvSpPr>
        <p:spPr>
          <a:xfrm>
            <a:off x="5724128" y="4658542"/>
            <a:ext cx="504056" cy="37231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1" name="テキスト ボックス 10"/>
          <p:cNvSpPr txBox="1"/>
          <p:nvPr/>
        </p:nvSpPr>
        <p:spPr>
          <a:xfrm>
            <a:off x="218128" y="169476"/>
            <a:ext cx="8607507"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安全キャブやフレーム付きのトラクターを使用して</a:t>
            </a:r>
            <a:r>
              <a:rPr lang="ja-JP" altLang="en-US" sz="2800" dirty="0" err="1">
                <a:solidFill>
                  <a:prstClr val="black"/>
                </a:solidFill>
                <a:latin typeface="ＭＳ Ｐゴシック"/>
              </a:rPr>
              <a:t>い</a:t>
            </a:r>
            <a:endParaRPr lang="en-US" altLang="ja-JP" sz="2800" dirty="0">
              <a:solidFill>
                <a:prstClr val="black"/>
              </a:solidFill>
              <a:latin typeface="ＭＳ Ｐゴシック"/>
            </a:endParaRPr>
          </a:p>
          <a:p>
            <a:r>
              <a:rPr lang="ja-JP" altLang="en-US" sz="2800" dirty="0">
                <a:solidFill>
                  <a:prstClr val="black"/>
                </a:solidFill>
                <a:latin typeface="ＭＳ Ｐゴシック"/>
              </a:rPr>
              <a:t>　　る。</a:t>
            </a:r>
          </a:p>
        </p:txBody>
      </p:sp>
      <p:sp>
        <p:nvSpPr>
          <p:cNvPr id="12" name="テキスト ボックス 11"/>
          <p:cNvSpPr txBox="1"/>
          <p:nvPr/>
        </p:nvSpPr>
        <p:spPr>
          <a:xfrm>
            <a:off x="218128" y="169476"/>
            <a:ext cx="492443" cy="522000"/>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rPr>
              <a:t>✔</a:t>
            </a:r>
          </a:p>
        </p:txBody>
      </p:sp>
      <p:sp>
        <p:nvSpPr>
          <p:cNvPr id="4" name="スライド番号プレースホルダー 3"/>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16</a:t>
            </a:fld>
            <a:endParaRPr lang="ja-JP" altLang="en-US" dirty="0">
              <a:solidFill>
                <a:prstClr val="black">
                  <a:tint val="75000"/>
                </a:prstClr>
              </a:solidFill>
            </a:endParaRPr>
          </a:p>
        </p:txBody>
      </p:sp>
    </p:spTree>
    <p:extLst>
      <p:ext uri="{BB962C8B-B14F-4D97-AF65-F5344CB8AC3E}">
        <p14:creationId xmlns:p14="http://schemas.microsoft.com/office/powerpoint/2010/main" val="1413345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2" name="テキスト ボックス 11"/>
          <p:cNvSpPr txBox="1"/>
          <p:nvPr/>
        </p:nvSpPr>
        <p:spPr>
          <a:xfrm>
            <a:off x="88963" y="1082944"/>
            <a:ext cx="3258901" cy="415498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事故事例</a:t>
            </a:r>
            <a:r>
              <a:rPr kumimoji="1" lang="en-US" altLang="ja-JP"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公道、交通量、速度</a:t>
            </a:r>
            <a:endParaRPr kumimoji="1" lang="en-US" altLang="ja-JP"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日没後に別の農場までトラクターを運転し、右折のために右車線を走行中に</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ｔトラックに追突され、反対車線を越えて歩道付近で横転。右肩甲骨周辺を打撲。</a:t>
            </a:r>
            <a:endPar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月上旬 </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時</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30</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分頃、男性・</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30</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代）</a:t>
            </a:r>
          </a:p>
        </p:txBody>
      </p:sp>
      <p:sp>
        <p:nvSpPr>
          <p:cNvPr id="8" name="テキスト ボックス 7"/>
          <p:cNvSpPr txBox="1"/>
          <p:nvPr/>
        </p:nvSpPr>
        <p:spPr>
          <a:xfrm>
            <a:off x="204924" y="5453725"/>
            <a:ext cx="8654343" cy="1200329"/>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≪なぜ≫</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トラクターは走行速度が遅いため、交通量の多い道路走行では、他の車両との速度差から、特に夜間は危険な状況が生じる可能性が高くなります。</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258F2-9678-4A3A-A23E-BAED14116D12}" type="slidenum">
              <a:rPr kumimoji="1" lang="ja-JP" altLang="en-US" sz="2000" b="0" i="0" u="none" strike="noStrike" kern="1200" cap="none" spc="0" normalizeH="0" baseline="0" noProof="0" smtClean="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2000" b="0" i="0" u="none" strike="noStrike" kern="1200" cap="none" spc="0" normalizeH="0" baseline="0" noProof="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0" name="図 9">
            <a:extLst>
              <a:ext uri="{FF2B5EF4-FFF2-40B4-BE49-F238E27FC236}">
                <a16:creationId xmlns:a16="http://schemas.microsoft.com/office/drawing/2014/main" id="{28C3C086-9A6D-4FD1-9BD9-3285D5E3CC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359" y="1644449"/>
            <a:ext cx="5100812" cy="3642800"/>
          </a:xfrm>
          <a:prstGeom prst="rect">
            <a:avLst/>
          </a:prstGeom>
        </p:spPr>
      </p:pic>
      <p:pic>
        <p:nvPicPr>
          <p:cNvPr id="5" name="図 4">
            <a:extLst>
              <a:ext uri="{FF2B5EF4-FFF2-40B4-BE49-F238E27FC236}">
                <a16:creationId xmlns:a16="http://schemas.microsoft.com/office/drawing/2014/main" id="{D7ABC25C-011B-4D0A-B3F9-E32179487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64" y="1111465"/>
            <a:ext cx="3051289" cy="2158229"/>
          </a:xfrm>
          <a:prstGeom prst="rect">
            <a:avLst/>
          </a:prstGeom>
        </p:spPr>
      </p:pic>
      <p:sp>
        <p:nvSpPr>
          <p:cNvPr id="3" name="正方形/長方形 2"/>
          <p:cNvSpPr/>
          <p:nvPr/>
        </p:nvSpPr>
        <p:spPr>
          <a:xfrm>
            <a:off x="5842757" y="4774009"/>
            <a:ext cx="3301243" cy="584775"/>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農研機構 農作業安全情報センター「事故事例検索」</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127</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畜産より</a:t>
            </a:r>
            <a:endParaRPr kumimoji="1" lang="ja-JP"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1730D805-D870-43CC-A54B-97CA37600450}"/>
              </a:ext>
            </a:extLst>
          </p:cNvPr>
          <p:cNvSpPr txBox="1"/>
          <p:nvPr/>
        </p:nvSpPr>
        <p:spPr>
          <a:xfrm>
            <a:off x="291119" y="115388"/>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トラクターの作業機に邪魔されない位置や、作業機に</a:t>
            </a:r>
            <a:endParaRPr lang="en-US" altLang="ja-JP" sz="2800" dirty="0">
              <a:solidFill>
                <a:prstClr val="black"/>
              </a:solidFill>
              <a:latin typeface="ＭＳ Ｐゴシック"/>
            </a:endParaRPr>
          </a:p>
          <a:p>
            <a:r>
              <a:rPr lang="ja-JP" altLang="en-US" sz="2800" dirty="0">
                <a:solidFill>
                  <a:prstClr val="black"/>
                </a:solidFill>
                <a:latin typeface="ＭＳ Ｐゴシック"/>
              </a:rPr>
              <a:t>　　反射板や低速車マークが付いている。</a:t>
            </a:r>
          </a:p>
        </p:txBody>
      </p:sp>
      <p:sp>
        <p:nvSpPr>
          <p:cNvPr id="9" name="テキスト ボックス 8"/>
          <p:cNvSpPr txBox="1"/>
          <p:nvPr/>
        </p:nvSpPr>
        <p:spPr>
          <a:xfrm>
            <a:off x="297768" y="128837"/>
            <a:ext cx="492443" cy="504000"/>
          </a:xfrm>
          <a:prstGeom prst="rect">
            <a:avLst/>
          </a:prstGeom>
          <a:solidFill>
            <a:schemeClr val="bg1"/>
          </a:solid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lumMod val="75000"/>
                  </a:prstClr>
                </a:solidFill>
                <a:effectLst/>
                <a:uLnTx/>
                <a:uFillTx/>
                <a:latin typeface="Calibri"/>
                <a:ea typeface="ＭＳ Ｐゴシック" panose="020B0600070205080204" pitchFamily="50" charset="-128"/>
                <a:cs typeface="+mn-cs"/>
              </a:rPr>
              <a:t>✔</a:t>
            </a:r>
          </a:p>
        </p:txBody>
      </p:sp>
    </p:spTree>
    <p:extLst>
      <p:ext uri="{BB962C8B-B14F-4D97-AF65-F5344CB8AC3E}">
        <p14:creationId xmlns:p14="http://schemas.microsoft.com/office/powerpoint/2010/main" val="4243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195113" y="1196752"/>
            <a:ext cx="8654343" cy="1938992"/>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改善のポイント</a:t>
            </a:r>
            <a:r>
              <a:rPr lang="en-US" altLang="ja-JP" sz="2400" b="1" dirty="0">
                <a:solidFill>
                  <a:srgbClr val="FF0000"/>
                </a:solidFill>
                <a:latin typeface="ＭＳ Ｐゴシック"/>
              </a:rPr>
              <a:t>》</a:t>
            </a:r>
          </a:p>
          <a:p>
            <a:pPr marL="266700" indent="-266700"/>
            <a:r>
              <a:rPr lang="ja-JP" altLang="en-US" sz="2400" dirty="0">
                <a:solidFill>
                  <a:prstClr val="black"/>
                </a:solidFill>
                <a:latin typeface="ＭＳ Ｐゴシック"/>
              </a:rPr>
              <a:t>①</a:t>
            </a:r>
            <a:r>
              <a:rPr lang="ja-JP" altLang="en-US" sz="2400" dirty="0" err="1">
                <a:solidFill>
                  <a:prstClr val="black"/>
                </a:solidFill>
                <a:latin typeface="ＭＳ Ｐゴシック"/>
              </a:rPr>
              <a:t>ほ</a:t>
            </a:r>
            <a:r>
              <a:rPr lang="ja-JP" altLang="en-US" sz="2400" dirty="0">
                <a:solidFill>
                  <a:prstClr val="black"/>
                </a:solidFill>
                <a:latin typeface="ＭＳ Ｐゴシック"/>
              </a:rPr>
              <a:t>場間移動は、極力視認性の良い日中に行うようにします。</a:t>
            </a:r>
            <a:endParaRPr lang="en-US" altLang="ja-JP" sz="2400" dirty="0">
              <a:solidFill>
                <a:prstClr val="black"/>
              </a:solidFill>
              <a:latin typeface="ＭＳ Ｐゴシック"/>
            </a:endParaRPr>
          </a:p>
          <a:p>
            <a:pPr marL="266700" indent="-266700"/>
            <a:r>
              <a:rPr lang="ja-JP" altLang="en-US" sz="2400" dirty="0">
                <a:solidFill>
                  <a:prstClr val="black"/>
                </a:solidFill>
                <a:latin typeface="ＭＳ Ｐゴシック"/>
              </a:rPr>
              <a:t>②やむを得ず日没後や日の出前に走行する場合に備え、作業機をつけても見える位置に低速車マークを貼付します。</a:t>
            </a:r>
            <a:endParaRPr lang="en-US" altLang="ja-JP" sz="2400" dirty="0">
              <a:solidFill>
                <a:prstClr val="black"/>
              </a:solidFill>
              <a:latin typeface="ＭＳ Ｐゴシック"/>
            </a:endParaRPr>
          </a:p>
          <a:p>
            <a:pPr marL="266700" indent="-266700"/>
            <a:r>
              <a:rPr lang="ja-JP" altLang="en-US" sz="2400" dirty="0">
                <a:solidFill>
                  <a:prstClr val="black"/>
                </a:solidFill>
                <a:latin typeface="ＭＳ Ｐゴシック"/>
              </a:rPr>
              <a:t>③反射板を作業機や車幅がわかる位置に貼付します。</a:t>
            </a:r>
          </a:p>
        </p:txBody>
      </p:sp>
      <p:sp>
        <p:nvSpPr>
          <p:cNvPr id="9" name="テキスト ボックス 8"/>
          <p:cNvSpPr txBox="1"/>
          <p:nvPr/>
        </p:nvSpPr>
        <p:spPr>
          <a:xfrm>
            <a:off x="222751" y="3212976"/>
            <a:ext cx="5296188" cy="1569660"/>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改善事例</a:t>
            </a:r>
            <a:r>
              <a:rPr lang="en-US" altLang="ja-JP" sz="2400" b="1" dirty="0">
                <a:solidFill>
                  <a:srgbClr val="FF0000"/>
                </a:solidFill>
                <a:latin typeface="ＭＳ Ｐゴシック"/>
              </a:rPr>
              <a:t>》</a:t>
            </a:r>
          </a:p>
          <a:p>
            <a:r>
              <a:rPr lang="en-US" altLang="ja-JP" sz="2400" dirty="0">
                <a:solidFill>
                  <a:prstClr val="black"/>
                </a:solidFill>
                <a:latin typeface="ＭＳ Ｐゴシック"/>
              </a:rPr>
              <a:t>【</a:t>
            </a:r>
            <a:r>
              <a:rPr lang="ja-JP" altLang="en-US" sz="2400" dirty="0">
                <a:solidFill>
                  <a:prstClr val="black"/>
                </a:solidFill>
                <a:latin typeface="ＭＳ Ｐゴシック"/>
              </a:rPr>
              <a:t>方法</a:t>
            </a:r>
            <a:r>
              <a:rPr lang="en-US" altLang="ja-JP" sz="2400" dirty="0">
                <a:solidFill>
                  <a:prstClr val="black"/>
                </a:solidFill>
                <a:latin typeface="ＭＳ Ｐゴシック"/>
              </a:rPr>
              <a:t>】</a:t>
            </a:r>
            <a:r>
              <a:rPr lang="ja-JP" altLang="en-US" sz="2400" dirty="0">
                <a:solidFill>
                  <a:prstClr val="black"/>
                </a:solidFill>
                <a:latin typeface="ＭＳ Ｐゴシック"/>
              </a:rPr>
              <a:t>夜間の衝突回避のため、乗用トラクター、作業機に低速車マーク、反射シール（黄色）を貼付した。</a:t>
            </a:r>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120" y="4862440"/>
            <a:ext cx="2645725" cy="1886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4746" y="4876875"/>
            <a:ext cx="2471873" cy="185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ALRIT\Alrit共有\02_農作業安全対策\２８農林水産省予算 安全総合対策\リスクカルテ\指導者研修用資料関係\02 安全講習テキスト 耕種分冊 Ⅱ\イラスト\トラクター低速車マーク.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9800" y="3212976"/>
            <a:ext cx="3004647" cy="2496168"/>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p:cNvSpPr txBox="1"/>
          <p:nvPr/>
        </p:nvSpPr>
        <p:spPr>
          <a:xfrm>
            <a:off x="195113" y="188640"/>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トラクターの作業機に邪魔されない位置や、作業機に</a:t>
            </a:r>
            <a:endParaRPr lang="en-US" altLang="ja-JP" sz="2800" dirty="0">
              <a:solidFill>
                <a:prstClr val="black"/>
              </a:solidFill>
              <a:latin typeface="ＭＳ Ｐゴシック"/>
            </a:endParaRPr>
          </a:p>
          <a:p>
            <a:r>
              <a:rPr lang="ja-JP" altLang="en-US" sz="2800" dirty="0">
                <a:solidFill>
                  <a:prstClr val="black"/>
                </a:solidFill>
                <a:latin typeface="ＭＳ Ｐゴシック"/>
              </a:rPr>
              <a:t>　　反射板や低速車マークが付いている。</a:t>
            </a:r>
          </a:p>
        </p:txBody>
      </p:sp>
      <p:sp>
        <p:nvSpPr>
          <p:cNvPr id="15" name="テキスト ボックス 14"/>
          <p:cNvSpPr txBox="1"/>
          <p:nvPr/>
        </p:nvSpPr>
        <p:spPr>
          <a:xfrm>
            <a:off x="195113" y="169476"/>
            <a:ext cx="492443" cy="522000"/>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rPr>
              <a:t>✔</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18</a:t>
            </a:fld>
            <a:endParaRPr lang="ja-JP" altLang="en-US" dirty="0">
              <a:solidFill>
                <a:prstClr val="black">
                  <a:tint val="75000"/>
                </a:prstClr>
              </a:solidFill>
            </a:endParaRPr>
          </a:p>
        </p:txBody>
      </p:sp>
      <p:sp>
        <p:nvSpPr>
          <p:cNvPr id="16" name="正方形/長方形 15"/>
          <p:cNvSpPr/>
          <p:nvPr/>
        </p:nvSpPr>
        <p:spPr>
          <a:xfrm>
            <a:off x="5526619" y="5793856"/>
            <a:ext cx="2711793" cy="830997"/>
          </a:xfrm>
          <a:prstGeom prst="rect">
            <a:avLst/>
          </a:prstGeom>
          <a:solidFill>
            <a:schemeClr val="bg1">
              <a:lumMod val="85000"/>
            </a:schemeClr>
          </a:solidFill>
        </p:spPr>
        <p:txBody>
          <a:bodyPr wrap="square">
            <a:spAutoFit/>
          </a:bodyPr>
          <a:lstStyle/>
          <a:p>
            <a:pPr algn="ctr"/>
            <a:r>
              <a:rPr lang="ja-JP" altLang="ja-JP" sz="1600" dirty="0">
                <a:latin typeface="+mj-ea"/>
                <a:ea typeface="+mj-ea"/>
              </a:rPr>
              <a:t>（</a:t>
            </a:r>
            <a:r>
              <a:rPr lang="ja-JP" altLang="en-US" sz="1600" dirty="0">
                <a:latin typeface="+mj-ea"/>
                <a:ea typeface="+mj-ea"/>
              </a:rPr>
              <a:t>国</a:t>
            </a:r>
            <a:r>
              <a:rPr lang="ja-JP" altLang="ja-JP" sz="1600" dirty="0">
                <a:latin typeface="+mj-ea"/>
                <a:ea typeface="+mj-ea"/>
              </a:rPr>
              <a:t>）</a:t>
            </a:r>
            <a:r>
              <a:rPr lang="ja-JP" altLang="en-US" sz="1600" dirty="0">
                <a:latin typeface="+mj-ea"/>
                <a:ea typeface="+mj-ea"/>
              </a:rPr>
              <a:t>農研機構</a:t>
            </a:r>
            <a:r>
              <a:rPr lang="ja-JP" altLang="ja-JP" sz="1600" dirty="0">
                <a:latin typeface="+mj-ea"/>
                <a:ea typeface="+mj-ea"/>
              </a:rPr>
              <a:t>「</a:t>
            </a:r>
            <a:r>
              <a:rPr lang="ja-JP" altLang="en-US" sz="1600" dirty="0">
                <a:latin typeface="+mj-ea"/>
                <a:ea typeface="+mj-ea"/>
              </a:rPr>
              <a:t>改善事例集</a:t>
            </a:r>
            <a:r>
              <a:rPr lang="ja-JP" altLang="ja-JP" sz="1600" dirty="0">
                <a:latin typeface="+mj-ea"/>
                <a:ea typeface="+mj-ea"/>
              </a:rPr>
              <a:t>」</a:t>
            </a:r>
            <a:endParaRPr lang="en-US" altLang="ja-JP" sz="1600" dirty="0">
              <a:latin typeface="+mj-ea"/>
              <a:ea typeface="+mj-ea"/>
            </a:endParaRPr>
          </a:p>
          <a:p>
            <a:pPr algn="ctr"/>
            <a:r>
              <a:rPr lang="ja-JP" altLang="en-US" sz="1600" dirty="0">
                <a:latin typeface="+mj-ea"/>
                <a:ea typeface="+mj-ea"/>
              </a:rPr>
              <a:t>左図は</a:t>
            </a:r>
            <a:r>
              <a:rPr lang="ja-JP" altLang="ja-JP" sz="1600" dirty="0">
                <a:latin typeface="+mj-ea"/>
                <a:ea typeface="+mj-ea"/>
              </a:rPr>
              <a:t>（№</a:t>
            </a:r>
            <a:r>
              <a:rPr lang="en-US" altLang="ja-JP" sz="1600" dirty="0">
                <a:latin typeface="+mj-ea"/>
                <a:ea typeface="+mj-ea"/>
              </a:rPr>
              <a:t>Ⅳ</a:t>
            </a:r>
            <a:r>
              <a:rPr lang="ja-JP" altLang="ja-JP" sz="1600" dirty="0">
                <a:latin typeface="+mj-ea"/>
                <a:ea typeface="+mj-ea"/>
              </a:rPr>
              <a:t>）</a:t>
            </a:r>
            <a:r>
              <a:rPr lang="en-US" altLang="ja-JP" sz="1600" dirty="0">
                <a:latin typeface="+mj-ea"/>
                <a:ea typeface="+mj-ea"/>
              </a:rPr>
              <a:t>p31</a:t>
            </a:r>
            <a:r>
              <a:rPr lang="ja-JP" altLang="ja-JP" sz="1600" dirty="0">
                <a:latin typeface="+mj-ea"/>
                <a:ea typeface="+mj-ea"/>
              </a:rPr>
              <a:t>より</a:t>
            </a:r>
            <a:endParaRPr lang="en-US" altLang="ja-JP" sz="1600" dirty="0">
              <a:latin typeface="+mj-ea"/>
              <a:ea typeface="+mj-ea"/>
            </a:endParaRPr>
          </a:p>
          <a:p>
            <a:pPr algn="ctr"/>
            <a:r>
              <a:rPr lang="ja-JP" altLang="en-US" sz="1600" dirty="0">
                <a:latin typeface="+mj-ea"/>
                <a:ea typeface="+mj-ea"/>
              </a:rPr>
              <a:t>右図は</a:t>
            </a:r>
            <a:r>
              <a:rPr lang="ja-JP" altLang="ja-JP" sz="1600" dirty="0">
                <a:latin typeface="+mj-ea"/>
                <a:ea typeface="+mj-ea"/>
              </a:rPr>
              <a:t>（№</a:t>
            </a:r>
            <a:r>
              <a:rPr lang="en-US" altLang="ja-JP" sz="1600" dirty="0">
                <a:latin typeface="+mj-ea"/>
                <a:ea typeface="+mj-ea"/>
              </a:rPr>
              <a:t>Ⅰ</a:t>
            </a:r>
            <a:r>
              <a:rPr lang="ja-JP" altLang="ja-JP" sz="1600" dirty="0">
                <a:latin typeface="+mj-ea"/>
                <a:ea typeface="+mj-ea"/>
              </a:rPr>
              <a:t>）</a:t>
            </a:r>
            <a:r>
              <a:rPr lang="en-US" altLang="ja-JP" sz="1600" dirty="0">
                <a:latin typeface="+mj-ea"/>
                <a:ea typeface="+mj-ea"/>
              </a:rPr>
              <a:t>p22</a:t>
            </a:r>
            <a:r>
              <a:rPr lang="ja-JP" altLang="ja-JP" sz="1600" dirty="0">
                <a:latin typeface="+mj-ea"/>
                <a:ea typeface="+mj-ea"/>
              </a:rPr>
              <a:t>より</a:t>
            </a:r>
          </a:p>
        </p:txBody>
      </p:sp>
      <p:sp>
        <p:nvSpPr>
          <p:cNvPr id="3" name="テキスト ボックス 2">
            <a:extLst>
              <a:ext uri="{FF2B5EF4-FFF2-40B4-BE49-F238E27FC236}">
                <a16:creationId xmlns:a16="http://schemas.microsoft.com/office/drawing/2014/main" id="{EDCE1ED1-7760-4C12-AD8A-CD09D3764680}"/>
              </a:ext>
            </a:extLst>
          </p:cNvPr>
          <p:cNvSpPr txBox="1"/>
          <p:nvPr/>
        </p:nvSpPr>
        <p:spPr>
          <a:xfrm>
            <a:off x="6012160" y="3544644"/>
            <a:ext cx="1492480" cy="307777"/>
          </a:xfrm>
          <a:prstGeom prst="rect">
            <a:avLst/>
          </a:prstGeom>
          <a:noFill/>
        </p:spPr>
        <p:txBody>
          <a:bodyPr wrap="square" rtlCol="0">
            <a:spAutoFit/>
          </a:bodyPr>
          <a:lstStyle/>
          <a:p>
            <a:r>
              <a:rPr kumimoji="1" lang="ja-JP" altLang="en-US" sz="1400" b="1" dirty="0"/>
              <a:t>低速車マーク</a:t>
            </a:r>
          </a:p>
        </p:txBody>
      </p:sp>
      <p:sp>
        <p:nvSpPr>
          <p:cNvPr id="4" name="矢印: 右 3">
            <a:extLst>
              <a:ext uri="{FF2B5EF4-FFF2-40B4-BE49-F238E27FC236}">
                <a16:creationId xmlns:a16="http://schemas.microsoft.com/office/drawing/2014/main" id="{70FFC80C-AA9D-4299-BA69-36F9188EBC8A}"/>
              </a:ext>
            </a:extLst>
          </p:cNvPr>
          <p:cNvSpPr/>
          <p:nvPr/>
        </p:nvSpPr>
        <p:spPr>
          <a:xfrm rot="1077550">
            <a:off x="7034760" y="3818502"/>
            <a:ext cx="483378" cy="20030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03783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4" name="テキスト ボックス 13"/>
          <p:cNvSpPr txBox="1"/>
          <p:nvPr/>
        </p:nvSpPr>
        <p:spPr>
          <a:xfrm>
            <a:off x="243160" y="1574276"/>
            <a:ext cx="3019641" cy="1569660"/>
          </a:xfrm>
          <a:prstGeom prst="rect">
            <a:avLst/>
          </a:prstGeom>
          <a:noFill/>
        </p:spPr>
        <p:txBody>
          <a:bodyPr wrap="square" rtlCol="0">
            <a:spAutoFit/>
          </a:bodyPr>
          <a:lstStyle/>
          <a:p>
            <a:pPr marL="179388" indent="-179388"/>
            <a:r>
              <a:rPr lang="ja-JP" altLang="en-US" sz="2400" dirty="0">
                <a:solidFill>
                  <a:prstClr val="black"/>
                </a:solidFill>
                <a:latin typeface="ＭＳ Ｐゴシック"/>
              </a:rPr>
              <a:t>①身体能力の確認</a:t>
            </a:r>
            <a:endParaRPr lang="en-US" altLang="ja-JP" sz="2400" dirty="0">
              <a:solidFill>
                <a:prstClr val="black"/>
              </a:solidFill>
              <a:latin typeface="ＭＳ Ｐゴシック"/>
            </a:endParaRPr>
          </a:p>
          <a:p>
            <a:pPr marL="179388" indent="-179388"/>
            <a:endParaRPr lang="en-US" altLang="ja-JP" sz="2400" dirty="0">
              <a:solidFill>
                <a:prstClr val="black"/>
              </a:solidFill>
              <a:latin typeface="ＭＳ Ｐゴシック"/>
            </a:endParaRPr>
          </a:p>
          <a:p>
            <a:pPr marL="179388" indent="-179388"/>
            <a:r>
              <a:rPr lang="ja-JP" altLang="en-US" sz="2400" dirty="0">
                <a:solidFill>
                  <a:prstClr val="black"/>
                </a:solidFill>
                <a:latin typeface="ＭＳ Ｐゴシック"/>
              </a:rPr>
              <a:t>②研修などへの積極的な参加</a:t>
            </a:r>
            <a:endParaRPr lang="en-US" altLang="ja-JP" sz="2400" dirty="0">
              <a:solidFill>
                <a:prstClr val="black"/>
              </a:solidFill>
              <a:latin typeface="ＭＳ Ｐゴシック"/>
            </a:endParaRPr>
          </a:p>
        </p:txBody>
      </p:sp>
      <p:sp>
        <p:nvSpPr>
          <p:cNvPr id="15" name="タイトル 1"/>
          <p:cNvSpPr txBox="1">
            <a:spLocks/>
          </p:cNvSpPr>
          <p:nvPr/>
        </p:nvSpPr>
        <p:spPr>
          <a:xfrm>
            <a:off x="0" y="0"/>
            <a:ext cx="9153525" cy="584775"/>
          </a:xfrm>
          <a:prstGeom prst="rect">
            <a:avLst/>
          </a:prstGeom>
          <a:solidFill>
            <a:schemeClr val="bg2">
              <a:lumMod val="50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ＭＳ Ｐゴシック"/>
              </a:rPr>
              <a:t>３．運転者の評価（作業者）</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022" y="1543595"/>
            <a:ext cx="5684124"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5" y="3840175"/>
            <a:ext cx="5684125" cy="24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19</a:t>
            </a:fld>
            <a:endParaRPr lang="ja-JP" altLang="en-US">
              <a:solidFill>
                <a:prstClr val="black">
                  <a:tint val="75000"/>
                </a:prstClr>
              </a:solidFill>
            </a:endParaRPr>
          </a:p>
        </p:txBody>
      </p:sp>
      <p:sp>
        <p:nvSpPr>
          <p:cNvPr id="8" name="テキスト ボックス 7"/>
          <p:cNvSpPr txBox="1"/>
          <p:nvPr/>
        </p:nvSpPr>
        <p:spPr>
          <a:xfrm>
            <a:off x="760690" y="908720"/>
            <a:ext cx="7548861" cy="461665"/>
          </a:xfrm>
          <a:prstGeom prst="rect">
            <a:avLst/>
          </a:prstGeom>
          <a:solidFill>
            <a:schemeClr val="bg1"/>
          </a:solidFill>
          <a:ln>
            <a:solidFill>
              <a:schemeClr val="bg1"/>
            </a:solidFill>
          </a:ln>
        </p:spPr>
        <p:txBody>
          <a:bodyPr wrap="none" rtlCol="0">
            <a:spAutoFit/>
          </a:bodyPr>
          <a:lstStyle/>
          <a:p>
            <a:r>
              <a:rPr lang="ja-JP" altLang="en-US" sz="2400" dirty="0">
                <a:solidFill>
                  <a:prstClr val="black"/>
                </a:solidFill>
                <a:latin typeface="ＭＳ Ｐゴシック"/>
              </a:rPr>
              <a:t>下の絵を見ながら、チェックするポイントを整理しましょう。</a:t>
            </a:r>
          </a:p>
        </p:txBody>
      </p:sp>
    </p:spTree>
    <p:extLst>
      <p:ext uri="{BB962C8B-B14F-4D97-AF65-F5344CB8AC3E}">
        <p14:creationId xmlns:p14="http://schemas.microsoft.com/office/powerpoint/2010/main" val="1797530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2</a:t>
            </a:fld>
            <a:endParaRPr lang="ja-JP" altLang="en-US">
              <a:solidFill>
                <a:prstClr val="black">
                  <a:tint val="75000"/>
                </a:prstClr>
              </a:solidFill>
            </a:endParaRPr>
          </a:p>
        </p:txBody>
      </p:sp>
    </p:spTree>
    <p:extLst>
      <p:ext uri="{BB962C8B-B14F-4D97-AF65-F5344CB8AC3E}">
        <p14:creationId xmlns:p14="http://schemas.microsoft.com/office/powerpoint/2010/main" val="1480249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タイトル 1"/>
          <p:cNvSpPr txBox="1">
            <a:spLocks/>
          </p:cNvSpPr>
          <p:nvPr/>
        </p:nvSpPr>
        <p:spPr>
          <a:xfrm>
            <a:off x="0" y="0"/>
            <a:ext cx="9153525" cy="584775"/>
          </a:xfrm>
          <a:prstGeom prst="rect">
            <a:avLst/>
          </a:prstGeom>
          <a:solidFill>
            <a:schemeClr val="bg2">
              <a:lumMod val="50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ＭＳ Ｐゴシック"/>
              </a:rPr>
              <a:t>３．運転者の評価（人）</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20</a:t>
            </a:fld>
            <a:endParaRPr lang="ja-JP" altLang="en-US">
              <a:solidFill>
                <a:prstClr val="black">
                  <a:tint val="75000"/>
                </a:prstClr>
              </a:solidFill>
            </a:endParaRPr>
          </a:p>
        </p:txBody>
      </p:sp>
      <p:sp>
        <p:nvSpPr>
          <p:cNvPr id="9" name="テキスト ボックス 8"/>
          <p:cNvSpPr txBox="1"/>
          <p:nvPr/>
        </p:nvSpPr>
        <p:spPr>
          <a:xfrm>
            <a:off x="467544" y="4725143"/>
            <a:ext cx="8280920" cy="584775"/>
          </a:xfrm>
          <a:prstGeom prst="rect">
            <a:avLst/>
          </a:prstGeom>
          <a:solidFill>
            <a:schemeClr val="accent2">
              <a:lumMod val="20000"/>
              <a:lumOff val="80000"/>
            </a:schemeClr>
          </a:solidFill>
        </p:spPr>
        <p:txBody>
          <a:bodyPr wrap="square" rtlCol="0">
            <a:spAutoFit/>
          </a:bodyPr>
          <a:lstStyle/>
          <a:p>
            <a:r>
              <a:rPr lang="ja-JP" altLang="en-US" sz="1600" dirty="0">
                <a:latin typeface="+mj-ea"/>
                <a:ea typeface="+mj-ea"/>
              </a:rPr>
              <a:t>リスクカルテ解説書：「農業生産工程管理（</a:t>
            </a:r>
            <a:r>
              <a:rPr lang="en-US" altLang="ja-JP" sz="1600" dirty="0">
                <a:latin typeface="+mj-ea"/>
                <a:ea typeface="+mj-ea"/>
              </a:rPr>
              <a:t>GAP</a:t>
            </a:r>
            <a:r>
              <a:rPr lang="ja-JP" altLang="en-US" sz="1600" dirty="0">
                <a:latin typeface="+mj-ea"/>
                <a:ea typeface="+mj-ea"/>
              </a:rPr>
              <a:t>）と農作業安全」</a:t>
            </a:r>
            <a:r>
              <a:rPr lang="en-US" altLang="ja-JP" sz="1600" dirty="0">
                <a:latin typeface="+mj-ea"/>
                <a:ea typeface="+mj-ea"/>
              </a:rPr>
              <a:t>p18</a:t>
            </a:r>
            <a:r>
              <a:rPr lang="ja-JP" altLang="en-US" sz="1600" dirty="0" err="1">
                <a:latin typeface="+mj-ea"/>
                <a:ea typeface="+mj-ea"/>
              </a:rPr>
              <a:t>、</a:t>
            </a:r>
            <a:r>
              <a:rPr lang="ja-JP" altLang="en-US" sz="1600" dirty="0">
                <a:latin typeface="+mj-ea"/>
                <a:ea typeface="+mj-ea"/>
              </a:rPr>
              <a:t>「</a:t>
            </a:r>
            <a:r>
              <a:rPr lang="ja-JP" altLang="en-US" sz="1600" dirty="0" err="1">
                <a:latin typeface="+mj-ea"/>
                <a:ea typeface="+mj-ea"/>
              </a:rPr>
              <a:t>ほ</a:t>
            </a:r>
            <a:r>
              <a:rPr lang="ja-JP" altLang="en-US" sz="1600" dirty="0">
                <a:latin typeface="+mj-ea"/>
                <a:ea typeface="+mj-ea"/>
              </a:rPr>
              <a:t>場、農道の点検・改善」</a:t>
            </a:r>
            <a:r>
              <a:rPr lang="en-US" altLang="ja-JP" sz="1600" dirty="0">
                <a:latin typeface="+mj-ea"/>
                <a:ea typeface="+mj-ea"/>
              </a:rPr>
              <a:t>p20</a:t>
            </a:r>
            <a:r>
              <a:rPr lang="ja-JP" altLang="en-US" sz="1600" dirty="0" err="1">
                <a:latin typeface="+mj-ea"/>
                <a:ea typeface="+mj-ea"/>
              </a:rPr>
              <a:t>、</a:t>
            </a:r>
            <a:r>
              <a:rPr lang="ja-JP" altLang="en-US" sz="1600" dirty="0">
                <a:latin typeface="+mj-ea"/>
                <a:ea typeface="+mj-ea"/>
              </a:rPr>
              <a:t>「危険マップ作成」</a:t>
            </a:r>
            <a:r>
              <a:rPr lang="en-US" altLang="ja-JP" sz="1600" dirty="0">
                <a:latin typeface="+mj-ea"/>
                <a:ea typeface="+mj-ea"/>
              </a:rPr>
              <a:t>p22</a:t>
            </a:r>
            <a:r>
              <a:rPr lang="ja-JP" altLang="en-US" sz="1600" dirty="0" err="1">
                <a:latin typeface="+mj-ea"/>
                <a:ea typeface="+mj-ea"/>
              </a:rPr>
              <a:t>、</a:t>
            </a:r>
            <a:r>
              <a:rPr lang="ja-JP" altLang="en-US" sz="1600" dirty="0">
                <a:latin typeface="+mj-ea"/>
                <a:ea typeface="+mj-ea"/>
              </a:rPr>
              <a:t>「注意警告板の設置」</a:t>
            </a:r>
            <a:r>
              <a:rPr lang="en-US" altLang="ja-JP" sz="1600" dirty="0">
                <a:latin typeface="+mj-ea"/>
                <a:ea typeface="+mj-ea"/>
              </a:rPr>
              <a:t>p24</a:t>
            </a:r>
            <a:r>
              <a:rPr lang="ja-JP" altLang="en-US" sz="1600" dirty="0">
                <a:latin typeface="+mj-ea"/>
                <a:ea typeface="+mj-ea"/>
              </a:rPr>
              <a:t>　参照</a:t>
            </a:r>
            <a:endParaRPr kumimoji="1" lang="ja-JP" altLang="en-US" sz="1600" dirty="0">
              <a:latin typeface="+mj-ea"/>
              <a:ea typeface="+mj-ea"/>
            </a:endParaRPr>
          </a:p>
        </p:txBody>
      </p:sp>
      <p:graphicFrame>
        <p:nvGraphicFramePr>
          <p:cNvPr id="3" name="表 2"/>
          <p:cNvGraphicFramePr>
            <a:graphicFrameLocks noGrp="1"/>
          </p:cNvGraphicFramePr>
          <p:nvPr>
            <p:extLst>
              <p:ext uri="{D42A27DB-BD31-4B8C-83A1-F6EECF244321}">
                <p14:modId xmlns:p14="http://schemas.microsoft.com/office/powerpoint/2010/main" val="2004955986"/>
              </p:ext>
            </p:extLst>
          </p:nvPr>
        </p:nvGraphicFramePr>
        <p:xfrm>
          <a:off x="461961" y="1484784"/>
          <a:ext cx="8229601" cy="2871169"/>
        </p:xfrm>
        <a:graphic>
          <a:graphicData uri="http://schemas.openxmlformats.org/drawingml/2006/table">
            <a:tbl>
              <a:tblPr/>
              <a:tblGrid>
                <a:gridCol w="1168478">
                  <a:extLst>
                    <a:ext uri="{9D8B030D-6E8A-4147-A177-3AD203B41FA5}">
                      <a16:colId xmlns:a16="http://schemas.microsoft.com/office/drawing/2014/main" val="20000"/>
                    </a:ext>
                  </a:extLst>
                </a:gridCol>
                <a:gridCol w="4611089">
                  <a:extLst>
                    <a:ext uri="{9D8B030D-6E8A-4147-A177-3AD203B41FA5}">
                      <a16:colId xmlns:a16="http://schemas.microsoft.com/office/drawing/2014/main" val="20001"/>
                    </a:ext>
                  </a:extLst>
                </a:gridCol>
                <a:gridCol w="816678">
                  <a:extLst>
                    <a:ext uri="{9D8B030D-6E8A-4147-A177-3AD203B41FA5}">
                      <a16:colId xmlns:a16="http://schemas.microsoft.com/office/drawing/2014/main" val="20002"/>
                    </a:ext>
                  </a:extLst>
                </a:gridCol>
                <a:gridCol w="816678">
                  <a:extLst>
                    <a:ext uri="{9D8B030D-6E8A-4147-A177-3AD203B41FA5}">
                      <a16:colId xmlns:a16="http://schemas.microsoft.com/office/drawing/2014/main" val="20003"/>
                    </a:ext>
                  </a:extLst>
                </a:gridCol>
                <a:gridCol w="816678">
                  <a:extLst>
                    <a:ext uri="{9D8B030D-6E8A-4147-A177-3AD203B41FA5}">
                      <a16:colId xmlns:a16="http://schemas.microsoft.com/office/drawing/2014/main" val="20004"/>
                    </a:ext>
                  </a:extLst>
                </a:gridCol>
              </a:tblGrid>
              <a:tr h="310966">
                <a:tc rowSpan="2">
                  <a:txBody>
                    <a:bodyPr/>
                    <a:lstStyle/>
                    <a:p>
                      <a:pPr algn="ctr" fontAlgn="ctr"/>
                      <a:r>
                        <a:rPr lang="ja-JP" altLang="en-US" sz="2000" b="0" i="0" u="none" strike="noStrike" dirty="0">
                          <a:solidFill>
                            <a:srgbClr val="FFFFFF"/>
                          </a:solidFill>
                          <a:effectLst/>
                          <a:latin typeface="ＭＳ Ｐゴシック"/>
                        </a:rPr>
                        <a:t>事項</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rowSpan="2">
                  <a:txBody>
                    <a:bodyPr/>
                    <a:lstStyle/>
                    <a:p>
                      <a:pPr algn="ctr" fontAlgn="ctr"/>
                      <a:r>
                        <a:rPr lang="ja-JP" altLang="en-US" sz="2000" b="0" i="0" u="none" strike="noStrike" dirty="0">
                          <a:solidFill>
                            <a:srgbClr val="FFFFFF"/>
                          </a:solidFill>
                          <a:effectLst/>
                          <a:latin typeface="ＭＳ Ｐゴシック"/>
                        </a:rPr>
                        <a:t>チェック内容</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gridSpan="2">
                  <a:txBody>
                    <a:bodyPr/>
                    <a:lstStyle/>
                    <a:p>
                      <a:pPr algn="ctr" fontAlgn="ctr"/>
                      <a:r>
                        <a:rPr lang="ja-JP" altLang="en-US" sz="2000" b="0" i="0" u="none" strike="noStrike">
                          <a:solidFill>
                            <a:srgbClr val="FFFFFF"/>
                          </a:solidFill>
                          <a:effectLst/>
                          <a:latin typeface="ＭＳ Ｐゴシック"/>
                        </a:rPr>
                        <a:t>チェック欄</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hMerge="1">
                  <a:txBody>
                    <a:bodyPr/>
                    <a:lstStyle/>
                    <a:p>
                      <a:endParaRPr kumimoji="1" lang="ja-JP" altLang="en-US"/>
                    </a:p>
                  </a:txBody>
                  <a:tcPr/>
                </a:tc>
                <a:tc rowSpan="2">
                  <a:txBody>
                    <a:bodyPr/>
                    <a:lstStyle/>
                    <a:p>
                      <a:pPr algn="ctr" fontAlgn="ctr"/>
                      <a:r>
                        <a:rPr lang="ja-JP" altLang="en-US" sz="2000" b="0" i="0" u="none" strike="noStrike" dirty="0">
                          <a:solidFill>
                            <a:srgbClr val="FFFFFF"/>
                          </a:solidFill>
                          <a:effectLst/>
                          <a:latin typeface="ＭＳ Ｐゴシック"/>
                        </a:rPr>
                        <a:t>対策</a:t>
                      </a:r>
                      <a:endParaRPr lang="en-US" altLang="ja-JP" sz="2000" b="0" i="0" u="none" strike="noStrike" dirty="0">
                        <a:solidFill>
                          <a:srgbClr val="FFFFFF"/>
                        </a:solidFill>
                        <a:effectLst/>
                        <a:latin typeface="ＭＳ Ｐゴシック"/>
                      </a:endParaRPr>
                    </a:p>
                    <a:p>
                      <a:pPr algn="ctr" fontAlgn="ctr"/>
                      <a:r>
                        <a:rPr lang="ja-JP" altLang="en-US" sz="2000" b="0" i="0" u="none" strike="noStrike" dirty="0">
                          <a:solidFill>
                            <a:srgbClr val="FFFFFF"/>
                          </a:solidFill>
                          <a:effectLst/>
                          <a:latin typeface="ＭＳ Ｐゴシック"/>
                        </a:rPr>
                        <a:t>優先</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extLst>
                  <a:ext uri="{0D108BD9-81ED-4DB2-BD59-A6C34878D82A}">
                    <a16:rowId xmlns:a16="http://schemas.microsoft.com/office/drawing/2014/main" val="10000"/>
                  </a:ext>
                </a:extLst>
              </a:tr>
              <a:tr h="3109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2000" b="0" i="0" u="none" strike="noStrike">
                          <a:solidFill>
                            <a:srgbClr val="FFFFFF"/>
                          </a:solidFill>
                          <a:effectLst/>
                          <a:latin typeface="ＭＳ Ｐゴシック"/>
                        </a:rPr>
                        <a:t>そうだ</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a:txBody>
                    <a:bodyPr/>
                    <a:lstStyle/>
                    <a:p>
                      <a:pPr algn="ctr" fontAlgn="ctr"/>
                      <a:r>
                        <a:rPr lang="ja-JP" altLang="en-US" sz="2000" b="0" i="0" u="none" strike="noStrike">
                          <a:solidFill>
                            <a:srgbClr val="FFFFFF"/>
                          </a:solidFill>
                          <a:effectLst/>
                          <a:latin typeface="ＭＳ Ｐゴシック"/>
                        </a:rPr>
                        <a:t>ちがう</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vMerge="1">
                  <a:txBody>
                    <a:bodyPr/>
                    <a:lstStyle/>
                    <a:p>
                      <a:endParaRPr kumimoji="1" lang="ja-JP" altLang="en-US"/>
                    </a:p>
                  </a:txBody>
                  <a:tcPr/>
                </a:tc>
                <a:extLst>
                  <a:ext uri="{0D108BD9-81ED-4DB2-BD59-A6C34878D82A}">
                    <a16:rowId xmlns:a16="http://schemas.microsoft.com/office/drawing/2014/main" val="10001"/>
                  </a:ext>
                </a:extLst>
              </a:tr>
              <a:tr h="640778">
                <a:tc>
                  <a:txBody>
                    <a:bodyPr/>
                    <a:lstStyle/>
                    <a:p>
                      <a:pPr algn="ctr" rtl="0" fontAlgn="ctr"/>
                      <a:r>
                        <a:rPr lang="ja-JP" altLang="en-US" sz="2000" b="0" i="0" u="none" strike="noStrike" dirty="0">
                          <a:solidFill>
                            <a:srgbClr val="000000"/>
                          </a:solidFill>
                          <a:effectLst/>
                          <a:latin typeface="Arial"/>
                        </a:rPr>
                        <a:t>車両知識</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ctr"/>
                      <a:r>
                        <a:rPr lang="ja-JP" altLang="en-US" sz="2000" b="0" i="0" u="none" strike="noStrike" dirty="0">
                          <a:solidFill>
                            <a:srgbClr val="000000"/>
                          </a:solidFill>
                          <a:effectLst/>
                          <a:latin typeface="Arial"/>
                        </a:rPr>
                        <a:t>作業終了後、</a:t>
                      </a:r>
                      <a:r>
                        <a:rPr lang="ja-JP" altLang="en-US" sz="2000" b="0" i="0" u="none" strike="noStrike" dirty="0" err="1">
                          <a:solidFill>
                            <a:srgbClr val="000000"/>
                          </a:solidFill>
                          <a:effectLst/>
                          <a:latin typeface="Arial"/>
                        </a:rPr>
                        <a:t>ほ</a:t>
                      </a:r>
                      <a:r>
                        <a:rPr lang="ja-JP" altLang="en-US" sz="2000" b="0" i="0" u="none" strike="noStrike" dirty="0">
                          <a:solidFill>
                            <a:srgbClr val="000000"/>
                          </a:solidFill>
                          <a:effectLst/>
                          <a:latin typeface="Arial"/>
                        </a:rPr>
                        <a:t>場を出る前にブレーキ連結を確認している。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640778">
                <a:tc>
                  <a:txBody>
                    <a:bodyPr/>
                    <a:lstStyle/>
                    <a:p>
                      <a:pPr algn="ctr" rtl="0" fontAlgn="ctr"/>
                      <a:r>
                        <a:rPr lang="ja-JP" altLang="en-US" sz="2000" b="0" i="0" u="none" strike="noStrike">
                          <a:solidFill>
                            <a:srgbClr val="000000"/>
                          </a:solidFill>
                          <a:effectLst/>
                          <a:latin typeface="Arial"/>
                        </a:rPr>
                        <a:t>習熟度</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ctr"/>
                      <a:r>
                        <a:rPr lang="ja-JP" altLang="en-US" sz="2000" b="0" i="0" u="none" strike="noStrike" dirty="0">
                          <a:solidFill>
                            <a:srgbClr val="000000"/>
                          </a:solidFill>
                          <a:effectLst/>
                          <a:latin typeface="Arial"/>
                        </a:rPr>
                        <a:t>カーブでの減速、一旦停止をしている。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r h="961167">
                <a:tc>
                  <a:txBody>
                    <a:bodyPr/>
                    <a:lstStyle/>
                    <a:p>
                      <a:pPr algn="ctr" rtl="0" fontAlgn="ctr"/>
                      <a:r>
                        <a:rPr lang="ja-JP" altLang="en-US" sz="2000" b="0" i="0" u="none" strike="noStrike">
                          <a:solidFill>
                            <a:srgbClr val="000000"/>
                          </a:solidFill>
                          <a:effectLst/>
                          <a:latin typeface="Arial"/>
                        </a:rPr>
                        <a:t>危険個所の認識</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ctr"/>
                      <a:r>
                        <a:rPr lang="ja-JP" altLang="en-US" sz="2000" b="0" i="0" u="none" strike="noStrike" dirty="0">
                          <a:solidFill>
                            <a:srgbClr val="000000"/>
                          </a:solidFill>
                          <a:effectLst/>
                          <a:latin typeface="Arial"/>
                        </a:rPr>
                        <a:t>事前の下見や、最新のハザードマップで、移動道路や</a:t>
                      </a:r>
                      <a:r>
                        <a:rPr lang="ja-JP" altLang="en-US" sz="2000" b="0" i="0" u="none" strike="noStrike" dirty="0" err="1">
                          <a:solidFill>
                            <a:srgbClr val="000000"/>
                          </a:solidFill>
                          <a:effectLst/>
                          <a:latin typeface="Arial"/>
                        </a:rPr>
                        <a:t>ほ</a:t>
                      </a:r>
                      <a:r>
                        <a:rPr lang="ja-JP" altLang="en-US" sz="2000" b="0" i="0" u="none" strike="noStrike" dirty="0">
                          <a:solidFill>
                            <a:srgbClr val="000000"/>
                          </a:solidFill>
                          <a:effectLst/>
                          <a:latin typeface="Arial"/>
                        </a:rPr>
                        <a:t>場の危険性を確認している。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780730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テキスト ボックス 6"/>
          <p:cNvSpPr txBox="1"/>
          <p:nvPr/>
        </p:nvSpPr>
        <p:spPr>
          <a:xfrm>
            <a:off x="256375" y="130471"/>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作業終了後、</a:t>
            </a:r>
            <a:r>
              <a:rPr lang="ja-JP" altLang="en-US" sz="2800" dirty="0" err="1">
                <a:solidFill>
                  <a:prstClr val="black"/>
                </a:solidFill>
                <a:latin typeface="ＭＳ Ｐゴシック"/>
              </a:rPr>
              <a:t>ほ</a:t>
            </a:r>
            <a:r>
              <a:rPr lang="ja-JP" altLang="en-US" sz="2800" dirty="0">
                <a:solidFill>
                  <a:prstClr val="black"/>
                </a:solidFill>
                <a:latin typeface="ＭＳ Ｐゴシック"/>
              </a:rPr>
              <a:t>場を出る前にブレーキ連結を確認し</a:t>
            </a:r>
            <a:endParaRPr lang="en-US" altLang="ja-JP" sz="2800" dirty="0">
              <a:solidFill>
                <a:prstClr val="black"/>
              </a:solidFill>
              <a:latin typeface="ＭＳ Ｐゴシック"/>
            </a:endParaRPr>
          </a:p>
          <a:p>
            <a:r>
              <a:rPr lang="ja-JP" altLang="en-US" sz="2800" dirty="0">
                <a:solidFill>
                  <a:prstClr val="black"/>
                </a:solidFill>
                <a:latin typeface="ＭＳ Ｐゴシック"/>
              </a:rPr>
              <a:t>　　ている。</a:t>
            </a:r>
          </a:p>
        </p:txBody>
      </p:sp>
      <p:sp>
        <p:nvSpPr>
          <p:cNvPr id="8" name="テキスト ボックス 7"/>
          <p:cNvSpPr txBox="1"/>
          <p:nvPr/>
        </p:nvSpPr>
        <p:spPr>
          <a:xfrm>
            <a:off x="231458" y="5333152"/>
            <a:ext cx="8533485" cy="1200329"/>
          </a:xfrm>
          <a:prstGeom prst="rect">
            <a:avLst/>
          </a:prstGeom>
          <a:solidFill>
            <a:schemeClr val="bg1"/>
          </a:solidFill>
          <a:ln>
            <a:noFill/>
          </a:ln>
        </p:spPr>
        <p:txBody>
          <a:bodyPr wrap="square" rtlCol="0">
            <a:spAutoFit/>
          </a:bodyPr>
          <a:lstStyle/>
          <a:p>
            <a:r>
              <a:rPr lang="ja-JP" altLang="en-US" sz="2400" b="1" dirty="0">
                <a:solidFill>
                  <a:srgbClr val="FF0000"/>
                </a:solidFill>
                <a:latin typeface="ＭＳ Ｐゴシック"/>
              </a:rPr>
              <a:t>≪なぜ≫</a:t>
            </a:r>
            <a:r>
              <a:rPr lang="ja-JP" altLang="en-US" sz="2400" dirty="0">
                <a:solidFill>
                  <a:prstClr val="black"/>
                </a:solidFill>
                <a:latin typeface="ＭＳ Ｐゴシック"/>
              </a:rPr>
              <a:t>道路などを走行中に片ブレーキを踏み、重大な事故となるケースが後を絶ちません。特に、ほ場内作業で片ブレーキを使い、ほ場退出時に連結ロックを忘れることも多いようです。</a:t>
            </a:r>
          </a:p>
        </p:txBody>
      </p:sp>
      <p:sp>
        <p:nvSpPr>
          <p:cNvPr id="10" name="テキスト ボックス 9"/>
          <p:cNvSpPr txBox="1"/>
          <p:nvPr/>
        </p:nvSpPr>
        <p:spPr>
          <a:xfrm>
            <a:off x="256374" y="1178168"/>
            <a:ext cx="4241825" cy="4154984"/>
          </a:xfrm>
          <a:prstGeom prst="rect">
            <a:avLst/>
          </a:prstGeom>
          <a:noFill/>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事故事例</a:t>
            </a:r>
            <a:r>
              <a:rPr lang="en-US" altLang="ja-JP" sz="2400" b="1" dirty="0">
                <a:solidFill>
                  <a:srgbClr val="FF0000"/>
                </a:solidFill>
                <a:latin typeface="ＭＳ Ｐゴシック"/>
              </a:rPr>
              <a:t>》</a:t>
            </a:r>
          </a:p>
          <a:p>
            <a:r>
              <a:rPr lang="ja-JP" altLang="en-US" sz="2400" b="1" dirty="0">
                <a:solidFill>
                  <a:srgbClr val="FF0000"/>
                </a:solidFill>
                <a:latin typeface="ＭＳ Ｐゴシック"/>
              </a:rPr>
              <a:t>ブレーキの連結ロック、</a:t>
            </a:r>
            <a:endParaRPr lang="en-US" altLang="ja-JP" sz="2400" b="1" dirty="0">
              <a:solidFill>
                <a:srgbClr val="FF0000"/>
              </a:solidFill>
              <a:latin typeface="ＭＳ Ｐゴシック"/>
            </a:endParaRPr>
          </a:p>
          <a:p>
            <a:r>
              <a:rPr lang="ja-JP" altLang="en-US" sz="2400" b="1" dirty="0">
                <a:solidFill>
                  <a:srgbClr val="FF0000"/>
                </a:solidFill>
                <a:latin typeface="ＭＳ Ｐゴシック"/>
              </a:rPr>
              <a:t>安全フレーム（死亡）</a:t>
            </a:r>
          </a:p>
          <a:p>
            <a:r>
              <a:rPr lang="ja-JP" altLang="en-US" sz="2400" dirty="0">
                <a:solidFill>
                  <a:prstClr val="black"/>
                </a:solidFill>
                <a:latin typeface="ＭＳ Ｐゴシック"/>
              </a:rPr>
              <a:t>安全フレーム無しのトラクターで、公道で後続車両に気づき停止しようとしたが、ブレーキの連結ロックをし忘れていたため片ブレーキとなり、左側の排水路に転落し、トラクターの下敷きとなり死亡。（平成</a:t>
            </a:r>
            <a:r>
              <a:rPr lang="en-US" altLang="ja-JP" sz="2400" dirty="0">
                <a:solidFill>
                  <a:prstClr val="black"/>
                </a:solidFill>
                <a:latin typeface="ＭＳ Ｐゴシック"/>
              </a:rPr>
              <a:t>26</a:t>
            </a:r>
            <a:r>
              <a:rPr lang="ja-JP" altLang="en-US" sz="2400" dirty="0">
                <a:solidFill>
                  <a:prstClr val="black"/>
                </a:solidFill>
                <a:latin typeface="ＭＳ Ｐゴシック"/>
              </a:rPr>
              <a:t>年</a:t>
            </a:r>
            <a:r>
              <a:rPr lang="en-US" altLang="ja-JP" sz="2400" dirty="0">
                <a:solidFill>
                  <a:prstClr val="black"/>
                </a:solidFill>
                <a:latin typeface="ＭＳ Ｐゴシック"/>
              </a:rPr>
              <a:t>4</a:t>
            </a:r>
            <a:r>
              <a:rPr lang="ja-JP" altLang="en-US" sz="2400" dirty="0">
                <a:solidFill>
                  <a:prstClr val="black"/>
                </a:solidFill>
                <a:latin typeface="ＭＳ Ｐゴシック"/>
              </a:rPr>
              <a:t>月 </a:t>
            </a:r>
            <a:r>
              <a:rPr lang="en-US" altLang="ja-JP" sz="2400" dirty="0">
                <a:solidFill>
                  <a:prstClr val="black"/>
                </a:solidFill>
                <a:latin typeface="ＭＳ Ｐゴシック"/>
              </a:rPr>
              <a:t>11</a:t>
            </a:r>
            <a:r>
              <a:rPr lang="ja-JP" altLang="en-US" sz="2400" dirty="0">
                <a:solidFill>
                  <a:prstClr val="black"/>
                </a:solidFill>
                <a:latin typeface="ＭＳ Ｐゴシック"/>
              </a:rPr>
              <a:t>時頃、男性・</a:t>
            </a:r>
            <a:r>
              <a:rPr lang="en-US" altLang="ja-JP" sz="2400" dirty="0">
                <a:solidFill>
                  <a:prstClr val="black"/>
                </a:solidFill>
                <a:latin typeface="ＭＳ Ｐゴシック"/>
              </a:rPr>
              <a:t>87</a:t>
            </a:r>
            <a:r>
              <a:rPr lang="ja-JP" altLang="en-US" sz="2400" dirty="0">
                <a:solidFill>
                  <a:prstClr val="black"/>
                </a:solidFill>
                <a:latin typeface="ＭＳ Ｐゴシック"/>
              </a:rPr>
              <a:t>歳）</a:t>
            </a:r>
          </a:p>
        </p:txBody>
      </p:sp>
      <p:grpSp>
        <p:nvGrpSpPr>
          <p:cNvPr id="12" name="グループ化 11"/>
          <p:cNvGrpSpPr/>
          <p:nvPr/>
        </p:nvGrpSpPr>
        <p:grpSpPr>
          <a:xfrm>
            <a:off x="4532795" y="1281301"/>
            <a:ext cx="4343481" cy="3155811"/>
            <a:chOff x="539552" y="2559629"/>
            <a:chExt cx="4464496" cy="3173627"/>
          </a:xfrm>
        </p:grpSpPr>
        <p:sp>
          <p:nvSpPr>
            <p:cNvPr id="13" name="正方形/長方形 12"/>
            <p:cNvSpPr/>
            <p:nvPr/>
          </p:nvSpPr>
          <p:spPr>
            <a:xfrm>
              <a:off x="539552" y="2559629"/>
              <a:ext cx="4464496" cy="3173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4" name="Picture 2" descr="\\ALRIT\Alrit共有\02_農作業安全対策\２８農林水産省予算 安全総合対策\リスクカルテ\指導者研修用資料関係\02 安全講習テキスト 耕種分冊 Ⅱ\イラスト\トラクタ事故.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2832041"/>
              <a:ext cx="1569302" cy="260131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グループ化 15"/>
            <p:cNvGrpSpPr/>
            <p:nvPr/>
          </p:nvGrpSpPr>
          <p:grpSpPr>
            <a:xfrm>
              <a:off x="539552" y="3501008"/>
              <a:ext cx="4464496" cy="2160240"/>
              <a:chOff x="539552" y="3501008"/>
              <a:chExt cx="4464496" cy="2160240"/>
            </a:xfrm>
          </p:grpSpPr>
          <p:cxnSp>
            <p:nvCxnSpPr>
              <p:cNvPr id="18" name="直線コネクタ 17"/>
              <p:cNvCxnSpPr/>
              <p:nvPr/>
            </p:nvCxnSpPr>
            <p:spPr>
              <a:xfrm>
                <a:off x="539552" y="5382246"/>
                <a:ext cx="216024"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755576" y="4365104"/>
                <a:ext cx="288032" cy="1005456"/>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flipV="1">
                <a:off x="1043608" y="4365104"/>
                <a:ext cx="1152128" cy="108012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2195736" y="5445224"/>
                <a:ext cx="0" cy="2160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2535131" y="5445224"/>
                <a:ext cx="0" cy="216024"/>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2195736" y="5661248"/>
                <a:ext cx="339395"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2535132" y="3501008"/>
                <a:ext cx="1820844" cy="1944216"/>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4355976" y="3501008"/>
                <a:ext cx="648072" cy="0"/>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右カーブ矢印 16"/>
            <p:cNvSpPr/>
            <p:nvPr/>
          </p:nvSpPr>
          <p:spPr>
            <a:xfrm rot="6947103">
              <a:off x="3995136" y="2310239"/>
              <a:ext cx="349738" cy="1440160"/>
            </a:xfrm>
            <a:prstGeom prst="curv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0000"/>
                </a:solidFill>
              </a:endParaRPr>
            </a:p>
          </p:txBody>
        </p:sp>
      </p:grpSp>
      <p:sp>
        <p:nvSpPr>
          <p:cNvPr id="26" name="テキスト ボックス 25"/>
          <p:cNvSpPr txBox="1"/>
          <p:nvPr/>
        </p:nvSpPr>
        <p:spPr>
          <a:xfrm>
            <a:off x="272578" y="116688"/>
            <a:ext cx="492443" cy="504000"/>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rPr>
              <a:t>✔</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21</a:t>
            </a:fld>
            <a:endParaRPr lang="ja-JP" altLang="en-US">
              <a:solidFill>
                <a:prstClr val="black">
                  <a:tint val="75000"/>
                </a:prstClr>
              </a:solidFill>
            </a:endParaRPr>
          </a:p>
        </p:txBody>
      </p:sp>
      <p:sp>
        <p:nvSpPr>
          <p:cNvPr id="27" name="正方形/長方形 26"/>
          <p:cNvSpPr/>
          <p:nvPr/>
        </p:nvSpPr>
        <p:spPr>
          <a:xfrm>
            <a:off x="4805266" y="4551511"/>
            <a:ext cx="3524508"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Ⅳ</a:t>
            </a:r>
            <a:r>
              <a:rPr lang="ja-JP" altLang="ja-JP" sz="1600" dirty="0">
                <a:latin typeface="+mj-ea"/>
                <a:ea typeface="+mj-ea"/>
              </a:rPr>
              <a:t>）</a:t>
            </a:r>
            <a:r>
              <a:rPr lang="en-US" altLang="ja-JP" sz="1600" dirty="0">
                <a:latin typeface="+mj-ea"/>
                <a:ea typeface="+mj-ea"/>
              </a:rPr>
              <a:t>p95</a:t>
            </a:r>
            <a:r>
              <a:rPr lang="ja-JP" altLang="ja-JP" sz="1600" dirty="0">
                <a:latin typeface="+mj-ea"/>
                <a:ea typeface="+mj-ea"/>
              </a:rPr>
              <a:t>より</a:t>
            </a:r>
          </a:p>
        </p:txBody>
      </p:sp>
    </p:spTree>
    <p:extLst>
      <p:ext uri="{BB962C8B-B14F-4D97-AF65-F5344CB8AC3E}">
        <p14:creationId xmlns:p14="http://schemas.microsoft.com/office/powerpoint/2010/main" val="3815424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47685" y="1340768"/>
            <a:ext cx="8654343" cy="1200329"/>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改善のポイント</a:t>
            </a:r>
            <a:r>
              <a:rPr lang="en-US" altLang="ja-JP" sz="2400" b="1" dirty="0">
                <a:solidFill>
                  <a:srgbClr val="FF0000"/>
                </a:solidFill>
                <a:latin typeface="ＭＳ Ｐゴシック"/>
              </a:rPr>
              <a:t>》</a:t>
            </a:r>
          </a:p>
          <a:p>
            <a:r>
              <a:rPr lang="ja-JP" altLang="en-US" sz="2400" dirty="0">
                <a:solidFill>
                  <a:prstClr val="black"/>
                </a:solidFill>
                <a:latin typeface="ＭＳ Ｐゴシック"/>
              </a:rPr>
              <a:t>取扱説明書や販売店の説明などで、自動車とは異なるトラクターの特性を知り、安全で効率的な運転・操作を身につけます。</a:t>
            </a:r>
            <a:endParaRPr lang="en-US" altLang="ja-JP" sz="2400" dirty="0">
              <a:solidFill>
                <a:prstClr val="black"/>
              </a:solidFill>
              <a:latin typeface="ＭＳ Ｐゴシック"/>
            </a:endParaRPr>
          </a:p>
        </p:txBody>
      </p:sp>
      <p:pic>
        <p:nvPicPr>
          <p:cNvPr id="7" name="Picture 3" descr="\\ALRIT\Alrit共有\02_農作業安全対策\２８農林水産省予算 安全総合対策\リスクカルテ\指導者研修用資料関係\02 安全講習テキスト 耕種分冊 Ⅱ\イラスト\ブレーキ連結.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85" y="2780928"/>
            <a:ext cx="3644856" cy="24482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1662" y="4398495"/>
            <a:ext cx="2919925" cy="2164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4081662" y="2780928"/>
            <a:ext cx="4820366" cy="1569660"/>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追加のポイント</a:t>
            </a:r>
            <a:r>
              <a:rPr lang="en-US" altLang="ja-JP" sz="2400" b="1" dirty="0">
                <a:solidFill>
                  <a:srgbClr val="FF0000"/>
                </a:solidFill>
                <a:latin typeface="ＭＳ Ｐゴシック"/>
              </a:rPr>
              <a:t>》</a:t>
            </a:r>
          </a:p>
          <a:p>
            <a:pPr marL="266700" indent="-266700"/>
            <a:r>
              <a:rPr lang="ja-JP" altLang="en-US" sz="2400" dirty="0">
                <a:solidFill>
                  <a:prstClr val="black"/>
                </a:solidFill>
                <a:latin typeface="ＭＳ Ｐゴシック"/>
              </a:rPr>
              <a:t>①新型のトラクターには片ブレーキ防止装置</a:t>
            </a:r>
            <a:r>
              <a:rPr lang="ja-JP" altLang="en-US" sz="2400" baseline="30000" dirty="0">
                <a:solidFill>
                  <a:prstClr val="black"/>
                </a:solidFill>
                <a:latin typeface="ＭＳ Ｐゴシック"/>
              </a:rPr>
              <a:t>注）</a:t>
            </a:r>
            <a:r>
              <a:rPr lang="ja-JP" altLang="en-US" sz="2400" dirty="0">
                <a:solidFill>
                  <a:prstClr val="black"/>
                </a:solidFill>
                <a:latin typeface="ＭＳ Ｐゴシック"/>
              </a:rPr>
              <a:t>が装備されています。</a:t>
            </a:r>
            <a:endParaRPr lang="en-US" altLang="ja-JP" sz="2400" dirty="0">
              <a:solidFill>
                <a:prstClr val="black"/>
              </a:solidFill>
              <a:latin typeface="ＭＳ Ｐゴシック"/>
            </a:endParaRPr>
          </a:p>
          <a:p>
            <a:pPr marL="266700" indent="-266700"/>
            <a:r>
              <a:rPr lang="ja-JP" altLang="en-US" sz="2400" spc="-150" dirty="0">
                <a:solidFill>
                  <a:prstClr val="black"/>
                </a:solidFill>
                <a:latin typeface="ＭＳ Ｐゴシック"/>
              </a:rPr>
              <a:t>②ブレーキの遊びの調整を行います。</a:t>
            </a:r>
            <a:endParaRPr lang="en-US" altLang="ja-JP" sz="2400" spc="-150" dirty="0">
              <a:solidFill>
                <a:prstClr val="black"/>
              </a:solidFill>
              <a:latin typeface="ＭＳ Ｐゴシック"/>
            </a:endParaRPr>
          </a:p>
        </p:txBody>
      </p:sp>
      <p:sp>
        <p:nvSpPr>
          <p:cNvPr id="3" name="テキスト ボックス 2"/>
          <p:cNvSpPr txBox="1"/>
          <p:nvPr/>
        </p:nvSpPr>
        <p:spPr>
          <a:xfrm>
            <a:off x="6986780" y="4398495"/>
            <a:ext cx="1900441" cy="1077218"/>
          </a:xfrm>
          <a:prstGeom prst="rect">
            <a:avLst/>
          </a:prstGeom>
          <a:noFill/>
        </p:spPr>
        <p:txBody>
          <a:bodyPr wrap="square" rtlCol="0">
            <a:spAutoFit/>
          </a:bodyPr>
          <a:lstStyle/>
          <a:p>
            <a:r>
              <a:rPr lang="ja-JP" altLang="en-US" sz="1600" b="1" dirty="0">
                <a:solidFill>
                  <a:prstClr val="black"/>
                </a:solidFill>
              </a:rPr>
              <a:t>注）普段は連結され、必要な時にだけ連結を解除して片ブレーキとなる装置。</a:t>
            </a:r>
          </a:p>
        </p:txBody>
      </p:sp>
      <p:sp>
        <p:nvSpPr>
          <p:cNvPr id="13" name="テキスト ボックス 12"/>
          <p:cNvSpPr txBox="1"/>
          <p:nvPr/>
        </p:nvSpPr>
        <p:spPr>
          <a:xfrm>
            <a:off x="256375" y="130471"/>
            <a:ext cx="861990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作業終了後、</a:t>
            </a:r>
            <a:r>
              <a:rPr lang="ja-JP" altLang="en-US" sz="2800" dirty="0" err="1">
                <a:solidFill>
                  <a:prstClr val="black"/>
                </a:solidFill>
                <a:latin typeface="ＭＳ Ｐゴシック"/>
              </a:rPr>
              <a:t>ほ</a:t>
            </a:r>
            <a:r>
              <a:rPr lang="ja-JP" altLang="en-US" sz="2800" dirty="0">
                <a:solidFill>
                  <a:prstClr val="black"/>
                </a:solidFill>
                <a:latin typeface="ＭＳ Ｐゴシック"/>
              </a:rPr>
              <a:t>場を出る前にブレーキ連結を確認し</a:t>
            </a:r>
            <a:endParaRPr lang="en-US" altLang="ja-JP" sz="2800" dirty="0">
              <a:solidFill>
                <a:prstClr val="black"/>
              </a:solidFill>
              <a:latin typeface="ＭＳ Ｐゴシック"/>
            </a:endParaRPr>
          </a:p>
          <a:p>
            <a:r>
              <a:rPr lang="ja-JP" altLang="en-US" sz="2800" dirty="0">
                <a:solidFill>
                  <a:prstClr val="black"/>
                </a:solidFill>
                <a:latin typeface="ＭＳ Ｐゴシック"/>
              </a:rPr>
              <a:t>　　ている。</a:t>
            </a:r>
          </a:p>
        </p:txBody>
      </p:sp>
      <p:sp>
        <p:nvSpPr>
          <p:cNvPr id="14" name="テキスト ボックス 13"/>
          <p:cNvSpPr txBox="1"/>
          <p:nvPr/>
        </p:nvSpPr>
        <p:spPr>
          <a:xfrm>
            <a:off x="256375" y="130471"/>
            <a:ext cx="492443" cy="522000"/>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rPr>
              <a:t>✔</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22</a:t>
            </a:fld>
            <a:endParaRPr lang="ja-JP" altLang="en-US">
              <a:solidFill>
                <a:prstClr val="black">
                  <a:tint val="75000"/>
                </a:prstClr>
              </a:solidFill>
            </a:endParaRPr>
          </a:p>
        </p:txBody>
      </p:sp>
    </p:spTree>
    <p:extLst>
      <p:ext uri="{BB962C8B-B14F-4D97-AF65-F5344CB8AC3E}">
        <p14:creationId xmlns:p14="http://schemas.microsoft.com/office/powerpoint/2010/main" val="3043914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テキスト ボックス 6"/>
          <p:cNvSpPr txBox="1"/>
          <p:nvPr/>
        </p:nvSpPr>
        <p:spPr>
          <a:xfrm>
            <a:off x="205732" y="116632"/>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カーブでの減速、一旦停止をしている。</a:t>
            </a:r>
            <a:endParaRPr lang="en-US" altLang="ja-JP" sz="2800" dirty="0">
              <a:solidFill>
                <a:prstClr val="black"/>
              </a:solidFill>
              <a:latin typeface="ＭＳ Ｐゴシック"/>
            </a:endParaRPr>
          </a:p>
        </p:txBody>
      </p:sp>
      <p:sp>
        <p:nvSpPr>
          <p:cNvPr id="8" name="テキスト ボックス 7"/>
          <p:cNvSpPr txBox="1"/>
          <p:nvPr/>
        </p:nvSpPr>
        <p:spPr>
          <a:xfrm>
            <a:off x="179512" y="5373216"/>
            <a:ext cx="8597385" cy="1200329"/>
          </a:xfrm>
          <a:prstGeom prst="rect">
            <a:avLst/>
          </a:prstGeom>
          <a:solidFill>
            <a:schemeClr val="bg1"/>
          </a:solidFill>
          <a:ln>
            <a:noFill/>
          </a:ln>
        </p:spPr>
        <p:txBody>
          <a:bodyPr wrap="square" rtlCol="0">
            <a:spAutoFit/>
          </a:bodyPr>
          <a:lstStyle/>
          <a:p>
            <a:r>
              <a:rPr lang="ja-JP" altLang="en-US" sz="2400" b="1" dirty="0">
                <a:solidFill>
                  <a:srgbClr val="FF0000"/>
                </a:solidFill>
                <a:latin typeface="ＭＳ Ｐゴシック"/>
              </a:rPr>
              <a:t>≪なぜ≫</a:t>
            </a:r>
            <a:r>
              <a:rPr lang="ja-JP" altLang="en-US" sz="2400" dirty="0">
                <a:solidFill>
                  <a:prstClr val="black"/>
                </a:solidFill>
                <a:latin typeface="ＭＳ Ｐゴシック"/>
              </a:rPr>
              <a:t>一般道は、鋭角カーブを極力なくし、また危険と思われる場所には注意警告や一時停止の標識が設置されていますが、農道や私道では、そのような配慮はされていません。</a:t>
            </a:r>
          </a:p>
        </p:txBody>
      </p:sp>
      <p:sp>
        <p:nvSpPr>
          <p:cNvPr id="10" name="テキスト ボックス 9"/>
          <p:cNvSpPr txBox="1"/>
          <p:nvPr/>
        </p:nvSpPr>
        <p:spPr>
          <a:xfrm>
            <a:off x="184901" y="1294014"/>
            <a:ext cx="4024759" cy="3785652"/>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鋭角カーブ、危険性認知</a:t>
            </a:r>
            <a:endParaRPr lang="en-US" altLang="ja-JP" sz="2400" b="1" dirty="0">
              <a:solidFill>
                <a:srgbClr val="FF0000"/>
              </a:solidFill>
              <a:latin typeface="+mj-ea"/>
              <a:ea typeface="+mj-ea"/>
            </a:endParaRPr>
          </a:p>
          <a:p>
            <a:r>
              <a:rPr lang="ja-JP" altLang="en-US" sz="2400" b="1" dirty="0">
                <a:solidFill>
                  <a:srgbClr val="FF0000"/>
                </a:solidFill>
                <a:latin typeface="+mj-ea"/>
                <a:ea typeface="+mj-ea"/>
              </a:rPr>
              <a:t>（死亡）</a:t>
            </a:r>
          </a:p>
          <a:p>
            <a:r>
              <a:rPr lang="ja-JP" altLang="en-US" sz="2400" dirty="0">
                <a:solidFill>
                  <a:prstClr val="black"/>
                </a:solidFill>
                <a:latin typeface="+mj-ea"/>
                <a:ea typeface="+mj-ea"/>
              </a:rPr>
              <a:t>水田の荒耕しの帰り、走行中農道から約</a:t>
            </a:r>
            <a:r>
              <a:rPr lang="en-US" altLang="ja-JP" sz="2400" dirty="0">
                <a:solidFill>
                  <a:prstClr val="black"/>
                </a:solidFill>
                <a:latin typeface="+mj-ea"/>
                <a:ea typeface="+mj-ea"/>
              </a:rPr>
              <a:t>1.2</a:t>
            </a:r>
            <a:r>
              <a:rPr lang="ja-JP" altLang="en-US" sz="2400" dirty="0" err="1">
                <a:solidFill>
                  <a:prstClr val="black"/>
                </a:solidFill>
                <a:latin typeface="+mj-ea"/>
                <a:ea typeface="+mj-ea"/>
              </a:rPr>
              <a:t>ｍ</a:t>
            </a:r>
            <a:r>
              <a:rPr lang="ja-JP" altLang="en-US" sz="2400" dirty="0">
                <a:solidFill>
                  <a:prstClr val="black"/>
                </a:solidFill>
                <a:latin typeface="+mj-ea"/>
                <a:ea typeface="+mj-ea"/>
              </a:rPr>
              <a:t>下のほ場へ転落。発見は約２時間後、心肺停止状態、その後死亡確認。</a:t>
            </a:r>
            <a:endParaRPr lang="en-US" altLang="ja-JP" sz="2400" dirty="0">
              <a:solidFill>
                <a:prstClr val="black"/>
              </a:solidFill>
              <a:latin typeface="+mj-ea"/>
              <a:ea typeface="+mj-ea"/>
            </a:endParaRPr>
          </a:p>
          <a:p>
            <a:r>
              <a:rPr lang="ja-JP" altLang="en-US" sz="2400" dirty="0">
                <a:solidFill>
                  <a:prstClr val="black"/>
                </a:solidFill>
                <a:latin typeface="+mj-ea"/>
                <a:ea typeface="+mj-ea"/>
              </a:rPr>
              <a:t>（平成</a:t>
            </a:r>
            <a:r>
              <a:rPr lang="en-US" altLang="ja-JP" sz="2400" dirty="0">
                <a:solidFill>
                  <a:prstClr val="black"/>
                </a:solidFill>
                <a:latin typeface="+mj-ea"/>
                <a:ea typeface="+mj-ea"/>
              </a:rPr>
              <a:t>25</a:t>
            </a:r>
            <a:r>
              <a:rPr lang="ja-JP" altLang="en-US" sz="2400" dirty="0">
                <a:solidFill>
                  <a:prstClr val="black"/>
                </a:solidFill>
                <a:latin typeface="+mj-ea"/>
                <a:ea typeface="+mj-ea"/>
              </a:rPr>
              <a:t>年</a:t>
            </a:r>
            <a:r>
              <a:rPr lang="en-US" altLang="ja-JP" sz="2400" dirty="0">
                <a:solidFill>
                  <a:prstClr val="black"/>
                </a:solidFill>
                <a:latin typeface="+mj-ea"/>
                <a:ea typeface="+mj-ea"/>
              </a:rPr>
              <a:t>3</a:t>
            </a:r>
            <a:r>
              <a:rPr lang="ja-JP" altLang="en-US" sz="2400" dirty="0">
                <a:solidFill>
                  <a:prstClr val="black"/>
                </a:solidFill>
                <a:latin typeface="+mj-ea"/>
                <a:ea typeface="+mj-ea"/>
              </a:rPr>
              <a:t>月 </a:t>
            </a:r>
            <a:r>
              <a:rPr lang="en-US" altLang="ja-JP" sz="2400" dirty="0">
                <a:solidFill>
                  <a:prstClr val="black"/>
                </a:solidFill>
                <a:latin typeface="+mj-ea"/>
                <a:ea typeface="+mj-ea"/>
              </a:rPr>
              <a:t>12</a:t>
            </a:r>
            <a:r>
              <a:rPr lang="ja-JP" altLang="en-US" sz="2400" dirty="0">
                <a:solidFill>
                  <a:prstClr val="black"/>
                </a:solidFill>
                <a:latin typeface="+mj-ea"/>
                <a:ea typeface="+mj-ea"/>
              </a:rPr>
              <a:t>時頃、男性・</a:t>
            </a:r>
            <a:r>
              <a:rPr lang="en-US" altLang="ja-JP" sz="2400" dirty="0">
                <a:solidFill>
                  <a:prstClr val="black"/>
                </a:solidFill>
                <a:latin typeface="+mj-ea"/>
                <a:ea typeface="+mj-ea"/>
              </a:rPr>
              <a:t>74</a:t>
            </a:r>
            <a:r>
              <a:rPr lang="ja-JP" altLang="en-US" sz="2400" dirty="0">
                <a:solidFill>
                  <a:prstClr val="black"/>
                </a:solidFill>
                <a:latin typeface="+mj-ea"/>
                <a:ea typeface="+mj-ea"/>
              </a:rPr>
              <a:t>歳）</a:t>
            </a:r>
            <a:endParaRPr lang="en-US" altLang="ja-JP" sz="2400" dirty="0">
              <a:solidFill>
                <a:prstClr val="black"/>
              </a:solidFill>
              <a:latin typeface="+mj-ea"/>
              <a:ea typeface="+mj-ea"/>
            </a:endParaRPr>
          </a:p>
          <a:p>
            <a:endParaRPr lang="ja-JP" altLang="en-US" sz="2400" dirty="0">
              <a:solidFill>
                <a:prstClr val="black"/>
              </a:solidFill>
              <a:latin typeface="+mj-ea"/>
              <a:ea typeface="+mj-ea"/>
            </a:endParaRPr>
          </a:p>
        </p:txBody>
      </p:sp>
      <p:sp>
        <p:nvSpPr>
          <p:cNvPr id="11" name="テキスト ボックス 10"/>
          <p:cNvSpPr txBox="1"/>
          <p:nvPr/>
        </p:nvSpPr>
        <p:spPr>
          <a:xfrm>
            <a:off x="209369" y="638632"/>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移動道路や</a:t>
            </a:r>
            <a:r>
              <a:rPr lang="ja-JP" altLang="en-US" sz="2800" dirty="0" err="1">
                <a:solidFill>
                  <a:prstClr val="black"/>
                </a:solidFill>
                <a:latin typeface="ＭＳ Ｐゴシック"/>
              </a:rPr>
              <a:t>ほ</a:t>
            </a:r>
            <a:r>
              <a:rPr lang="ja-JP" altLang="en-US" sz="2800" dirty="0">
                <a:solidFill>
                  <a:prstClr val="black"/>
                </a:solidFill>
                <a:latin typeface="ＭＳ Ｐゴシック"/>
              </a:rPr>
              <a:t>場の危険性を確認している。</a:t>
            </a:r>
          </a:p>
        </p:txBody>
      </p:sp>
      <p:sp>
        <p:nvSpPr>
          <p:cNvPr id="13" name="テキスト ボックス 12"/>
          <p:cNvSpPr txBox="1"/>
          <p:nvPr/>
        </p:nvSpPr>
        <p:spPr>
          <a:xfrm>
            <a:off x="179512" y="116632"/>
            <a:ext cx="492443" cy="504000"/>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rPr>
              <a:t>✔</a:t>
            </a:r>
          </a:p>
        </p:txBody>
      </p:sp>
      <p:sp>
        <p:nvSpPr>
          <p:cNvPr id="14" name="テキスト ボックス 13"/>
          <p:cNvSpPr txBox="1"/>
          <p:nvPr/>
        </p:nvSpPr>
        <p:spPr>
          <a:xfrm>
            <a:off x="179512" y="692752"/>
            <a:ext cx="492443" cy="504000"/>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rPr>
              <a:t>✔</a:t>
            </a:r>
          </a:p>
        </p:txBody>
      </p:sp>
      <p:sp>
        <p:nvSpPr>
          <p:cNvPr id="2" name="スライド番号プレースホルダー 1"/>
          <p:cNvSpPr>
            <a:spLocks noGrp="1"/>
          </p:cNvSpPr>
          <p:nvPr>
            <p:ph type="sldNum" sz="quarter" idx="12"/>
          </p:nvPr>
        </p:nvSpPr>
        <p:spPr>
          <a:xfrm>
            <a:off x="6531345" y="6438419"/>
            <a:ext cx="2133600" cy="365125"/>
          </a:xfrm>
        </p:spPr>
        <p:txBody>
          <a:bodyPr/>
          <a:lstStyle/>
          <a:p>
            <a:fld id="{EC2258F2-9678-4A3A-A23E-BAED14116D12}" type="slidenum">
              <a:rPr lang="ja-JP" altLang="en-US" smtClean="0">
                <a:solidFill>
                  <a:prstClr val="black">
                    <a:tint val="75000"/>
                  </a:prstClr>
                </a:solidFill>
              </a:rPr>
              <a:pPr/>
              <a:t>23</a:t>
            </a:fld>
            <a:endParaRPr lang="ja-JP" altLang="en-US">
              <a:solidFill>
                <a:prstClr val="black">
                  <a:tint val="75000"/>
                </a:prstClr>
              </a:solidFill>
            </a:endParaRPr>
          </a:p>
        </p:txBody>
      </p:sp>
      <p:sp>
        <p:nvSpPr>
          <p:cNvPr id="12" name="正方形/長方形 11"/>
          <p:cNvSpPr/>
          <p:nvPr/>
        </p:nvSpPr>
        <p:spPr>
          <a:xfrm>
            <a:off x="611560" y="4709652"/>
            <a:ext cx="3429498" cy="598137"/>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Ⅲ</a:t>
            </a:r>
            <a:r>
              <a:rPr lang="ja-JP" altLang="ja-JP" sz="1600" dirty="0">
                <a:latin typeface="+mj-ea"/>
                <a:ea typeface="+mj-ea"/>
              </a:rPr>
              <a:t>）</a:t>
            </a:r>
            <a:r>
              <a:rPr lang="en-US" altLang="ja-JP" sz="1600" dirty="0">
                <a:latin typeface="+mj-ea"/>
                <a:ea typeface="+mj-ea"/>
              </a:rPr>
              <a:t>p91</a:t>
            </a:r>
            <a:r>
              <a:rPr lang="ja-JP" altLang="ja-JP" sz="1600" dirty="0">
                <a:latin typeface="+mj-ea"/>
                <a:ea typeface="+mj-ea"/>
              </a:rPr>
              <a:t>より</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6315" y="1294014"/>
            <a:ext cx="456723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3551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188512" y="1196752"/>
            <a:ext cx="8654343" cy="1938992"/>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改善のポイント</a:t>
            </a:r>
            <a:r>
              <a:rPr lang="en-US" altLang="ja-JP" sz="2400" b="1" dirty="0">
                <a:solidFill>
                  <a:srgbClr val="FF0000"/>
                </a:solidFill>
                <a:latin typeface="ＭＳ Ｐゴシック"/>
              </a:rPr>
              <a:t>》</a:t>
            </a:r>
          </a:p>
          <a:p>
            <a:pPr marL="266700" indent="-266700"/>
            <a:r>
              <a:rPr lang="ja-JP" altLang="en-US" sz="2400" dirty="0">
                <a:solidFill>
                  <a:prstClr val="black"/>
                </a:solidFill>
                <a:latin typeface="ＭＳ Ｐゴシック"/>
              </a:rPr>
              <a:t>①走りなれた道でも、草が繁茂して路肩が見えにくくなったりします。カーブなどでは、減速もしくは一時停止することを心がけます。</a:t>
            </a:r>
            <a:endParaRPr lang="en-US" altLang="ja-JP" sz="2400" dirty="0">
              <a:solidFill>
                <a:prstClr val="black"/>
              </a:solidFill>
              <a:latin typeface="ＭＳ Ｐゴシック"/>
            </a:endParaRPr>
          </a:p>
          <a:p>
            <a:pPr marL="266700" indent="-266700"/>
            <a:r>
              <a:rPr lang="ja-JP" altLang="en-US" sz="2400" dirty="0">
                <a:solidFill>
                  <a:prstClr val="black"/>
                </a:solidFill>
                <a:latin typeface="ＭＳ Ｐゴシック"/>
              </a:rPr>
              <a:t>②トラクター等が通る道路については、事前に確認して危険個所を把握し、ハザードマップ等を作成して情報を共有します。</a:t>
            </a:r>
            <a:endParaRPr lang="en-US" altLang="ja-JP" sz="2400" dirty="0">
              <a:solidFill>
                <a:prstClr val="black"/>
              </a:solidFill>
              <a:latin typeface="ＭＳ Ｐゴシック"/>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581" y="3232440"/>
            <a:ext cx="3245924" cy="337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テキスト ボックス 14"/>
          <p:cNvSpPr txBox="1"/>
          <p:nvPr/>
        </p:nvSpPr>
        <p:spPr>
          <a:xfrm>
            <a:off x="3697895" y="3249656"/>
            <a:ext cx="5134951" cy="830997"/>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改善事例</a:t>
            </a:r>
            <a:r>
              <a:rPr lang="en-US" altLang="ja-JP" sz="2400" b="1" dirty="0">
                <a:solidFill>
                  <a:srgbClr val="FF0000"/>
                </a:solidFill>
                <a:latin typeface="ＭＳ Ｐゴシック"/>
              </a:rPr>
              <a:t>》</a:t>
            </a:r>
          </a:p>
          <a:p>
            <a:r>
              <a:rPr lang="ja-JP" altLang="en-US" sz="2400" dirty="0">
                <a:solidFill>
                  <a:prstClr val="black"/>
                </a:solidFill>
                <a:latin typeface="ＭＳ Ｐゴシック"/>
              </a:rPr>
              <a:t>作業手順の確認、情報共有を行った。</a:t>
            </a:r>
            <a:endParaRPr lang="en-US" altLang="ja-JP" sz="2400" dirty="0">
              <a:solidFill>
                <a:prstClr val="black"/>
              </a:solidFill>
              <a:latin typeface="ＭＳ Ｐゴシック"/>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6936" y="4149080"/>
            <a:ext cx="2677332" cy="200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6872" y="4575085"/>
            <a:ext cx="2403737" cy="1581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p:cNvSpPr txBox="1"/>
          <p:nvPr/>
        </p:nvSpPr>
        <p:spPr>
          <a:xfrm>
            <a:off x="205732" y="116632"/>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カーブでの減速、一旦停止をしている。</a:t>
            </a:r>
            <a:endParaRPr lang="en-US" altLang="ja-JP" sz="2800" dirty="0">
              <a:solidFill>
                <a:prstClr val="black"/>
              </a:solidFill>
              <a:latin typeface="ＭＳ Ｐゴシック"/>
            </a:endParaRPr>
          </a:p>
        </p:txBody>
      </p:sp>
      <p:sp>
        <p:nvSpPr>
          <p:cNvPr id="12" name="テキスト ボックス 11"/>
          <p:cNvSpPr txBox="1"/>
          <p:nvPr/>
        </p:nvSpPr>
        <p:spPr>
          <a:xfrm>
            <a:off x="217350" y="116632"/>
            <a:ext cx="492443" cy="522000"/>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rPr>
              <a:t>✔</a:t>
            </a:r>
          </a:p>
        </p:txBody>
      </p:sp>
      <p:sp>
        <p:nvSpPr>
          <p:cNvPr id="14" name="テキスト ボックス 13"/>
          <p:cNvSpPr txBox="1"/>
          <p:nvPr/>
        </p:nvSpPr>
        <p:spPr>
          <a:xfrm>
            <a:off x="209901" y="638632"/>
            <a:ext cx="8619902"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移動道路や</a:t>
            </a:r>
            <a:r>
              <a:rPr lang="ja-JP" altLang="en-US" sz="2800" dirty="0" err="1">
                <a:solidFill>
                  <a:prstClr val="black"/>
                </a:solidFill>
                <a:latin typeface="ＭＳ Ｐゴシック"/>
              </a:rPr>
              <a:t>ほ</a:t>
            </a:r>
            <a:r>
              <a:rPr lang="ja-JP" altLang="en-US" sz="2800" dirty="0">
                <a:solidFill>
                  <a:prstClr val="black"/>
                </a:solidFill>
                <a:latin typeface="ＭＳ Ｐゴシック"/>
              </a:rPr>
              <a:t>場の危険性を確認している。</a:t>
            </a:r>
          </a:p>
        </p:txBody>
      </p:sp>
      <p:sp>
        <p:nvSpPr>
          <p:cNvPr id="18" name="テキスト ボックス 17"/>
          <p:cNvSpPr txBox="1"/>
          <p:nvPr/>
        </p:nvSpPr>
        <p:spPr>
          <a:xfrm>
            <a:off x="217350" y="638632"/>
            <a:ext cx="492443" cy="522000"/>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rPr>
              <a:t>✔</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24</a:t>
            </a:fld>
            <a:endParaRPr lang="ja-JP" altLang="en-US" dirty="0">
              <a:solidFill>
                <a:prstClr val="black">
                  <a:tint val="75000"/>
                </a:prstClr>
              </a:solidFill>
            </a:endParaRPr>
          </a:p>
        </p:txBody>
      </p:sp>
      <p:sp>
        <p:nvSpPr>
          <p:cNvPr id="20" name="正方形/長方形 19"/>
          <p:cNvSpPr/>
          <p:nvPr/>
        </p:nvSpPr>
        <p:spPr>
          <a:xfrm>
            <a:off x="3697894" y="6157078"/>
            <a:ext cx="4546514"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a:t>
            </a:r>
            <a:r>
              <a:rPr lang="ja-JP" altLang="en-US" sz="1600" dirty="0">
                <a:latin typeface="+mj-ea"/>
                <a:ea typeface="+mj-ea"/>
              </a:rPr>
              <a:t>農作業安全の１．２．３</a:t>
            </a:r>
            <a:r>
              <a:rPr lang="ja-JP" altLang="ja-JP" sz="1600" dirty="0">
                <a:latin typeface="+mj-ea"/>
                <a:ea typeface="+mj-ea"/>
              </a:rPr>
              <a:t>」</a:t>
            </a:r>
            <a:r>
              <a:rPr lang="en-US" altLang="ja-JP" sz="1600" dirty="0">
                <a:latin typeface="+mj-ea"/>
                <a:ea typeface="+mj-ea"/>
              </a:rPr>
              <a:t>p203</a:t>
            </a:r>
            <a:r>
              <a:rPr lang="ja-JP" altLang="ja-JP" sz="1600" dirty="0">
                <a:latin typeface="+mj-ea"/>
                <a:ea typeface="+mj-ea"/>
              </a:rPr>
              <a:t>より</a:t>
            </a:r>
          </a:p>
        </p:txBody>
      </p:sp>
    </p:spTree>
    <p:extLst>
      <p:ext uri="{BB962C8B-B14F-4D97-AF65-F5344CB8AC3E}">
        <p14:creationId xmlns:p14="http://schemas.microsoft.com/office/powerpoint/2010/main" val="3966080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4" name="テキスト ボックス 13"/>
          <p:cNvSpPr txBox="1"/>
          <p:nvPr/>
        </p:nvSpPr>
        <p:spPr>
          <a:xfrm>
            <a:off x="62880" y="1295529"/>
            <a:ext cx="9018240" cy="2308324"/>
          </a:xfrm>
          <a:prstGeom prst="rect">
            <a:avLst/>
          </a:prstGeom>
          <a:noFill/>
        </p:spPr>
        <p:txBody>
          <a:bodyPr wrap="square" rtlCol="0">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令和元年、トラクターの公道走行に関する決まりが改定されました。</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①作業機を付けたまま走行する場合の規制が明確化されました。</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場合により反射器類を作業機に付けたり速度制限の必要があります。</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②作業機の幅などにより大型特殊免許が必要</a:t>
            </a:r>
            <a:r>
              <a:rPr kumimoji="1" lang="ja-JP" altLang="en-US" sz="2400" b="0" i="0" u="none" strike="noStrike" kern="1200" cap="none" spc="0" normalizeH="0" baseline="0" noProof="0">
                <a:ln>
                  <a:noFill/>
                </a:ln>
                <a:solidFill>
                  <a:prstClr val="black"/>
                </a:solidFill>
                <a:effectLst/>
                <a:uLnTx/>
                <a:uFillTx/>
                <a:latin typeface="ＭＳ Ｐゴシック"/>
                <a:ea typeface="ＭＳ Ｐゴシック" panose="020B0600070205080204" pitchFamily="50" charset="-128"/>
                <a:cs typeface="+mn-cs"/>
              </a:rPr>
              <a:t>となります。</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5" name="タイトル 1"/>
          <p:cNvSpPr txBox="1">
            <a:spLocks/>
          </p:cNvSpPr>
          <p:nvPr/>
        </p:nvSpPr>
        <p:spPr>
          <a:xfrm>
            <a:off x="0" y="0"/>
            <a:ext cx="9153525" cy="584775"/>
          </a:xfrm>
          <a:prstGeom prst="rect">
            <a:avLst/>
          </a:prstGeom>
          <a:solidFill>
            <a:schemeClr val="bg2">
              <a:lumMod val="50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j-cs"/>
              </a:rPr>
              <a:t>４．作業機付き公道走行</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258F2-9678-4A3A-A23E-BAED14116D12}" type="slidenum">
              <a:rPr kumimoji="1" lang="ja-JP" altLang="en-US" sz="2000" b="0" i="0" u="none" strike="noStrike" kern="1200" cap="none" spc="0" normalizeH="0" baseline="0" noProof="0" smtClean="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2000" b="0" i="0" u="none" strike="noStrike" kern="1200" cap="none" spc="0" normalizeH="0" baseline="0" noProof="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テキスト ボックス 7"/>
          <p:cNvSpPr txBox="1"/>
          <p:nvPr/>
        </p:nvSpPr>
        <p:spPr>
          <a:xfrm>
            <a:off x="755576" y="762717"/>
            <a:ext cx="8162812" cy="461665"/>
          </a:xfrm>
          <a:prstGeom prst="rect">
            <a:avLst/>
          </a:prstGeom>
          <a:solidFill>
            <a:schemeClr val="bg1"/>
          </a:solidFill>
          <a:ln>
            <a:solidFill>
              <a:schemeClr val="bg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下の写真を見ながら、チェックするポイントを整理しましょう。</a:t>
            </a:r>
          </a:p>
        </p:txBody>
      </p:sp>
      <p:pic>
        <p:nvPicPr>
          <p:cNvPr id="4" name="図 3">
            <a:extLst>
              <a:ext uri="{FF2B5EF4-FFF2-40B4-BE49-F238E27FC236}">
                <a16:creationId xmlns:a16="http://schemas.microsoft.com/office/drawing/2014/main" id="{CF0AB052-AECA-42D4-8F08-7AC018820CF1}"/>
              </a:ext>
            </a:extLst>
          </p:cNvPr>
          <p:cNvPicPr>
            <a:picLocks noChangeAspect="1"/>
          </p:cNvPicPr>
          <p:nvPr/>
        </p:nvPicPr>
        <p:blipFill>
          <a:blip r:embed="rId3"/>
          <a:stretch>
            <a:fillRect/>
          </a:stretch>
        </p:blipFill>
        <p:spPr>
          <a:xfrm>
            <a:off x="611560" y="3678693"/>
            <a:ext cx="3820495" cy="2617039"/>
          </a:xfrm>
          <a:prstGeom prst="rect">
            <a:avLst/>
          </a:prstGeom>
        </p:spPr>
      </p:pic>
      <p:pic>
        <p:nvPicPr>
          <p:cNvPr id="6" name="図 5">
            <a:extLst>
              <a:ext uri="{FF2B5EF4-FFF2-40B4-BE49-F238E27FC236}">
                <a16:creationId xmlns:a16="http://schemas.microsoft.com/office/drawing/2014/main" id="{557E70C3-5F2D-4EEA-97D8-537D9E464975}"/>
              </a:ext>
            </a:extLst>
          </p:cNvPr>
          <p:cNvPicPr>
            <a:picLocks noChangeAspect="1"/>
          </p:cNvPicPr>
          <p:nvPr/>
        </p:nvPicPr>
        <p:blipFill>
          <a:blip r:embed="rId4"/>
          <a:stretch>
            <a:fillRect/>
          </a:stretch>
        </p:blipFill>
        <p:spPr>
          <a:xfrm>
            <a:off x="4926577" y="3676846"/>
            <a:ext cx="3245823" cy="2709816"/>
          </a:xfrm>
          <a:prstGeom prst="rect">
            <a:avLst/>
          </a:prstGeom>
        </p:spPr>
      </p:pic>
    </p:spTree>
    <p:extLst>
      <p:ext uri="{BB962C8B-B14F-4D97-AF65-F5344CB8AC3E}">
        <p14:creationId xmlns:p14="http://schemas.microsoft.com/office/powerpoint/2010/main" val="2902719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タイトル 1"/>
          <p:cNvSpPr txBox="1">
            <a:spLocks/>
          </p:cNvSpPr>
          <p:nvPr/>
        </p:nvSpPr>
        <p:spPr>
          <a:xfrm>
            <a:off x="0" y="0"/>
            <a:ext cx="9153525" cy="584775"/>
          </a:xfrm>
          <a:prstGeom prst="rect">
            <a:avLst/>
          </a:prstGeom>
          <a:solidFill>
            <a:schemeClr val="bg2">
              <a:lumMod val="50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kumimoji="1" lang="ja-JP" altLang="en-US" sz="3200" b="0"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j-cs"/>
              </a:rPr>
              <a:t>４．作業機付き公道走行</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26</a:t>
            </a:fld>
            <a:endParaRPr lang="ja-JP" altLang="en-US">
              <a:solidFill>
                <a:prstClr val="black">
                  <a:tint val="75000"/>
                </a:prstClr>
              </a:solidFill>
            </a:endParaRPr>
          </a:p>
        </p:txBody>
      </p:sp>
      <p:graphicFrame>
        <p:nvGraphicFramePr>
          <p:cNvPr id="3" name="表 2"/>
          <p:cNvGraphicFramePr>
            <a:graphicFrameLocks noGrp="1"/>
          </p:cNvGraphicFramePr>
          <p:nvPr>
            <p:extLst>
              <p:ext uri="{D42A27DB-BD31-4B8C-83A1-F6EECF244321}">
                <p14:modId xmlns:p14="http://schemas.microsoft.com/office/powerpoint/2010/main" val="1578672655"/>
              </p:ext>
            </p:extLst>
          </p:nvPr>
        </p:nvGraphicFramePr>
        <p:xfrm>
          <a:off x="461961" y="1484784"/>
          <a:ext cx="8229601" cy="2871169"/>
        </p:xfrm>
        <a:graphic>
          <a:graphicData uri="http://schemas.openxmlformats.org/drawingml/2006/table">
            <a:tbl>
              <a:tblPr/>
              <a:tblGrid>
                <a:gridCol w="1168478">
                  <a:extLst>
                    <a:ext uri="{9D8B030D-6E8A-4147-A177-3AD203B41FA5}">
                      <a16:colId xmlns:a16="http://schemas.microsoft.com/office/drawing/2014/main" val="20000"/>
                    </a:ext>
                  </a:extLst>
                </a:gridCol>
                <a:gridCol w="4611089">
                  <a:extLst>
                    <a:ext uri="{9D8B030D-6E8A-4147-A177-3AD203B41FA5}">
                      <a16:colId xmlns:a16="http://schemas.microsoft.com/office/drawing/2014/main" val="20001"/>
                    </a:ext>
                  </a:extLst>
                </a:gridCol>
                <a:gridCol w="816678">
                  <a:extLst>
                    <a:ext uri="{9D8B030D-6E8A-4147-A177-3AD203B41FA5}">
                      <a16:colId xmlns:a16="http://schemas.microsoft.com/office/drawing/2014/main" val="20002"/>
                    </a:ext>
                  </a:extLst>
                </a:gridCol>
                <a:gridCol w="816678">
                  <a:extLst>
                    <a:ext uri="{9D8B030D-6E8A-4147-A177-3AD203B41FA5}">
                      <a16:colId xmlns:a16="http://schemas.microsoft.com/office/drawing/2014/main" val="20003"/>
                    </a:ext>
                  </a:extLst>
                </a:gridCol>
                <a:gridCol w="816678">
                  <a:extLst>
                    <a:ext uri="{9D8B030D-6E8A-4147-A177-3AD203B41FA5}">
                      <a16:colId xmlns:a16="http://schemas.microsoft.com/office/drawing/2014/main" val="20004"/>
                    </a:ext>
                  </a:extLst>
                </a:gridCol>
              </a:tblGrid>
              <a:tr h="310966">
                <a:tc rowSpan="2">
                  <a:txBody>
                    <a:bodyPr/>
                    <a:lstStyle/>
                    <a:p>
                      <a:pPr algn="ctr" fontAlgn="ctr"/>
                      <a:r>
                        <a:rPr lang="ja-JP" altLang="en-US" sz="2000" b="0" i="0" u="none" strike="noStrike" dirty="0">
                          <a:solidFill>
                            <a:srgbClr val="FFFFFF"/>
                          </a:solidFill>
                          <a:effectLst/>
                          <a:latin typeface="ＭＳ Ｐゴシック"/>
                        </a:rPr>
                        <a:t>事項</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rowSpan="2">
                  <a:txBody>
                    <a:bodyPr/>
                    <a:lstStyle/>
                    <a:p>
                      <a:pPr algn="ctr" fontAlgn="ctr"/>
                      <a:r>
                        <a:rPr lang="ja-JP" altLang="en-US" sz="2000" b="0" i="0" u="none" strike="noStrike" dirty="0">
                          <a:solidFill>
                            <a:srgbClr val="FFFFFF"/>
                          </a:solidFill>
                          <a:effectLst/>
                          <a:latin typeface="ＭＳ Ｐゴシック"/>
                        </a:rPr>
                        <a:t>チェック内容</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gridSpan="2">
                  <a:txBody>
                    <a:bodyPr/>
                    <a:lstStyle/>
                    <a:p>
                      <a:pPr algn="ctr" fontAlgn="ctr"/>
                      <a:r>
                        <a:rPr lang="ja-JP" altLang="en-US" sz="2000" b="0" i="0" u="none" strike="noStrike">
                          <a:solidFill>
                            <a:srgbClr val="FFFFFF"/>
                          </a:solidFill>
                          <a:effectLst/>
                          <a:latin typeface="ＭＳ Ｐゴシック"/>
                        </a:rPr>
                        <a:t>チェック欄</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hMerge="1">
                  <a:txBody>
                    <a:bodyPr/>
                    <a:lstStyle/>
                    <a:p>
                      <a:endParaRPr kumimoji="1" lang="ja-JP" altLang="en-US"/>
                    </a:p>
                  </a:txBody>
                  <a:tcPr/>
                </a:tc>
                <a:tc rowSpan="2">
                  <a:txBody>
                    <a:bodyPr/>
                    <a:lstStyle/>
                    <a:p>
                      <a:pPr algn="ctr" fontAlgn="ctr"/>
                      <a:r>
                        <a:rPr lang="ja-JP" altLang="en-US" sz="2000" b="0" i="0" u="none" strike="noStrike" dirty="0">
                          <a:solidFill>
                            <a:srgbClr val="FFFFFF"/>
                          </a:solidFill>
                          <a:effectLst/>
                          <a:latin typeface="ＭＳ Ｐゴシック"/>
                        </a:rPr>
                        <a:t>対策</a:t>
                      </a:r>
                      <a:endParaRPr lang="en-US" altLang="ja-JP" sz="2000" b="0" i="0" u="none" strike="noStrike" dirty="0">
                        <a:solidFill>
                          <a:srgbClr val="FFFFFF"/>
                        </a:solidFill>
                        <a:effectLst/>
                        <a:latin typeface="ＭＳ Ｐゴシック"/>
                      </a:endParaRPr>
                    </a:p>
                    <a:p>
                      <a:pPr algn="ctr" fontAlgn="ctr"/>
                      <a:r>
                        <a:rPr lang="ja-JP" altLang="en-US" sz="2000" b="0" i="0" u="none" strike="noStrike" dirty="0">
                          <a:solidFill>
                            <a:srgbClr val="FFFFFF"/>
                          </a:solidFill>
                          <a:effectLst/>
                          <a:latin typeface="ＭＳ Ｐゴシック"/>
                        </a:rPr>
                        <a:t>優先</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extLst>
                  <a:ext uri="{0D108BD9-81ED-4DB2-BD59-A6C34878D82A}">
                    <a16:rowId xmlns:a16="http://schemas.microsoft.com/office/drawing/2014/main" val="10000"/>
                  </a:ext>
                </a:extLst>
              </a:tr>
              <a:tr h="3109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2000" b="0" i="0" u="none" strike="noStrike">
                          <a:solidFill>
                            <a:srgbClr val="FFFFFF"/>
                          </a:solidFill>
                          <a:effectLst/>
                          <a:latin typeface="ＭＳ Ｐゴシック"/>
                        </a:rPr>
                        <a:t>そうだ</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a:txBody>
                    <a:bodyPr/>
                    <a:lstStyle/>
                    <a:p>
                      <a:pPr algn="ctr" fontAlgn="ctr"/>
                      <a:r>
                        <a:rPr lang="ja-JP" altLang="en-US" sz="2000" b="0" i="0" u="none" strike="noStrike">
                          <a:solidFill>
                            <a:srgbClr val="FFFFFF"/>
                          </a:solidFill>
                          <a:effectLst/>
                          <a:latin typeface="ＭＳ Ｐゴシック"/>
                        </a:rPr>
                        <a:t>ちがう</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vMerge="1">
                  <a:txBody>
                    <a:bodyPr/>
                    <a:lstStyle/>
                    <a:p>
                      <a:endParaRPr kumimoji="1" lang="ja-JP" altLang="en-US"/>
                    </a:p>
                  </a:txBody>
                  <a:tcPr/>
                </a:tc>
                <a:extLst>
                  <a:ext uri="{0D108BD9-81ED-4DB2-BD59-A6C34878D82A}">
                    <a16:rowId xmlns:a16="http://schemas.microsoft.com/office/drawing/2014/main" val="10001"/>
                  </a:ext>
                </a:extLst>
              </a:tr>
              <a:tr h="640778">
                <a:tc>
                  <a:txBody>
                    <a:bodyPr/>
                    <a:lstStyle/>
                    <a:p>
                      <a:pPr algn="ctr" rtl="0" fontAlgn="ctr"/>
                      <a:r>
                        <a:rPr lang="ja-JP" altLang="en-US" sz="2000" b="0" i="0" u="none" strike="noStrike" dirty="0">
                          <a:solidFill>
                            <a:srgbClr val="000000"/>
                          </a:solidFill>
                          <a:effectLst/>
                          <a:latin typeface="Arial"/>
                        </a:rPr>
                        <a:t>作業機　装着</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ctr"/>
                      <a:r>
                        <a:rPr lang="ja-JP" altLang="en-US" sz="2000" b="0" i="0" u="none" strike="noStrike" dirty="0">
                          <a:solidFill>
                            <a:srgbClr val="000000"/>
                          </a:solidFill>
                          <a:effectLst/>
                          <a:latin typeface="Arial"/>
                        </a:rPr>
                        <a:t>作業機の幅や高さなどと必要な反射器や表示の関係を理解して装備している。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640778">
                <a:tc>
                  <a:txBody>
                    <a:bodyPr/>
                    <a:lstStyle/>
                    <a:p>
                      <a:pPr algn="ctr" rtl="0" fontAlgn="ctr"/>
                      <a:r>
                        <a:rPr lang="ja-JP" altLang="en-US" sz="2000" b="0" i="0" u="none" strike="noStrike" dirty="0">
                          <a:solidFill>
                            <a:srgbClr val="000000"/>
                          </a:solidFill>
                          <a:effectLst/>
                          <a:latin typeface="Arial"/>
                        </a:rPr>
                        <a:t>作業機　けん引</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2000" b="0" i="0" u="none" strike="noStrike" dirty="0">
                          <a:solidFill>
                            <a:srgbClr val="000000"/>
                          </a:solidFill>
                          <a:effectLst/>
                          <a:latin typeface="Arial"/>
                        </a:rPr>
                        <a:t>トレーラーの幅や高さなどと必要な灯火や表示などの関係を理解して装備している。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r h="961167">
                <a:tc>
                  <a:txBody>
                    <a:bodyPr/>
                    <a:lstStyle/>
                    <a:p>
                      <a:pPr algn="ctr" rtl="0" fontAlgn="ctr"/>
                      <a:r>
                        <a:rPr lang="ja-JP" altLang="en-US" sz="2000" b="0" i="0" u="none" strike="noStrike" dirty="0">
                          <a:solidFill>
                            <a:srgbClr val="000000"/>
                          </a:solidFill>
                          <a:effectLst/>
                          <a:latin typeface="Arial"/>
                        </a:rPr>
                        <a:t>運転免許</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ctr"/>
                      <a:r>
                        <a:rPr lang="ja-JP" altLang="en-US" sz="2000" b="0" i="0" u="none" strike="noStrike" dirty="0">
                          <a:solidFill>
                            <a:srgbClr val="000000"/>
                          </a:solidFill>
                          <a:effectLst/>
                          <a:latin typeface="Arial"/>
                        </a:rPr>
                        <a:t>作業機を付けた場合、トラクター本体のみで走る場合と必要な免許が異なることがあるのを理解し、必要な免許を持っている。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4"/>
                  </a:ext>
                </a:extLst>
              </a:tr>
            </a:tbl>
          </a:graphicData>
        </a:graphic>
      </p:graphicFrame>
      <p:sp>
        <p:nvSpPr>
          <p:cNvPr id="4" name="テキスト ボックス 3">
            <a:extLst>
              <a:ext uri="{FF2B5EF4-FFF2-40B4-BE49-F238E27FC236}">
                <a16:creationId xmlns:a16="http://schemas.microsoft.com/office/drawing/2014/main" id="{CC90570A-BA6E-4C56-A39A-00E26E4CE469}"/>
              </a:ext>
            </a:extLst>
          </p:cNvPr>
          <p:cNvSpPr txBox="1"/>
          <p:nvPr/>
        </p:nvSpPr>
        <p:spPr>
          <a:xfrm>
            <a:off x="971600" y="4748130"/>
            <a:ext cx="6768752" cy="1015663"/>
          </a:xfrm>
          <a:prstGeom prst="rect">
            <a:avLst/>
          </a:prstGeom>
          <a:noFill/>
        </p:spPr>
        <p:txBody>
          <a:bodyPr wrap="square" rtlCol="0">
            <a:spAutoFit/>
          </a:bodyPr>
          <a:lstStyle/>
          <a:p>
            <a:r>
              <a:rPr kumimoji="1" lang="en-US" altLang="ja-JP" sz="2000" dirty="0"/>
              <a:t>※</a:t>
            </a:r>
            <a:r>
              <a:rPr kumimoji="1" lang="ja-JP" altLang="en-US" sz="2000" dirty="0"/>
              <a:t>実際にはトラクター、作業機の種類や寸法等によりかなり複雑です。詳細は日本農業機械工業会のＨＰなどでチェックするか、農業機械の販売店などに問い合わせて下さい。</a:t>
            </a:r>
          </a:p>
        </p:txBody>
      </p:sp>
    </p:spTree>
    <p:extLst>
      <p:ext uri="{BB962C8B-B14F-4D97-AF65-F5344CB8AC3E}">
        <p14:creationId xmlns:p14="http://schemas.microsoft.com/office/powerpoint/2010/main" val="3108531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テキスト ボックス 6"/>
          <p:cNvSpPr txBox="1"/>
          <p:nvPr/>
        </p:nvSpPr>
        <p:spPr>
          <a:xfrm>
            <a:off x="256375" y="130471"/>
            <a:ext cx="8619902" cy="954107"/>
          </a:xfrm>
          <a:prstGeom prst="rect">
            <a:avLst/>
          </a:prstGeom>
          <a:solidFill>
            <a:schemeClr val="bg1"/>
          </a:solidFill>
          <a:ln w="25400">
            <a:noFill/>
          </a:ln>
        </p:spPr>
        <p:txBody>
          <a:bodyPr wrap="square" rtlCol="0">
            <a:spAutoFit/>
          </a:bodyPr>
          <a:lstStyle/>
          <a:p>
            <a:r>
              <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作</a:t>
            </a:r>
            <a:r>
              <a:rPr lang="ja-JP" altLang="en-US" sz="2800" b="0" i="0" u="none" strike="noStrike" dirty="0">
                <a:solidFill>
                  <a:srgbClr val="000000"/>
                </a:solidFill>
                <a:effectLst/>
                <a:latin typeface="Arial"/>
              </a:rPr>
              <a:t>業機の幅や高さなどと必要な反射器や表示の関係</a:t>
            </a:r>
            <a:endParaRPr lang="en-US" altLang="ja-JP" sz="2800" b="0" i="0" u="none" strike="noStrike" dirty="0">
              <a:solidFill>
                <a:srgbClr val="000000"/>
              </a:solidFill>
              <a:effectLst/>
              <a:latin typeface="Arial"/>
            </a:endParaRPr>
          </a:p>
          <a:p>
            <a:r>
              <a:rPr lang="ja-JP" altLang="en-US" sz="2800" b="0" i="0" u="none" strike="noStrike" dirty="0">
                <a:solidFill>
                  <a:srgbClr val="000000"/>
                </a:solidFill>
                <a:effectLst/>
                <a:latin typeface="Arial"/>
              </a:rPr>
              <a:t>　　を理解して装備している。</a:t>
            </a:r>
            <a:endPar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8" name="テキスト ボックス 7"/>
          <p:cNvSpPr txBox="1"/>
          <p:nvPr/>
        </p:nvSpPr>
        <p:spPr>
          <a:xfrm>
            <a:off x="277760" y="3625888"/>
            <a:ext cx="8455344" cy="2677656"/>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≪事例１≫</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トラクター本体の幅より作業機の幅がかなり大きい。</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作業機の背が高くトラクターの後部ランプ類が隠れる。</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≪事例２≫</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トラクター本体は小型特殊免許対応だが、作業機の</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幅が１</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７ｍを超えている。</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≪事例３≫</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幅２</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５ｍを超える作業機を付けている。</a:t>
            </a:r>
          </a:p>
        </p:txBody>
      </p:sp>
      <p:sp>
        <p:nvSpPr>
          <p:cNvPr id="10" name="テキスト ボックス 9"/>
          <p:cNvSpPr txBox="1"/>
          <p:nvPr/>
        </p:nvSpPr>
        <p:spPr>
          <a:xfrm>
            <a:off x="256374" y="1178168"/>
            <a:ext cx="489169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a:t>
            </a: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問題事例</a:t>
            </a:r>
            <a:r>
              <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道路走行にあたって、トラクター本体のみの大きさやランプ類などは意識していたが、作業機のことは特に意識していなかった</a:t>
            </a:r>
          </a:p>
        </p:txBody>
      </p:sp>
      <p:sp>
        <p:nvSpPr>
          <p:cNvPr id="26" name="テキスト ボックス 25"/>
          <p:cNvSpPr txBox="1"/>
          <p:nvPr/>
        </p:nvSpPr>
        <p:spPr>
          <a:xfrm>
            <a:off x="272578" y="116688"/>
            <a:ext cx="492443" cy="504000"/>
          </a:xfrm>
          <a:prstGeom prst="rect">
            <a:avLst/>
          </a:prstGeom>
          <a:solidFill>
            <a:schemeClr val="bg1"/>
          </a:solid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lumMod val="75000"/>
                  </a:prstClr>
                </a:solidFill>
                <a:effectLst/>
                <a:uLnTx/>
                <a:uFillTx/>
                <a:latin typeface="Calibri"/>
                <a:ea typeface="ＭＳ Ｐゴシック" panose="020B0600070205080204" pitchFamily="50" charset="-128"/>
                <a:cs typeface="+mn-cs"/>
              </a:rPr>
              <a:t>✔</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258F2-9678-4A3A-A23E-BAED14116D12}" type="slidenum">
              <a:rPr kumimoji="1" lang="ja-JP" altLang="en-US" sz="2000" b="0" i="0" u="none" strike="noStrike" kern="1200" cap="none" spc="0" normalizeH="0" baseline="0" noProof="0" smtClean="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2000" b="0" i="0" u="none" strike="noStrike" kern="1200" cap="none" spc="0" normalizeH="0" baseline="0" noProof="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4" name="図 3">
            <a:extLst>
              <a:ext uri="{FF2B5EF4-FFF2-40B4-BE49-F238E27FC236}">
                <a16:creationId xmlns:a16="http://schemas.microsoft.com/office/drawing/2014/main" id="{35DC9C1E-DBED-44C4-ACBD-87F7A8CBCCDF}"/>
              </a:ext>
            </a:extLst>
          </p:cNvPr>
          <p:cNvPicPr>
            <a:picLocks noChangeAspect="1"/>
          </p:cNvPicPr>
          <p:nvPr/>
        </p:nvPicPr>
        <p:blipFill>
          <a:blip r:embed="rId3"/>
          <a:stretch>
            <a:fillRect/>
          </a:stretch>
        </p:blipFill>
        <p:spPr>
          <a:xfrm>
            <a:off x="5292080" y="1138264"/>
            <a:ext cx="3037501" cy="2433937"/>
          </a:xfrm>
          <a:prstGeom prst="rect">
            <a:avLst/>
          </a:prstGeom>
        </p:spPr>
      </p:pic>
    </p:spTree>
    <p:extLst>
      <p:ext uri="{BB962C8B-B14F-4D97-AF65-F5344CB8AC3E}">
        <p14:creationId xmlns:p14="http://schemas.microsoft.com/office/powerpoint/2010/main" val="2943539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48257" y="1178668"/>
            <a:ext cx="8654343" cy="2677656"/>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≪事例１≫</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トラクター本体の幅より作業機の幅がかなり大きい。</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作業機の背が高くトラクターの後部ランプ類が隠れる。</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≪改善のポイント≫</a:t>
            </a:r>
            <a:endPar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トラクターについている灯火装置より作業機の最外側が４０</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cm</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以上はみ出している場合、作業機に反射器を付けます。</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作業機によりトラクターの灯火装置が見えなくなる場合は、作業機に灯火装置を付けます。</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3" name="テキスト ボックス 12"/>
          <p:cNvSpPr txBox="1"/>
          <p:nvPr/>
        </p:nvSpPr>
        <p:spPr>
          <a:xfrm>
            <a:off x="256375" y="130471"/>
            <a:ext cx="8619902" cy="954107"/>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作</a:t>
            </a:r>
            <a:r>
              <a:rPr kumimoji="1" lang="ja-JP" altLang="en-US" sz="28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業機の幅や高さなどと必要な反射器や表示の関係</a:t>
            </a:r>
            <a:endParaRPr kumimoji="1" lang="en-US" altLang="ja-JP" sz="28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を理解して装備している。</a:t>
            </a:r>
            <a:endPar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4" name="テキスト ボックス 13"/>
          <p:cNvSpPr txBox="1"/>
          <p:nvPr/>
        </p:nvSpPr>
        <p:spPr>
          <a:xfrm>
            <a:off x="256375" y="130471"/>
            <a:ext cx="492443" cy="522000"/>
          </a:xfrm>
          <a:prstGeom prst="rect">
            <a:avLst/>
          </a:prstGeom>
          <a:solidFill>
            <a:schemeClr val="bg1"/>
          </a:solid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258F2-9678-4A3A-A23E-BAED14116D12}" type="slidenum">
              <a:rPr kumimoji="1" lang="ja-JP" altLang="en-US" sz="2000" b="0" i="0" u="none" strike="noStrike" kern="1200" cap="none" spc="0" normalizeH="0" baseline="0" noProof="0" smtClean="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2000" b="0" i="0" u="none" strike="noStrike" kern="1200" cap="none" spc="0" normalizeH="0" baseline="0" noProof="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5" name="図 4">
            <a:extLst>
              <a:ext uri="{FF2B5EF4-FFF2-40B4-BE49-F238E27FC236}">
                <a16:creationId xmlns:a16="http://schemas.microsoft.com/office/drawing/2014/main" id="{0723797E-ECBD-4B5B-9F4A-E127EE6FC86C}"/>
              </a:ext>
            </a:extLst>
          </p:cNvPr>
          <p:cNvPicPr>
            <a:picLocks noChangeAspect="1"/>
          </p:cNvPicPr>
          <p:nvPr/>
        </p:nvPicPr>
        <p:blipFill>
          <a:blip r:embed="rId3"/>
          <a:stretch>
            <a:fillRect/>
          </a:stretch>
        </p:blipFill>
        <p:spPr>
          <a:xfrm>
            <a:off x="4716017" y="3927251"/>
            <a:ext cx="3970784" cy="2295726"/>
          </a:xfrm>
          <a:prstGeom prst="rect">
            <a:avLst/>
          </a:prstGeom>
        </p:spPr>
      </p:pic>
      <p:pic>
        <p:nvPicPr>
          <p:cNvPr id="9" name="図 8">
            <a:extLst>
              <a:ext uri="{FF2B5EF4-FFF2-40B4-BE49-F238E27FC236}">
                <a16:creationId xmlns:a16="http://schemas.microsoft.com/office/drawing/2014/main" id="{A235F638-DD84-4594-A3E7-DEAFB220DC69}"/>
              </a:ext>
            </a:extLst>
          </p:cNvPr>
          <p:cNvPicPr>
            <a:picLocks noChangeAspect="1"/>
          </p:cNvPicPr>
          <p:nvPr/>
        </p:nvPicPr>
        <p:blipFill>
          <a:blip r:embed="rId4"/>
          <a:stretch>
            <a:fillRect/>
          </a:stretch>
        </p:blipFill>
        <p:spPr>
          <a:xfrm>
            <a:off x="347487" y="3921070"/>
            <a:ext cx="4227941" cy="2301907"/>
          </a:xfrm>
          <a:prstGeom prst="rect">
            <a:avLst/>
          </a:prstGeom>
        </p:spPr>
      </p:pic>
      <p:sp>
        <p:nvSpPr>
          <p:cNvPr id="10" name="テキスト ボックス 9">
            <a:extLst>
              <a:ext uri="{FF2B5EF4-FFF2-40B4-BE49-F238E27FC236}">
                <a16:creationId xmlns:a16="http://schemas.microsoft.com/office/drawing/2014/main" id="{713D37EE-0DB5-4A1A-9C71-5CD6B1AACB32}"/>
              </a:ext>
            </a:extLst>
          </p:cNvPr>
          <p:cNvSpPr txBox="1"/>
          <p:nvPr/>
        </p:nvSpPr>
        <p:spPr>
          <a:xfrm>
            <a:off x="438687" y="6203333"/>
            <a:ext cx="4080497" cy="276999"/>
          </a:xfrm>
          <a:prstGeom prst="rect">
            <a:avLst/>
          </a:prstGeom>
          <a:noFill/>
        </p:spPr>
        <p:txBody>
          <a:bodyPr wrap="squar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作業機の両外側の前に白、後ろに赤の反射器を付ける</a:t>
            </a:r>
          </a:p>
        </p:txBody>
      </p:sp>
      <p:sp>
        <p:nvSpPr>
          <p:cNvPr id="15" name="テキスト ボックス 14">
            <a:extLst>
              <a:ext uri="{FF2B5EF4-FFF2-40B4-BE49-F238E27FC236}">
                <a16:creationId xmlns:a16="http://schemas.microsoft.com/office/drawing/2014/main" id="{41B154B1-9C9A-4ABD-AD52-E4B311A6837E}"/>
              </a:ext>
            </a:extLst>
          </p:cNvPr>
          <p:cNvSpPr txBox="1"/>
          <p:nvPr/>
        </p:nvSpPr>
        <p:spPr>
          <a:xfrm>
            <a:off x="4825730" y="6203333"/>
            <a:ext cx="3970783" cy="276999"/>
          </a:xfrm>
          <a:prstGeom prst="rect">
            <a:avLst/>
          </a:prstGeom>
          <a:noFill/>
        </p:spPr>
        <p:txBody>
          <a:bodyPr wrap="squar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トラクターに付いているものと同等の灯火器を付ける</a:t>
            </a:r>
          </a:p>
        </p:txBody>
      </p:sp>
      <p:sp>
        <p:nvSpPr>
          <p:cNvPr id="3" name="テキスト ボックス 2">
            <a:extLst>
              <a:ext uri="{FF2B5EF4-FFF2-40B4-BE49-F238E27FC236}">
                <a16:creationId xmlns:a16="http://schemas.microsoft.com/office/drawing/2014/main" id="{9E53F876-E2E8-44DD-9CA9-4E9294EF77D4}"/>
              </a:ext>
            </a:extLst>
          </p:cNvPr>
          <p:cNvSpPr txBox="1"/>
          <p:nvPr/>
        </p:nvSpPr>
        <p:spPr>
          <a:xfrm>
            <a:off x="2737497" y="6480332"/>
            <a:ext cx="4176465" cy="230832"/>
          </a:xfrm>
          <a:prstGeom prst="rect">
            <a:avLst/>
          </a:prstGeom>
          <a:noFill/>
        </p:spPr>
        <p:txBody>
          <a:bodyPr wrap="square" rtlCol="0">
            <a:spAutoFit/>
          </a:bodyPr>
          <a:lstStyle/>
          <a:p>
            <a:r>
              <a:rPr kumimoji="1" lang="en-US" altLang="ja-JP" sz="900" dirty="0"/>
              <a:t>※</a:t>
            </a:r>
            <a:r>
              <a:rPr kumimoji="1" lang="ja-JP" altLang="en-US" sz="900" dirty="0"/>
              <a:t>以下、本項のイラストは日本農業機械工業会「公道走行ガイドブック」より転載</a:t>
            </a:r>
          </a:p>
        </p:txBody>
      </p:sp>
    </p:spTree>
    <p:extLst>
      <p:ext uri="{BB962C8B-B14F-4D97-AF65-F5344CB8AC3E}">
        <p14:creationId xmlns:p14="http://schemas.microsoft.com/office/powerpoint/2010/main" val="2421661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56375" y="1183600"/>
            <a:ext cx="8654343" cy="2308324"/>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≪事例２≫</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トラクター本体は小型特殊免許対応だが、作業機の</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幅が１</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７ｍを超えている。</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≪改善のポイント≫</a:t>
            </a:r>
            <a:endPar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小型特殊免許で運転できるトラクターに幅１</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７ｍを超える作業機を付けた場合には、作業機に反射器を付け、後ろに赤枠三角の表示をします。</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3" name="テキスト ボックス 12"/>
          <p:cNvSpPr txBox="1"/>
          <p:nvPr/>
        </p:nvSpPr>
        <p:spPr>
          <a:xfrm>
            <a:off x="256375" y="130471"/>
            <a:ext cx="8619902" cy="954107"/>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作</a:t>
            </a:r>
            <a:r>
              <a:rPr kumimoji="1" lang="ja-JP" altLang="en-US" sz="28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業機の幅や高さなどと必要な反射器や表示の関係</a:t>
            </a:r>
            <a:endParaRPr kumimoji="1" lang="en-US" altLang="ja-JP" sz="28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を理解して装備している。</a:t>
            </a:r>
            <a:endPar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4" name="テキスト ボックス 13"/>
          <p:cNvSpPr txBox="1"/>
          <p:nvPr/>
        </p:nvSpPr>
        <p:spPr>
          <a:xfrm>
            <a:off x="256375" y="130471"/>
            <a:ext cx="492443" cy="522000"/>
          </a:xfrm>
          <a:prstGeom prst="rect">
            <a:avLst/>
          </a:prstGeom>
          <a:solidFill>
            <a:schemeClr val="bg1"/>
          </a:solid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258F2-9678-4A3A-A23E-BAED14116D12}" type="slidenum">
              <a:rPr kumimoji="1" lang="ja-JP" altLang="en-US" sz="2000" b="0" i="0" u="none" strike="noStrike" kern="1200" cap="none" spc="0" normalizeH="0" baseline="0" noProof="0" smtClean="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2000" b="0" i="0" u="none" strike="noStrike" kern="1200" cap="none" spc="0" normalizeH="0" baseline="0" noProof="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713D37EE-0DB5-4A1A-9C71-5CD6B1AACB32}"/>
              </a:ext>
            </a:extLst>
          </p:cNvPr>
          <p:cNvSpPr txBox="1"/>
          <p:nvPr/>
        </p:nvSpPr>
        <p:spPr>
          <a:xfrm>
            <a:off x="3491880" y="3612297"/>
            <a:ext cx="508860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作業機の両外側の前に白、後ろに赤の反射器を付ける</a:t>
            </a: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後ろから見える位置に赤枠三角の表示を付ける</a:t>
            </a: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両側にバックミラーを付ける（小型特殊免許対応トラクターはもともとは右側だけで可）</a:t>
            </a:r>
            <a:endParaRPr kumimoji="1" lang="en-US" altLang="ja-JP" sz="1600" b="0" i="0" u="none" strike="noStrike" kern="1200" cap="none" spc="0" normalizeH="0" baseline="0" noProof="0" dirty="0">
              <a:ln>
                <a:noFill/>
              </a:ln>
              <a:solidFill>
                <a:prstClr val="black"/>
              </a:solidFill>
              <a:effectLst/>
              <a:uLnTx/>
              <a:uFillTx/>
              <a:latin typeface="+mn-ea"/>
              <a:cs typeface="+mn-cs"/>
            </a:endParaRPr>
          </a:p>
        </p:txBody>
      </p:sp>
      <p:pic>
        <p:nvPicPr>
          <p:cNvPr id="4" name="図 3">
            <a:extLst>
              <a:ext uri="{FF2B5EF4-FFF2-40B4-BE49-F238E27FC236}">
                <a16:creationId xmlns:a16="http://schemas.microsoft.com/office/drawing/2014/main" id="{E256E5C8-BBBA-4966-90C4-390C26B411DC}"/>
              </a:ext>
            </a:extLst>
          </p:cNvPr>
          <p:cNvPicPr>
            <a:picLocks noChangeAspect="1"/>
          </p:cNvPicPr>
          <p:nvPr/>
        </p:nvPicPr>
        <p:blipFill>
          <a:blip r:embed="rId3"/>
          <a:stretch>
            <a:fillRect/>
          </a:stretch>
        </p:blipFill>
        <p:spPr>
          <a:xfrm>
            <a:off x="459485" y="3609906"/>
            <a:ext cx="2930309" cy="2831834"/>
          </a:xfrm>
          <a:prstGeom prst="rect">
            <a:avLst/>
          </a:prstGeom>
        </p:spPr>
      </p:pic>
      <p:sp>
        <p:nvSpPr>
          <p:cNvPr id="9" name="テキスト ボックス 8">
            <a:extLst>
              <a:ext uri="{FF2B5EF4-FFF2-40B4-BE49-F238E27FC236}">
                <a16:creationId xmlns:a16="http://schemas.microsoft.com/office/drawing/2014/main" id="{A5A02282-25CE-4917-8EBB-E2BAD79B9E10}"/>
              </a:ext>
            </a:extLst>
          </p:cNvPr>
          <p:cNvSpPr txBox="1"/>
          <p:nvPr/>
        </p:nvSpPr>
        <p:spPr>
          <a:xfrm>
            <a:off x="3491880" y="5261322"/>
            <a:ext cx="2930309" cy="338554"/>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ea"/>
                <a:cs typeface="+mn-cs"/>
              </a:rPr>
              <a:t>免許については</a:t>
            </a:r>
            <a:r>
              <a:rPr kumimoji="1" lang="en-US" altLang="ja-JP" sz="1600" b="0" i="0" u="none" strike="noStrike" kern="1200" cap="none" spc="0" normalizeH="0" baseline="0" noProof="0" dirty="0">
                <a:ln>
                  <a:noFill/>
                </a:ln>
                <a:solidFill>
                  <a:prstClr val="black"/>
                </a:solidFill>
                <a:effectLst/>
                <a:uLnTx/>
                <a:uFillTx/>
                <a:latin typeface="+mn-ea"/>
                <a:cs typeface="+mn-cs"/>
              </a:rPr>
              <a:t>P.</a:t>
            </a:r>
            <a:r>
              <a:rPr kumimoji="1" lang="ja-JP" altLang="en-US" sz="1600" b="0" i="0" u="none" strike="noStrike" kern="1200" cap="none" spc="0" normalizeH="0" baseline="0" noProof="0" dirty="0">
                <a:ln>
                  <a:noFill/>
                </a:ln>
                <a:solidFill>
                  <a:prstClr val="black"/>
                </a:solidFill>
                <a:effectLst/>
                <a:uLnTx/>
                <a:uFillTx/>
                <a:latin typeface="+mn-ea"/>
                <a:cs typeface="+mn-cs"/>
              </a:rPr>
              <a:t>３７参照</a:t>
            </a:r>
          </a:p>
        </p:txBody>
      </p:sp>
      <p:sp>
        <p:nvSpPr>
          <p:cNvPr id="11" name="正方形/長方形 10">
            <a:extLst>
              <a:ext uri="{FF2B5EF4-FFF2-40B4-BE49-F238E27FC236}">
                <a16:creationId xmlns:a16="http://schemas.microsoft.com/office/drawing/2014/main" id="{81CF5D8E-EAD4-4B0E-A048-EFEA5CDCAA8E}"/>
              </a:ext>
            </a:extLst>
          </p:cNvPr>
          <p:cNvSpPr/>
          <p:nvPr/>
        </p:nvSpPr>
        <p:spPr>
          <a:xfrm>
            <a:off x="3491880" y="5915975"/>
            <a:ext cx="4464496" cy="584775"/>
          </a:xfrm>
          <a:prstGeom prst="rect">
            <a:avLst/>
          </a:prstGeom>
          <a:solidFill>
            <a:schemeClr val="bg1">
              <a:lumMod val="85000"/>
            </a:schemeClr>
          </a:solidFill>
        </p:spPr>
        <p:txBody>
          <a:bodyPr wrap="square">
            <a:spAutoFit/>
          </a:bodyPr>
          <a:lstStyle/>
          <a:p>
            <a:r>
              <a:rPr lang="en-US" altLang="ja-JP" sz="1600" dirty="0">
                <a:latin typeface="+mj-ea"/>
                <a:ea typeface="+mj-ea"/>
              </a:rPr>
              <a:t>※</a:t>
            </a:r>
            <a:r>
              <a:rPr lang="ja-JP" altLang="en-US" sz="1600" dirty="0">
                <a:latin typeface="+mj-ea"/>
                <a:ea typeface="+mj-ea"/>
              </a:rPr>
              <a:t>小型特殊免許対応トラクターとは、長さ</a:t>
            </a:r>
            <a:r>
              <a:rPr lang="en-US" altLang="ja-JP" sz="1600" dirty="0">
                <a:latin typeface="+mj-ea"/>
                <a:ea typeface="+mj-ea"/>
              </a:rPr>
              <a:t>4.7m</a:t>
            </a:r>
            <a:r>
              <a:rPr lang="ja-JP" altLang="en-US" sz="1600" dirty="0">
                <a:latin typeface="+mj-ea"/>
                <a:ea typeface="+mj-ea"/>
              </a:rPr>
              <a:t>・幅</a:t>
            </a:r>
            <a:r>
              <a:rPr lang="en-US" altLang="ja-JP" sz="1600" dirty="0">
                <a:latin typeface="+mj-ea"/>
                <a:ea typeface="+mj-ea"/>
              </a:rPr>
              <a:t>1.7m</a:t>
            </a:r>
            <a:r>
              <a:rPr lang="ja-JP" altLang="en-US" sz="1600" dirty="0">
                <a:latin typeface="+mj-ea"/>
                <a:ea typeface="+mj-ea"/>
              </a:rPr>
              <a:t>・高さ</a:t>
            </a:r>
            <a:r>
              <a:rPr lang="en-US" altLang="ja-JP" sz="1600" dirty="0">
                <a:latin typeface="+mj-ea"/>
                <a:ea typeface="+mj-ea"/>
              </a:rPr>
              <a:t>2.0m</a:t>
            </a:r>
            <a:r>
              <a:rPr lang="ja-JP" altLang="en-US" sz="1600" dirty="0">
                <a:latin typeface="+mj-ea"/>
                <a:ea typeface="+mj-ea"/>
              </a:rPr>
              <a:t>以下で最高速度</a:t>
            </a:r>
            <a:r>
              <a:rPr lang="en-US" altLang="ja-JP" sz="1600" dirty="0">
                <a:latin typeface="+mj-ea"/>
                <a:ea typeface="+mj-ea"/>
              </a:rPr>
              <a:t>15km/h</a:t>
            </a:r>
            <a:r>
              <a:rPr lang="ja-JP" altLang="en-US" sz="1600" dirty="0">
                <a:latin typeface="+mj-ea"/>
                <a:ea typeface="+mj-ea"/>
              </a:rPr>
              <a:t>以下のもの</a:t>
            </a:r>
            <a:endParaRPr lang="ja-JP" altLang="ja-JP" sz="1600" dirty="0">
              <a:latin typeface="+mj-ea"/>
              <a:ea typeface="+mj-ea"/>
            </a:endParaRPr>
          </a:p>
        </p:txBody>
      </p:sp>
    </p:spTree>
    <p:extLst>
      <p:ext uri="{BB962C8B-B14F-4D97-AF65-F5344CB8AC3E}">
        <p14:creationId xmlns:p14="http://schemas.microsoft.com/office/powerpoint/2010/main" val="20872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2" name="テキスト ボックス 11"/>
          <p:cNvSpPr txBox="1"/>
          <p:nvPr/>
        </p:nvSpPr>
        <p:spPr>
          <a:xfrm>
            <a:off x="755576" y="743603"/>
            <a:ext cx="7548861" cy="461665"/>
          </a:xfrm>
          <a:prstGeom prst="rect">
            <a:avLst/>
          </a:prstGeom>
          <a:solidFill>
            <a:schemeClr val="bg1"/>
          </a:solidFill>
          <a:ln>
            <a:solidFill>
              <a:schemeClr val="bg1"/>
            </a:solidFill>
          </a:ln>
        </p:spPr>
        <p:txBody>
          <a:bodyPr wrap="none" rtlCol="0">
            <a:spAutoFit/>
          </a:bodyPr>
          <a:lstStyle/>
          <a:p>
            <a:r>
              <a:rPr lang="ja-JP" altLang="en-US" sz="2400" dirty="0">
                <a:solidFill>
                  <a:prstClr val="black"/>
                </a:solidFill>
                <a:latin typeface="ＭＳ Ｐゴシック"/>
              </a:rPr>
              <a:t>下の絵を見ながら、チェックするポイントを整理しましょう。</a:t>
            </a:r>
          </a:p>
        </p:txBody>
      </p:sp>
      <p:sp>
        <p:nvSpPr>
          <p:cNvPr id="14" name="テキスト ボックス 13"/>
          <p:cNvSpPr txBox="1"/>
          <p:nvPr/>
        </p:nvSpPr>
        <p:spPr>
          <a:xfrm>
            <a:off x="272578" y="1433673"/>
            <a:ext cx="5281629" cy="1569660"/>
          </a:xfrm>
          <a:prstGeom prst="rect">
            <a:avLst/>
          </a:prstGeom>
          <a:noFill/>
        </p:spPr>
        <p:txBody>
          <a:bodyPr wrap="square" rtlCol="0">
            <a:spAutoFit/>
          </a:bodyPr>
          <a:lstStyle/>
          <a:p>
            <a:pPr marL="179388" indent="-179388"/>
            <a:r>
              <a:rPr lang="ja-JP" altLang="en-US" sz="2400" dirty="0">
                <a:solidFill>
                  <a:prstClr val="black"/>
                </a:solidFill>
                <a:latin typeface="ＭＳ Ｐゴシック"/>
              </a:rPr>
              <a:t>①道路の状態・交通量の事前調査</a:t>
            </a:r>
            <a:endParaRPr lang="en-US" altLang="ja-JP" sz="2400" dirty="0">
              <a:solidFill>
                <a:prstClr val="black"/>
              </a:solidFill>
              <a:latin typeface="ＭＳ Ｐゴシック"/>
            </a:endParaRPr>
          </a:p>
          <a:p>
            <a:pPr marL="179388" indent="-179388"/>
            <a:r>
              <a:rPr lang="ja-JP" altLang="en-US" sz="2400" dirty="0">
                <a:solidFill>
                  <a:prstClr val="black"/>
                </a:solidFill>
                <a:latin typeface="ＭＳ Ｐゴシック"/>
              </a:rPr>
              <a:t>②反射板、低速車マークの利用</a:t>
            </a:r>
            <a:endParaRPr lang="en-US" altLang="ja-JP" sz="2400" dirty="0">
              <a:solidFill>
                <a:prstClr val="black"/>
              </a:solidFill>
              <a:latin typeface="ＭＳ Ｐゴシック"/>
            </a:endParaRPr>
          </a:p>
          <a:p>
            <a:pPr marL="179388" indent="-179388"/>
            <a:r>
              <a:rPr lang="ja-JP" altLang="en-US" sz="2400" dirty="0">
                <a:solidFill>
                  <a:prstClr val="black"/>
                </a:solidFill>
                <a:latin typeface="ＭＳ Ｐゴシック"/>
              </a:rPr>
              <a:t>③坂道、道路幅・路肩など、トラクターが走行する道路の確認</a:t>
            </a:r>
            <a:endParaRPr lang="en-US" altLang="ja-JP" sz="2400" dirty="0">
              <a:solidFill>
                <a:prstClr val="black"/>
              </a:solidFill>
              <a:latin typeface="ＭＳ Ｐゴシック"/>
            </a:endParaRPr>
          </a:p>
        </p:txBody>
      </p:sp>
      <p:sp>
        <p:nvSpPr>
          <p:cNvPr id="15" name="タイトル 1"/>
          <p:cNvSpPr txBox="1">
            <a:spLocks/>
          </p:cNvSpPr>
          <p:nvPr/>
        </p:nvSpPr>
        <p:spPr>
          <a:xfrm>
            <a:off x="0" y="0"/>
            <a:ext cx="9153525" cy="584775"/>
          </a:xfrm>
          <a:prstGeom prst="rect">
            <a:avLst/>
          </a:prstGeom>
          <a:solidFill>
            <a:schemeClr val="bg2">
              <a:lumMod val="50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ＭＳ Ｐゴシック"/>
              </a:rPr>
              <a:t>１．道路の評価（作業環境）</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3</a:t>
            </a:fld>
            <a:endParaRPr lang="ja-JP" altLang="en-US" dirty="0">
              <a:solidFill>
                <a:prstClr val="black">
                  <a:tint val="75000"/>
                </a:prstClr>
              </a:solidFill>
            </a:endParaRPr>
          </a:p>
        </p:txBody>
      </p:sp>
      <p:pic>
        <p:nvPicPr>
          <p:cNvPr id="1027" name="Picture 3" descr="\\ALRIT\Alrit共有\02_農作業安全対策\２８農林水産省予算 安全総合対策\リスクカルテ\指導者研修用資料関係\02 安全講習テキスト 耕種分冊 Ⅱ\イラスト\トラクター交通量.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399" y="1433673"/>
            <a:ext cx="2826232" cy="20673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LRIT\Alrit共有\02_農作業安全対策\２８農林水産省予算 安全総合対策\リスクカルテ\指導者研修用資料関係\02 安全講習テキスト 耕種分冊 Ⅱ\イラスト\トラクター道路危険個所.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7400" y="3682759"/>
            <a:ext cx="2826231" cy="23361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LRIT\Alrit共有\02_農作業安全対策\２８農林水産省予算 安全総合対策\リスクカルテ\指導者研修用資料関係\02 安全講習テキスト 耕種分冊 Ⅱ\イラスト\トラクター道路走行２.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169623"/>
            <a:ext cx="5158672" cy="1849335"/>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1A7665D1-958C-45B7-B2E6-FC011ED76679}"/>
              </a:ext>
            </a:extLst>
          </p:cNvPr>
          <p:cNvSpPr txBox="1"/>
          <p:nvPr/>
        </p:nvSpPr>
        <p:spPr>
          <a:xfrm>
            <a:off x="3851920" y="3501009"/>
            <a:ext cx="1080120" cy="369332"/>
          </a:xfrm>
          <a:prstGeom prst="rect">
            <a:avLst/>
          </a:prstGeom>
          <a:noFill/>
        </p:spPr>
        <p:txBody>
          <a:bodyPr wrap="square" rtlCol="0">
            <a:spAutoFit/>
          </a:bodyPr>
          <a:lstStyle/>
          <a:p>
            <a:r>
              <a:rPr kumimoji="1" lang="ja-JP" altLang="en-US" b="1" dirty="0"/>
              <a:t>反射板</a:t>
            </a:r>
          </a:p>
        </p:txBody>
      </p:sp>
      <p:sp>
        <p:nvSpPr>
          <p:cNvPr id="5" name="テキスト ボックス 4">
            <a:extLst>
              <a:ext uri="{FF2B5EF4-FFF2-40B4-BE49-F238E27FC236}">
                <a16:creationId xmlns:a16="http://schemas.microsoft.com/office/drawing/2014/main" id="{6FB179AC-C3B2-4D9C-8E68-A82EDDA74AD9}"/>
              </a:ext>
            </a:extLst>
          </p:cNvPr>
          <p:cNvSpPr txBox="1"/>
          <p:nvPr/>
        </p:nvSpPr>
        <p:spPr>
          <a:xfrm>
            <a:off x="2358483" y="4169623"/>
            <a:ext cx="1512168" cy="369332"/>
          </a:xfrm>
          <a:prstGeom prst="rect">
            <a:avLst/>
          </a:prstGeom>
          <a:noFill/>
        </p:spPr>
        <p:txBody>
          <a:bodyPr wrap="square" rtlCol="0">
            <a:spAutoFit/>
          </a:bodyPr>
          <a:lstStyle/>
          <a:p>
            <a:r>
              <a:rPr kumimoji="1" lang="ja-JP" altLang="en-US" b="1" dirty="0"/>
              <a:t>低速車マーク</a:t>
            </a:r>
          </a:p>
        </p:txBody>
      </p:sp>
      <p:sp>
        <p:nvSpPr>
          <p:cNvPr id="6" name="矢印: 右 5">
            <a:extLst>
              <a:ext uri="{FF2B5EF4-FFF2-40B4-BE49-F238E27FC236}">
                <a16:creationId xmlns:a16="http://schemas.microsoft.com/office/drawing/2014/main" id="{30DA94A9-1856-4495-A778-3305BA46EBAD}"/>
              </a:ext>
            </a:extLst>
          </p:cNvPr>
          <p:cNvSpPr/>
          <p:nvPr/>
        </p:nvSpPr>
        <p:spPr>
          <a:xfrm rot="4230806">
            <a:off x="4211530" y="3914013"/>
            <a:ext cx="360901" cy="2966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右 6">
            <a:extLst>
              <a:ext uri="{FF2B5EF4-FFF2-40B4-BE49-F238E27FC236}">
                <a16:creationId xmlns:a16="http://schemas.microsoft.com/office/drawing/2014/main" id="{69A59C51-D1E0-40DF-8263-4F13D18019E9}"/>
              </a:ext>
            </a:extLst>
          </p:cNvPr>
          <p:cNvSpPr/>
          <p:nvPr/>
        </p:nvSpPr>
        <p:spPr>
          <a:xfrm rot="1708559">
            <a:off x="3268873" y="4665618"/>
            <a:ext cx="785910" cy="1954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15405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176265" y="1178951"/>
            <a:ext cx="8780121" cy="3046988"/>
          </a:xfrm>
          <a:prstGeom prst="rect">
            <a:avLst/>
          </a:prstGeom>
          <a:solidFill>
            <a:schemeClr val="bg1"/>
          </a:solidFill>
          <a:ln>
            <a:noFill/>
          </a:ln>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≪事例３≫</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幅２</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５ｍを超える作業機を付けている。</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≪改善のポイント≫</a:t>
            </a:r>
            <a:endPar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① 走行経路を決め、道路管理者（国・県・市町村のいずれか。まず</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市町村に問い合わせを。）から通行許可を得る。</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②ア</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車体後ろに赤枠三角表示。全幅の数字を後ろと運転席に表示。</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イ</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作業機の最外側に前後とも赤白ゼブラの表示。</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ウ</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作業機の最外側の前側に白の灯火を付ける。</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エ</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作業機の最外側の後側に赤の灯火と赤色反射器を付ける。</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3" name="テキスト ボックス 12"/>
          <p:cNvSpPr txBox="1"/>
          <p:nvPr/>
        </p:nvSpPr>
        <p:spPr>
          <a:xfrm>
            <a:off x="256375" y="130471"/>
            <a:ext cx="8619902" cy="954107"/>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作</a:t>
            </a:r>
            <a:r>
              <a:rPr kumimoji="1" lang="ja-JP" altLang="en-US" sz="28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業機の幅や高さなどと必要な反射器や表示の関係</a:t>
            </a:r>
            <a:endParaRPr kumimoji="1" lang="en-US" altLang="ja-JP" sz="28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rPr>
              <a:t>　　を理解して装備している。</a:t>
            </a:r>
            <a:endPar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4" name="テキスト ボックス 13"/>
          <p:cNvSpPr txBox="1"/>
          <p:nvPr/>
        </p:nvSpPr>
        <p:spPr>
          <a:xfrm>
            <a:off x="256375" y="130471"/>
            <a:ext cx="492443" cy="522000"/>
          </a:xfrm>
          <a:prstGeom prst="rect">
            <a:avLst/>
          </a:prstGeom>
          <a:solidFill>
            <a:schemeClr val="bg1"/>
          </a:solid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258F2-9678-4A3A-A23E-BAED14116D12}" type="slidenum">
              <a:rPr kumimoji="1" lang="ja-JP" altLang="en-US" sz="2000" b="0" i="0" u="none" strike="noStrike" kern="1200" cap="none" spc="0" normalizeH="0" baseline="0" noProof="0" smtClean="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2000" b="0" i="0" u="none" strike="noStrike" kern="1200" cap="none" spc="0" normalizeH="0" baseline="0" noProof="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5" name="図 4">
            <a:extLst>
              <a:ext uri="{FF2B5EF4-FFF2-40B4-BE49-F238E27FC236}">
                <a16:creationId xmlns:a16="http://schemas.microsoft.com/office/drawing/2014/main" id="{04A3EB83-9F67-453C-AE32-59D41618BE14}"/>
              </a:ext>
            </a:extLst>
          </p:cNvPr>
          <p:cNvPicPr>
            <a:picLocks noChangeAspect="1"/>
          </p:cNvPicPr>
          <p:nvPr/>
        </p:nvPicPr>
        <p:blipFill>
          <a:blip r:embed="rId3"/>
          <a:stretch>
            <a:fillRect/>
          </a:stretch>
        </p:blipFill>
        <p:spPr>
          <a:xfrm>
            <a:off x="899592" y="4320312"/>
            <a:ext cx="7122488" cy="2370637"/>
          </a:xfrm>
          <a:prstGeom prst="rect">
            <a:avLst/>
          </a:prstGeom>
        </p:spPr>
      </p:pic>
    </p:spTree>
    <p:extLst>
      <p:ext uri="{BB962C8B-B14F-4D97-AF65-F5344CB8AC3E}">
        <p14:creationId xmlns:p14="http://schemas.microsoft.com/office/powerpoint/2010/main" val="35585561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テキスト ボックス 6"/>
          <p:cNvSpPr txBox="1"/>
          <p:nvPr/>
        </p:nvSpPr>
        <p:spPr>
          <a:xfrm>
            <a:off x="256375" y="130471"/>
            <a:ext cx="8619902" cy="954107"/>
          </a:xfrm>
          <a:prstGeom prst="rect">
            <a:avLst/>
          </a:prstGeom>
          <a:solidFill>
            <a:schemeClr val="bg1"/>
          </a:solidFill>
          <a:ln w="25400">
            <a:noFill/>
          </a:ln>
        </p:spPr>
        <p:txBody>
          <a:bodyPr wrap="square" rtlCol="0">
            <a:spAutoFit/>
          </a:bodyPr>
          <a:lstStyle/>
          <a:p>
            <a:r>
              <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トレーラー</a:t>
            </a:r>
            <a:r>
              <a:rPr lang="ja-JP" altLang="en-US" sz="2800" b="0" i="0" u="none" strike="noStrike" dirty="0">
                <a:solidFill>
                  <a:srgbClr val="000000"/>
                </a:solidFill>
                <a:effectLst/>
                <a:latin typeface="Arial"/>
              </a:rPr>
              <a:t>の幅や高さなどと必要な灯火や表示などの</a:t>
            </a:r>
            <a:endParaRPr lang="en-US" altLang="ja-JP" sz="2800" b="0" i="0" u="none" strike="noStrike" dirty="0">
              <a:solidFill>
                <a:srgbClr val="000000"/>
              </a:solidFill>
              <a:effectLst/>
              <a:latin typeface="Arial"/>
            </a:endParaRPr>
          </a:p>
          <a:p>
            <a:r>
              <a:rPr lang="ja-JP" altLang="en-US" sz="2800" b="0" i="0" u="none" strike="noStrike" dirty="0">
                <a:solidFill>
                  <a:srgbClr val="000000"/>
                </a:solidFill>
                <a:effectLst/>
                <a:latin typeface="Arial"/>
              </a:rPr>
              <a:t>　　関係を理解して装備している。</a:t>
            </a:r>
            <a:endPar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8" name="テキスト ボックス 7"/>
          <p:cNvSpPr txBox="1"/>
          <p:nvPr/>
        </p:nvSpPr>
        <p:spPr>
          <a:xfrm>
            <a:off x="322458" y="3324950"/>
            <a:ext cx="8455344" cy="2308324"/>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≪事例１≫</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トレーラーにブレーキランプやバックランプが装備され</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ていない。</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≪事例２≫</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トレーラーにブレーキが装備されていない。</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≪事例３≫</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トレーラーの幅が２</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５</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m</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を超えている、または連結後</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トラクターを含む全長が１２</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m</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を超えている。</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≪事例４≫</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連結ピンが外れたときの対策は特にとっていない。</a:t>
            </a:r>
          </a:p>
        </p:txBody>
      </p:sp>
      <p:sp>
        <p:nvSpPr>
          <p:cNvPr id="10" name="テキスト ボックス 9"/>
          <p:cNvSpPr txBox="1"/>
          <p:nvPr/>
        </p:nvSpPr>
        <p:spPr>
          <a:xfrm>
            <a:off x="362690" y="1160605"/>
            <a:ext cx="489169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a:t>
            </a: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問題事例</a:t>
            </a:r>
            <a:r>
              <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道路走行にあたって、トラクター本体のみの大きさやランプ類などは意識していたが、トレーラーのことは特に考えていなかった</a:t>
            </a:r>
          </a:p>
        </p:txBody>
      </p:sp>
      <p:sp>
        <p:nvSpPr>
          <p:cNvPr id="26" name="テキスト ボックス 25"/>
          <p:cNvSpPr txBox="1"/>
          <p:nvPr/>
        </p:nvSpPr>
        <p:spPr>
          <a:xfrm>
            <a:off x="272578" y="116688"/>
            <a:ext cx="492443" cy="504000"/>
          </a:xfrm>
          <a:prstGeom prst="rect">
            <a:avLst/>
          </a:prstGeom>
          <a:solidFill>
            <a:schemeClr val="bg1"/>
          </a:solid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lumMod val="75000"/>
                  </a:prstClr>
                </a:solidFill>
                <a:effectLst/>
                <a:uLnTx/>
                <a:uFillTx/>
                <a:latin typeface="Calibri"/>
                <a:ea typeface="ＭＳ Ｐゴシック" panose="020B0600070205080204" pitchFamily="50" charset="-128"/>
                <a:cs typeface="+mn-cs"/>
              </a:rPr>
              <a:t>✔</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258F2-9678-4A3A-A23E-BAED14116D12}" type="slidenum">
              <a:rPr kumimoji="1" lang="ja-JP" altLang="en-US" sz="2000" b="0" i="0" u="none" strike="noStrike" kern="1200" cap="none" spc="0" normalizeH="0" baseline="0" noProof="0" smtClean="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2000" b="0" i="0" u="none" strike="noStrike" kern="1200" cap="none" spc="0" normalizeH="0" baseline="0" noProof="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5" name="図 4">
            <a:extLst>
              <a:ext uri="{FF2B5EF4-FFF2-40B4-BE49-F238E27FC236}">
                <a16:creationId xmlns:a16="http://schemas.microsoft.com/office/drawing/2014/main" id="{1EBEE61C-C638-48D9-B452-6D0D48EB206C}"/>
              </a:ext>
            </a:extLst>
          </p:cNvPr>
          <p:cNvPicPr>
            <a:picLocks noChangeAspect="1"/>
          </p:cNvPicPr>
          <p:nvPr/>
        </p:nvPicPr>
        <p:blipFill>
          <a:blip r:embed="rId3"/>
          <a:stretch>
            <a:fillRect/>
          </a:stretch>
        </p:blipFill>
        <p:spPr>
          <a:xfrm>
            <a:off x="5657390" y="1163457"/>
            <a:ext cx="3123920" cy="2082613"/>
          </a:xfrm>
          <a:prstGeom prst="rect">
            <a:avLst/>
          </a:prstGeom>
        </p:spPr>
      </p:pic>
      <p:sp>
        <p:nvSpPr>
          <p:cNvPr id="11" name="正方形/長方形 10">
            <a:extLst>
              <a:ext uri="{FF2B5EF4-FFF2-40B4-BE49-F238E27FC236}">
                <a16:creationId xmlns:a16="http://schemas.microsoft.com/office/drawing/2014/main" id="{458DC5D5-9EA1-4588-B078-E8C39A7F9DDB}"/>
              </a:ext>
            </a:extLst>
          </p:cNvPr>
          <p:cNvSpPr/>
          <p:nvPr/>
        </p:nvSpPr>
        <p:spPr>
          <a:xfrm>
            <a:off x="1253958" y="5907712"/>
            <a:ext cx="6270370" cy="584775"/>
          </a:xfrm>
          <a:prstGeom prst="rect">
            <a:avLst/>
          </a:prstGeom>
          <a:solidFill>
            <a:schemeClr val="bg1">
              <a:lumMod val="85000"/>
            </a:schemeClr>
          </a:solidFill>
        </p:spPr>
        <p:txBody>
          <a:bodyPr wrap="square">
            <a:spAutoFit/>
          </a:bodyPr>
          <a:lstStyle/>
          <a:p>
            <a:r>
              <a:rPr lang="en-US" altLang="ja-JP" sz="1600" dirty="0">
                <a:latin typeface="+mj-ea"/>
                <a:ea typeface="+mj-ea"/>
              </a:rPr>
              <a:t>※</a:t>
            </a:r>
            <a:r>
              <a:rPr lang="ja-JP" altLang="en-US" sz="1600" dirty="0">
                <a:latin typeface="+mj-ea"/>
                <a:ea typeface="+mj-ea"/>
              </a:rPr>
              <a:t>ここでいうトレーラーとは、運搬用トレーラーのほかロールベーラー、マニュアスプレッダなどけん引式の作業機全てを含みます</a:t>
            </a:r>
            <a:endParaRPr lang="ja-JP" altLang="ja-JP" sz="1600" dirty="0">
              <a:latin typeface="+mj-ea"/>
              <a:ea typeface="+mj-ea"/>
            </a:endParaRPr>
          </a:p>
        </p:txBody>
      </p:sp>
    </p:spTree>
    <p:extLst>
      <p:ext uri="{BB962C8B-B14F-4D97-AF65-F5344CB8AC3E}">
        <p14:creationId xmlns:p14="http://schemas.microsoft.com/office/powerpoint/2010/main" val="1750038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118454" y="1202133"/>
            <a:ext cx="8895743" cy="1938992"/>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≪事例１≫</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トレーラーにブレーキランプやバックランプが装備され</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ていない。</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≪改善のポイント≫</a:t>
            </a:r>
            <a:endPar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トレーラーには、トラクター本体と同様にウィンカー、ブレーキランプ、テールランプ、バックランプ、ポジションランプその他を装備します。</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3" name="テキスト ボックス 12"/>
          <p:cNvSpPr txBox="1"/>
          <p:nvPr/>
        </p:nvSpPr>
        <p:spPr>
          <a:xfrm>
            <a:off x="256375" y="130471"/>
            <a:ext cx="8619902" cy="954107"/>
          </a:xfrm>
          <a:prstGeom prst="rect">
            <a:avLst/>
          </a:prstGeom>
          <a:solidFill>
            <a:schemeClr val="bg1"/>
          </a:solidFill>
          <a:ln w="25400">
            <a:noFill/>
          </a:ln>
        </p:spPr>
        <p:txBody>
          <a:bodyPr wrap="square" rtlCol="0">
            <a:spAutoFit/>
          </a:bodyPr>
          <a:lstStyle/>
          <a:p>
            <a:r>
              <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トレーラー</a:t>
            </a:r>
            <a:r>
              <a:rPr lang="ja-JP" altLang="en-US" sz="2800" b="0" i="0" u="none" strike="noStrike" dirty="0">
                <a:solidFill>
                  <a:srgbClr val="000000"/>
                </a:solidFill>
                <a:effectLst/>
                <a:latin typeface="Arial"/>
              </a:rPr>
              <a:t>の幅や高さなどと必要な灯火や表示などの</a:t>
            </a:r>
            <a:endParaRPr lang="en-US" altLang="ja-JP" sz="2800" b="0" i="0" u="none" strike="noStrike" dirty="0">
              <a:solidFill>
                <a:srgbClr val="000000"/>
              </a:solidFill>
              <a:effectLst/>
              <a:latin typeface="Arial"/>
            </a:endParaRPr>
          </a:p>
          <a:p>
            <a:r>
              <a:rPr lang="ja-JP" altLang="en-US" sz="2800" b="0" i="0" u="none" strike="noStrike" dirty="0">
                <a:solidFill>
                  <a:srgbClr val="000000"/>
                </a:solidFill>
                <a:effectLst/>
                <a:latin typeface="Arial"/>
              </a:rPr>
              <a:t>　　関係を理解して装備している。</a:t>
            </a:r>
            <a:endPar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4" name="テキスト ボックス 13"/>
          <p:cNvSpPr txBox="1"/>
          <p:nvPr/>
        </p:nvSpPr>
        <p:spPr>
          <a:xfrm>
            <a:off x="256375" y="130471"/>
            <a:ext cx="492443" cy="522000"/>
          </a:xfrm>
          <a:prstGeom prst="rect">
            <a:avLst/>
          </a:prstGeom>
          <a:solidFill>
            <a:schemeClr val="bg1"/>
          </a:solid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258F2-9678-4A3A-A23E-BAED14116D12}" type="slidenum">
              <a:rPr kumimoji="1" lang="ja-JP" altLang="en-US" sz="2000" b="0" i="0" u="none" strike="noStrike" kern="1200" cap="none" spc="0" normalizeH="0" baseline="0" noProof="0" smtClean="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2000" b="0" i="0" u="none" strike="noStrike" kern="1200" cap="none" spc="0" normalizeH="0" baseline="0" noProof="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713D37EE-0DB5-4A1A-9C71-5CD6B1AACB32}"/>
              </a:ext>
            </a:extLst>
          </p:cNvPr>
          <p:cNvSpPr txBox="1"/>
          <p:nvPr/>
        </p:nvSpPr>
        <p:spPr>
          <a:xfrm>
            <a:off x="6301808" y="3939094"/>
            <a:ext cx="2636383" cy="646331"/>
          </a:xfrm>
          <a:prstGeom prst="rect">
            <a:avLst/>
          </a:prstGeom>
          <a:noFill/>
        </p:spPr>
        <p:txBody>
          <a:bodyPr wrap="square" rtlCol="0">
            <a:spAutoFit/>
          </a:bodyPr>
          <a:lstStyle/>
          <a:p>
            <a:r>
              <a:rPr kumimoji="1" lang="en-US" altLang="ja-JP" sz="1200" dirty="0">
                <a:latin typeface="HG丸ｺﾞｼｯｸM-PRO" panose="020F0600000000000000" pitchFamily="50" charset="-128"/>
                <a:ea typeface="HG丸ｺﾞｼｯｸM-PRO" panose="020F0600000000000000" pitchFamily="50" charset="-128"/>
              </a:rPr>
              <a:t>※</a:t>
            </a:r>
            <a:r>
              <a:rPr kumimoji="1" lang="ja-JP" altLang="en-US" sz="1200" dirty="0">
                <a:latin typeface="HG丸ｺﾞｼｯｸM-PRO" panose="020F0600000000000000" pitchFamily="50" charset="-128"/>
                <a:ea typeface="HG丸ｺﾞｼｯｸM-PRO" panose="020F0600000000000000" pitchFamily="50" charset="-128"/>
              </a:rPr>
              <a:t>トラクターとトレーラーの連結状態でトラクターの側面からウィンカーの灯火が確認出来る必要がある</a:t>
            </a:r>
          </a:p>
        </p:txBody>
      </p:sp>
      <p:pic>
        <p:nvPicPr>
          <p:cNvPr id="4" name="図 3">
            <a:extLst>
              <a:ext uri="{FF2B5EF4-FFF2-40B4-BE49-F238E27FC236}">
                <a16:creationId xmlns:a16="http://schemas.microsoft.com/office/drawing/2014/main" id="{F33DE24E-AD11-4DFA-958D-36FB27883AE0}"/>
              </a:ext>
            </a:extLst>
          </p:cNvPr>
          <p:cNvPicPr>
            <a:picLocks noChangeAspect="1"/>
          </p:cNvPicPr>
          <p:nvPr/>
        </p:nvPicPr>
        <p:blipFill>
          <a:blip r:embed="rId3"/>
          <a:stretch>
            <a:fillRect/>
          </a:stretch>
        </p:blipFill>
        <p:spPr>
          <a:xfrm>
            <a:off x="118454" y="3258680"/>
            <a:ext cx="6156116" cy="3338672"/>
          </a:xfrm>
          <a:prstGeom prst="rect">
            <a:avLst/>
          </a:prstGeom>
        </p:spPr>
      </p:pic>
      <p:sp>
        <p:nvSpPr>
          <p:cNvPr id="12" name="テキスト ボックス 11">
            <a:extLst>
              <a:ext uri="{FF2B5EF4-FFF2-40B4-BE49-F238E27FC236}">
                <a16:creationId xmlns:a16="http://schemas.microsoft.com/office/drawing/2014/main" id="{DD9E4669-8B19-4337-87C2-E0C05EA90D74}"/>
              </a:ext>
            </a:extLst>
          </p:cNvPr>
          <p:cNvSpPr txBox="1"/>
          <p:nvPr/>
        </p:nvSpPr>
        <p:spPr>
          <a:xfrm>
            <a:off x="6301808" y="5153173"/>
            <a:ext cx="2636383" cy="646331"/>
          </a:xfrm>
          <a:prstGeom prst="rect">
            <a:avLst/>
          </a:prstGeom>
          <a:noFill/>
        </p:spPr>
        <p:txBody>
          <a:bodyPr wrap="square" rtlCol="0">
            <a:spAutoFit/>
          </a:bodyPr>
          <a:lstStyle/>
          <a:p>
            <a:r>
              <a:rPr kumimoji="1" lang="en-US" altLang="ja-JP" sz="1200" dirty="0">
                <a:latin typeface="HG丸ｺﾞｼｯｸM-PRO" panose="020F0600000000000000" pitchFamily="50" charset="-128"/>
                <a:ea typeface="HG丸ｺﾞｼｯｸM-PRO" panose="020F0600000000000000" pitchFamily="50" charset="-128"/>
              </a:rPr>
              <a:t>※</a:t>
            </a:r>
            <a:r>
              <a:rPr kumimoji="1" lang="ja-JP" altLang="en-US" sz="1200" dirty="0">
                <a:latin typeface="HG丸ｺﾞｼｯｸM-PRO" panose="020F0600000000000000" pitchFamily="50" charset="-128"/>
                <a:ea typeface="HG丸ｺﾞｼｯｸM-PRO" panose="020F0600000000000000" pitchFamily="50" charset="-128"/>
              </a:rPr>
              <a:t>トラクターとトレーラーの連結全長が</a:t>
            </a:r>
            <a:r>
              <a:rPr kumimoji="1" lang="en-US" altLang="ja-JP" sz="1200" dirty="0">
                <a:latin typeface="HG丸ｺﾞｼｯｸM-PRO" panose="020F0600000000000000" pitchFamily="50" charset="-128"/>
                <a:ea typeface="HG丸ｺﾞｼｯｸM-PRO" panose="020F0600000000000000" pitchFamily="50" charset="-128"/>
              </a:rPr>
              <a:t>6m</a:t>
            </a:r>
            <a:r>
              <a:rPr kumimoji="1" lang="ja-JP" altLang="en-US" sz="1200" dirty="0">
                <a:latin typeface="HG丸ｺﾞｼｯｸM-PRO" panose="020F0600000000000000" pitchFamily="50" charset="-128"/>
                <a:ea typeface="HG丸ｺﾞｼｯｸM-PRO" panose="020F0600000000000000" pitchFamily="50" charset="-128"/>
              </a:rPr>
              <a:t>未満の場合は、トレーラーのウィンカーは不要</a:t>
            </a:r>
          </a:p>
        </p:txBody>
      </p:sp>
    </p:spTree>
    <p:extLst>
      <p:ext uri="{BB962C8B-B14F-4D97-AF65-F5344CB8AC3E}">
        <p14:creationId xmlns:p14="http://schemas.microsoft.com/office/powerpoint/2010/main" val="2697040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56376" y="765440"/>
            <a:ext cx="8619902" cy="1938992"/>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≪事例１≫</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トレーラーにブレーキランプやバックランプが装備され</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ていない。</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≪改善のポイント≫</a:t>
            </a:r>
            <a:endPar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ただし、小型特殊免許で運転できるトラクターのみでけん引する場合は、前ページの基準は緩和されます。</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3" name="テキスト ボックス 12"/>
          <p:cNvSpPr txBox="1"/>
          <p:nvPr/>
        </p:nvSpPr>
        <p:spPr>
          <a:xfrm>
            <a:off x="256375" y="130471"/>
            <a:ext cx="8619902" cy="523220"/>
          </a:xfrm>
          <a:prstGeom prst="rect">
            <a:avLst/>
          </a:prstGeom>
          <a:solidFill>
            <a:schemeClr val="bg1"/>
          </a:solidFill>
          <a:ln w="25400">
            <a:noFill/>
          </a:ln>
        </p:spPr>
        <p:txBody>
          <a:bodyPr wrap="square" rtlCol="0">
            <a:spAutoFit/>
          </a:bodyPr>
          <a:lstStyle/>
          <a:p>
            <a:r>
              <a:rPr kumimoji="1" lang="en-US" altLang="ja-JP"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a:t>
            </a:r>
            <a:r>
              <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前ページの続き</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258F2-9678-4A3A-A23E-BAED14116D12}" type="slidenum">
              <a:rPr kumimoji="1" lang="ja-JP" altLang="en-US" sz="2000" b="0" i="0" u="none" strike="noStrike" kern="1200" cap="none" spc="0" normalizeH="0" baseline="0" noProof="0" smtClean="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2000" b="0" i="0" u="none" strike="noStrike" kern="1200" cap="none" spc="0" normalizeH="0" baseline="0" noProof="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713D37EE-0DB5-4A1A-9C71-5CD6B1AACB32}"/>
              </a:ext>
            </a:extLst>
          </p:cNvPr>
          <p:cNvSpPr txBox="1"/>
          <p:nvPr/>
        </p:nvSpPr>
        <p:spPr>
          <a:xfrm>
            <a:off x="444122" y="5598335"/>
            <a:ext cx="8244408" cy="646331"/>
          </a:xfrm>
          <a:prstGeom prst="rect">
            <a:avLst/>
          </a:prstGeom>
          <a:noFill/>
        </p:spPr>
        <p:txBody>
          <a:bodyPr wrap="square" rtlCol="0">
            <a:spAutoFit/>
          </a:bodyPr>
          <a:lstStyle/>
          <a:p>
            <a:r>
              <a:rPr kumimoji="1" lang="en-US" altLang="ja-JP" dirty="0">
                <a:latin typeface="+mn-ea"/>
              </a:rPr>
              <a:t>※</a:t>
            </a:r>
            <a:r>
              <a:rPr kumimoji="1" lang="ja-JP" altLang="en-US" dirty="0">
                <a:latin typeface="+mn-ea"/>
              </a:rPr>
              <a:t>ポジションランプ、テールランプ、ブレーキランプ、バックランプは付けなくてもよい</a:t>
            </a:r>
            <a:endParaRPr kumimoji="1" lang="en-US" altLang="ja-JP" dirty="0">
              <a:latin typeface="+mn-ea"/>
            </a:endParaRPr>
          </a:p>
          <a:p>
            <a:r>
              <a:rPr kumimoji="1" lang="en-US" altLang="ja-JP" dirty="0">
                <a:latin typeface="+mn-ea"/>
              </a:rPr>
              <a:t>※</a:t>
            </a:r>
            <a:r>
              <a:rPr kumimoji="1" lang="ja-JP" altLang="en-US" dirty="0">
                <a:latin typeface="+mn-ea"/>
              </a:rPr>
              <a:t>前部・後部反射器、ウィンカーは付ける必要</a:t>
            </a:r>
          </a:p>
        </p:txBody>
      </p:sp>
      <p:pic>
        <p:nvPicPr>
          <p:cNvPr id="5" name="図 4">
            <a:extLst>
              <a:ext uri="{FF2B5EF4-FFF2-40B4-BE49-F238E27FC236}">
                <a16:creationId xmlns:a16="http://schemas.microsoft.com/office/drawing/2014/main" id="{28628D09-7D2D-463C-9CC7-7A94DF42B31B}"/>
              </a:ext>
            </a:extLst>
          </p:cNvPr>
          <p:cNvPicPr>
            <a:picLocks noChangeAspect="1"/>
          </p:cNvPicPr>
          <p:nvPr/>
        </p:nvPicPr>
        <p:blipFill>
          <a:blip r:embed="rId3"/>
          <a:stretch>
            <a:fillRect/>
          </a:stretch>
        </p:blipFill>
        <p:spPr>
          <a:xfrm>
            <a:off x="296562" y="2820271"/>
            <a:ext cx="8539528" cy="2629043"/>
          </a:xfrm>
          <a:prstGeom prst="rect">
            <a:avLst/>
          </a:prstGeom>
        </p:spPr>
      </p:pic>
      <p:sp>
        <p:nvSpPr>
          <p:cNvPr id="3" name="テキスト ボックス 2">
            <a:extLst>
              <a:ext uri="{FF2B5EF4-FFF2-40B4-BE49-F238E27FC236}">
                <a16:creationId xmlns:a16="http://schemas.microsoft.com/office/drawing/2014/main" id="{91C79AE4-94C3-40DC-8E5C-56B614AB5654}"/>
              </a:ext>
            </a:extLst>
          </p:cNvPr>
          <p:cNvSpPr txBox="1"/>
          <p:nvPr/>
        </p:nvSpPr>
        <p:spPr>
          <a:xfrm>
            <a:off x="319413" y="2816181"/>
            <a:ext cx="1444275" cy="523220"/>
          </a:xfrm>
          <a:prstGeom prst="rect">
            <a:avLst/>
          </a:prstGeom>
          <a:noFill/>
        </p:spPr>
        <p:txBody>
          <a:bodyPr wrap="square" rtlCol="0">
            <a:spAutoFit/>
          </a:bodyPr>
          <a:lstStyle/>
          <a:p>
            <a:r>
              <a:rPr kumimoji="1" lang="ja-JP" altLang="en-US" sz="1400" b="1" dirty="0">
                <a:latin typeface="+mn-ea"/>
              </a:rPr>
              <a:t>トラクターが小特免許対応の場合</a:t>
            </a:r>
          </a:p>
        </p:txBody>
      </p:sp>
    </p:spTree>
    <p:extLst>
      <p:ext uri="{BB962C8B-B14F-4D97-AF65-F5344CB8AC3E}">
        <p14:creationId xmlns:p14="http://schemas.microsoft.com/office/powerpoint/2010/main" val="389746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118454" y="1202133"/>
            <a:ext cx="8895743" cy="3046988"/>
          </a:xfrm>
          <a:prstGeom prst="rect">
            <a:avLst/>
          </a:prstGeom>
          <a:solidFill>
            <a:schemeClr val="bg1"/>
          </a:solidFill>
          <a:ln>
            <a:noFill/>
          </a:ln>
        </p:spPr>
        <p:txBody>
          <a:bodyPr wrap="square" rtlCol="0">
            <a:spAutoFit/>
          </a:bodyPr>
          <a:lstStyle/>
          <a:p>
            <a:pPr>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≪事例２≫</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トレーラーにブレーキが装備されていない。</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≪改善のポイント≫</a:t>
            </a:r>
            <a:endPar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基本的にはトレーラーにはブレーキが装備されている必要があります。ただし、以下によればブレーキなしでも走行できます。</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ア．走行速度を</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15km/h</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以下とすること。</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イ．トレーラーの後ろに運行速度</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15km/h</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以下の表示をすること。</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ウ．トラクターの後ろと運転席に同</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15km/h</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以下の表示をすること。</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エ．トラクター・トレーラー両方の後ろに赤枠三角の表示をすること。</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3" name="テキスト ボックス 12"/>
          <p:cNvSpPr txBox="1"/>
          <p:nvPr/>
        </p:nvSpPr>
        <p:spPr>
          <a:xfrm>
            <a:off x="256375" y="130471"/>
            <a:ext cx="8619902" cy="954107"/>
          </a:xfrm>
          <a:prstGeom prst="rect">
            <a:avLst/>
          </a:prstGeom>
          <a:solidFill>
            <a:schemeClr val="bg1"/>
          </a:solidFill>
          <a:ln w="25400">
            <a:noFill/>
          </a:ln>
        </p:spPr>
        <p:txBody>
          <a:bodyPr wrap="square" rtlCol="0">
            <a:spAutoFit/>
          </a:bodyPr>
          <a:lstStyle/>
          <a:p>
            <a:r>
              <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トレーラー</a:t>
            </a:r>
            <a:r>
              <a:rPr lang="ja-JP" altLang="en-US" sz="2800" b="0" i="0" u="none" strike="noStrike" dirty="0">
                <a:solidFill>
                  <a:srgbClr val="000000"/>
                </a:solidFill>
                <a:effectLst/>
                <a:latin typeface="Arial"/>
              </a:rPr>
              <a:t>の幅や高さなどと必要な灯火や表示などの</a:t>
            </a:r>
            <a:endParaRPr lang="en-US" altLang="ja-JP" sz="2800" b="0" i="0" u="none" strike="noStrike" dirty="0">
              <a:solidFill>
                <a:srgbClr val="000000"/>
              </a:solidFill>
              <a:effectLst/>
              <a:latin typeface="Arial"/>
            </a:endParaRPr>
          </a:p>
          <a:p>
            <a:r>
              <a:rPr lang="ja-JP" altLang="en-US" sz="2800" b="0" i="0" u="none" strike="noStrike" dirty="0">
                <a:solidFill>
                  <a:srgbClr val="000000"/>
                </a:solidFill>
                <a:effectLst/>
                <a:latin typeface="Arial"/>
              </a:rPr>
              <a:t>　　関係を理解して装備している。</a:t>
            </a:r>
            <a:endPar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4" name="テキスト ボックス 13"/>
          <p:cNvSpPr txBox="1"/>
          <p:nvPr/>
        </p:nvSpPr>
        <p:spPr>
          <a:xfrm>
            <a:off x="256375" y="130471"/>
            <a:ext cx="492443" cy="522000"/>
          </a:xfrm>
          <a:prstGeom prst="rect">
            <a:avLst/>
          </a:prstGeom>
          <a:solidFill>
            <a:schemeClr val="bg1"/>
          </a:solid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258F2-9678-4A3A-A23E-BAED14116D12}" type="slidenum">
              <a:rPr kumimoji="1" lang="ja-JP" altLang="en-US" sz="2000" b="0" i="0" u="none" strike="noStrike" kern="1200" cap="none" spc="0" normalizeH="0" baseline="0" noProof="0" smtClean="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2000" b="0" i="0" u="none" strike="noStrike" kern="1200" cap="none" spc="0" normalizeH="0" baseline="0" noProof="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5" name="図 4">
            <a:extLst>
              <a:ext uri="{FF2B5EF4-FFF2-40B4-BE49-F238E27FC236}">
                <a16:creationId xmlns:a16="http://schemas.microsoft.com/office/drawing/2014/main" id="{C44749A1-D1B5-438B-9973-108685A10C36}"/>
              </a:ext>
            </a:extLst>
          </p:cNvPr>
          <p:cNvPicPr>
            <a:picLocks noChangeAspect="1"/>
          </p:cNvPicPr>
          <p:nvPr/>
        </p:nvPicPr>
        <p:blipFill>
          <a:blip r:embed="rId3"/>
          <a:stretch>
            <a:fillRect/>
          </a:stretch>
        </p:blipFill>
        <p:spPr>
          <a:xfrm>
            <a:off x="256374" y="4374336"/>
            <a:ext cx="4972885" cy="2295024"/>
          </a:xfrm>
          <a:prstGeom prst="rect">
            <a:avLst/>
          </a:prstGeom>
        </p:spPr>
      </p:pic>
      <p:sp>
        <p:nvSpPr>
          <p:cNvPr id="11" name="テキスト ボックス 10">
            <a:extLst>
              <a:ext uri="{FF2B5EF4-FFF2-40B4-BE49-F238E27FC236}">
                <a16:creationId xmlns:a16="http://schemas.microsoft.com/office/drawing/2014/main" id="{380358AE-54D5-4B63-99B0-B2FD9DEE6181}"/>
              </a:ext>
            </a:extLst>
          </p:cNvPr>
          <p:cNvSpPr txBox="1"/>
          <p:nvPr/>
        </p:nvSpPr>
        <p:spPr>
          <a:xfrm>
            <a:off x="5292080" y="5060183"/>
            <a:ext cx="3168352" cy="923330"/>
          </a:xfrm>
          <a:prstGeom prst="rect">
            <a:avLst/>
          </a:prstGeom>
          <a:noFill/>
        </p:spPr>
        <p:txBody>
          <a:bodyPr wrap="square" rtlCol="0">
            <a:spAutoFit/>
          </a:bodyPr>
          <a:lstStyle/>
          <a:p>
            <a:r>
              <a:rPr kumimoji="1" lang="en-US" altLang="ja-JP" dirty="0">
                <a:latin typeface="+mn-ea"/>
              </a:rPr>
              <a:t>※</a:t>
            </a:r>
            <a:r>
              <a:rPr kumimoji="1" lang="ja-JP" altLang="en-US" dirty="0">
                <a:latin typeface="+mn-ea"/>
              </a:rPr>
              <a:t>トラクターが小型特殊免許で運転できるタイプの場合は、この表示は必要ない</a:t>
            </a:r>
          </a:p>
        </p:txBody>
      </p:sp>
    </p:spTree>
    <p:extLst>
      <p:ext uri="{BB962C8B-B14F-4D97-AF65-F5344CB8AC3E}">
        <p14:creationId xmlns:p14="http://schemas.microsoft.com/office/powerpoint/2010/main" val="1844604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118454" y="1202133"/>
            <a:ext cx="8895743" cy="3416320"/>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≪事例３≫</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トレーラーの幅が２</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５</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m</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を超えている、または連結後トラク</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ターを含む全長が１２</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m</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を超えている。</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≪改善のポイント≫</a:t>
            </a:r>
            <a:endPar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① 走行経路を決め、道路管理者（国・県・市町村のいずれか。まず</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市町村に問い合わせを。）から通行許可を得る。</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② 幅２</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５</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m</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を超えている場合は①に加え次が必要。</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ア．トレーラー後ろに赤枠三角の表示、全幅の数字を後ろと運転席</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に表示。</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イ．トレーラーの最外側に前後とも赤白ゼブラの表示。</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3" name="テキスト ボックス 12"/>
          <p:cNvSpPr txBox="1"/>
          <p:nvPr/>
        </p:nvSpPr>
        <p:spPr>
          <a:xfrm>
            <a:off x="256375" y="130471"/>
            <a:ext cx="8619902" cy="954107"/>
          </a:xfrm>
          <a:prstGeom prst="rect">
            <a:avLst/>
          </a:prstGeom>
          <a:solidFill>
            <a:schemeClr val="bg1"/>
          </a:solidFill>
          <a:ln w="25400">
            <a:noFill/>
          </a:ln>
        </p:spPr>
        <p:txBody>
          <a:bodyPr wrap="square" rtlCol="0">
            <a:spAutoFit/>
          </a:bodyPr>
          <a:lstStyle/>
          <a:p>
            <a:r>
              <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トレーラー</a:t>
            </a:r>
            <a:r>
              <a:rPr lang="ja-JP" altLang="en-US" sz="2800" b="0" i="0" u="none" strike="noStrike" dirty="0">
                <a:solidFill>
                  <a:srgbClr val="000000"/>
                </a:solidFill>
                <a:effectLst/>
                <a:latin typeface="Arial"/>
              </a:rPr>
              <a:t>の幅や高さなどと必要な灯火や表示などの</a:t>
            </a:r>
            <a:endParaRPr lang="en-US" altLang="ja-JP" sz="2800" b="0" i="0" u="none" strike="noStrike" dirty="0">
              <a:solidFill>
                <a:srgbClr val="000000"/>
              </a:solidFill>
              <a:effectLst/>
              <a:latin typeface="Arial"/>
            </a:endParaRPr>
          </a:p>
          <a:p>
            <a:r>
              <a:rPr lang="ja-JP" altLang="en-US" sz="2800" b="0" i="0" u="none" strike="noStrike" dirty="0">
                <a:solidFill>
                  <a:srgbClr val="000000"/>
                </a:solidFill>
                <a:effectLst/>
                <a:latin typeface="Arial"/>
              </a:rPr>
              <a:t>　　関係を理解して装備している。</a:t>
            </a:r>
            <a:endPar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4" name="テキスト ボックス 13"/>
          <p:cNvSpPr txBox="1"/>
          <p:nvPr/>
        </p:nvSpPr>
        <p:spPr>
          <a:xfrm>
            <a:off x="256375" y="130471"/>
            <a:ext cx="492443" cy="522000"/>
          </a:xfrm>
          <a:prstGeom prst="rect">
            <a:avLst/>
          </a:prstGeom>
          <a:solidFill>
            <a:schemeClr val="bg1"/>
          </a:solid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258F2-9678-4A3A-A23E-BAED14116D12}" type="slidenum">
              <a:rPr kumimoji="1" lang="ja-JP" altLang="en-US" sz="2000" b="0" i="0" u="none" strike="noStrike" kern="1200" cap="none" spc="0" normalizeH="0" baseline="0" noProof="0" smtClean="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2000" b="0" i="0" u="none" strike="noStrike" kern="1200" cap="none" spc="0" normalizeH="0" baseline="0" noProof="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4" name="図 3">
            <a:extLst>
              <a:ext uri="{FF2B5EF4-FFF2-40B4-BE49-F238E27FC236}">
                <a16:creationId xmlns:a16="http://schemas.microsoft.com/office/drawing/2014/main" id="{BAEF34EA-16EC-439C-B7B5-F2C809713F59}"/>
              </a:ext>
            </a:extLst>
          </p:cNvPr>
          <p:cNvPicPr>
            <a:picLocks noChangeAspect="1"/>
          </p:cNvPicPr>
          <p:nvPr/>
        </p:nvPicPr>
        <p:blipFill>
          <a:blip r:embed="rId3"/>
          <a:stretch>
            <a:fillRect/>
          </a:stretch>
        </p:blipFill>
        <p:spPr>
          <a:xfrm>
            <a:off x="899592" y="4674300"/>
            <a:ext cx="6991170" cy="2058342"/>
          </a:xfrm>
          <a:prstGeom prst="rect">
            <a:avLst/>
          </a:prstGeom>
        </p:spPr>
      </p:pic>
    </p:spTree>
    <p:extLst>
      <p:ext uri="{BB962C8B-B14F-4D97-AF65-F5344CB8AC3E}">
        <p14:creationId xmlns:p14="http://schemas.microsoft.com/office/powerpoint/2010/main" val="32977990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48258" y="1171279"/>
            <a:ext cx="8628020" cy="1938992"/>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≪事例４≫</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連結ピンが外れたときの対策は特にとっていない。</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≪改善のポイント≫</a:t>
            </a:r>
            <a:endPar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何かのはずみで不意に連結装置が外れたときの対策をしていないと道路走行は認められていません。</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セーフティーチェーンなどをつないで走行します。</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3" name="テキスト ボックス 12"/>
          <p:cNvSpPr txBox="1"/>
          <p:nvPr/>
        </p:nvSpPr>
        <p:spPr>
          <a:xfrm>
            <a:off x="256375" y="130471"/>
            <a:ext cx="8619902" cy="954107"/>
          </a:xfrm>
          <a:prstGeom prst="rect">
            <a:avLst/>
          </a:prstGeom>
          <a:solidFill>
            <a:schemeClr val="bg1"/>
          </a:solidFill>
          <a:ln w="25400">
            <a:noFill/>
          </a:ln>
        </p:spPr>
        <p:txBody>
          <a:bodyPr wrap="square" rtlCol="0">
            <a:spAutoFit/>
          </a:bodyPr>
          <a:lstStyle/>
          <a:p>
            <a:r>
              <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トレーラー</a:t>
            </a:r>
            <a:r>
              <a:rPr lang="ja-JP" altLang="en-US" sz="2800" b="0" i="0" u="none" strike="noStrike" dirty="0">
                <a:solidFill>
                  <a:srgbClr val="000000"/>
                </a:solidFill>
                <a:effectLst/>
                <a:latin typeface="Arial"/>
              </a:rPr>
              <a:t>の幅や高さなどと必要な灯火や表示などの</a:t>
            </a:r>
            <a:endParaRPr lang="en-US" altLang="ja-JP" sz="2800" b="0" i="0" u="none" strike="noStrike" dirty="0">
              <a:solidFill>
                <a:srgbClr val="000000"/>
              </a:solidFill>
              <a:effectLst/>
              <a:latin typeface="Arial"/>
            </a:endParaRPr>
          </a:p>
          <a:p>
            <a:r>
              <a:rPr lang="ja-JP" altLang="en-US" sz="2800" b="0" i="0" u="none" strike="noStrike" dirty="0">
                <a:solidFill>
                  <a:srgbClr val="000000"/>
                </a:solidFill>
                <a:effectLst/>
                <a:latin typeface="Arial"/>
              </a:rPr>
              <a:t>　　関係を理解して装備している。</a:t>
            </a:r>
            <a:endPar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4" name="テキスト ボックス 13"/>
          <p:cNvSpPr txBox="1"/>
          <p:nvPr/>
        </p:nvSpPr>
        <p:spPr>
          <a:xfrm>
            <a:off x="256375" y="130471"/>
            <a:ext cx="492443" cy="522000"/>
          </a:xfrm>
          <a:prstGeom prst="rect">
            <a:avLst/>
          </a:prstGeom>
          <a:solidFill>
            <a:schemeClr val="bg1"/>
          </a:solid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258F2-9678-4A3A-A23E-BAED14116D12}" type="slidenum">
              <a:rPr kumimoji="1" lang="ja-JP" altLang="en-US" sz="2000" b="0" i="0" u="none" strike="noStrike" kern="1200" cap="none" spc="0" normalizeH="0" baseline="0" noProof="0" smtClean="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2000" b="0" i="0" u="none" strike="noStrike" kern="1200" cap="none" spc="0" normalizeH="0" baseline="0" noProof="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7" name="図 6">
            <a:extLst>
              <a:ext uri="{FF2B5EF4-FFF2-40B4-BE49-F238E27FC236}">
                <a16:creationId xmlns:a16="http://schemas.microsoft.com/office/drawing/2014/main" id="{A8B5773A-4087-4956-9795-A697BD57834A}"/>
              </a:ext>
            </a:extLst>
          </p:cNvPr>
          <p:cNvPicPr>
            <a:picLocks noChangeAspect="1"/>
          </p:cNvPicPr>
          <p:nvPr/>
        </p:nvPicPr>
        <p:blipFill>
          <a:blip r:embed="rId3"/>
          <a:stretch>
            <a:fillRect/>
          </a:stretch>
        </p:blipFill>
        <p:spPr>
          <a:xfrm>
            <a:off x="971600" y="3196972"/>
            <a:ext cx="7254630" cy="3256364"/>
          </a:xfrm>
          <a:prstGeom prst="rect">
            <a:avLst/>
          </a:prstGeom>
        </p:spPr>
      </p:pic>
    </p:spTree>
    <p:extLst>
      <p:ext uri="{BB962C8B-B14F-4D97-AF65-F5344CB8AC3E}">
        <p14:creationId xmlns:p14="http://schemas.microsoft.com/office/powerpoint/2010/main" val="18869416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テキスト ボックス 6"/>
          <p:cNvSpPr txBox="1"/>
          <p:nvPr/>
        </p:nvSpPr>
        <p:spPr>
          <a:xfrm>
            <a:off x="256375" y="130471"/>
            <a:ext cx="8619902" cy="1384995"/>
          </a:xfrm>
          <a:prstGeom prst="rect">
            <a:avLst/>
          </a:prstGeom>
          <a:solidFill>
            <a:schemeClr val="bg1"/>
          </a:solidFill>
          <a:ln w="25400">
            <a:noFill/>
          </a:ln>
        </p:spPr>
        <p:txBody>
          <a:bodyPr wrap="square" rtlCol="0">
            <a:spAutoFit/>
          </a:bodyPr>
          <a:lstStyle/>
          <a:p>
            <a:r>
              <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a:t>
            </a:r>
            <a:r>
              <a:rPr lang="ja-JP" altLang="en-US" sz="2800" b="0" i="0" u="none" strike="noStrike" dirty="0">
                <a:solidFill>
                  <a:srgbClr val="000000"/>
                </a:solidFill>
                <a:effectLst/>
                <a:latin typeface="Arial"/>
              </a:rPr>
              <a:t>作業機を付けた場合、トラクター本体のみで走る場合</a:t>
            </a:r>
            <a:endParaRPr lang="en-US" altLang="ja-JP" sz="2800" b="0" i="0" u="none" strike="noStrike" dirty="0">
              <a:solidFill>
                <a:srgbClr val="000000"/>
              </a:solidFill>
              <a:effectLst/>
              <a:latin typeface="Arial"/>
            </a:endParaRPr>
          </a:p>
          <a:p>
            <a:r>
              <a:rPr lang="ja-JP" altLang="en-US" sz="2800" b="0" i="0" u="none" strike="noStrike" dirty="0">
                <a:solidFill>
                  <a:srgbClr val="000000"/>
                </a:solidFill>
                <a:effectLst/>
                <a:latin typeface="Arial"/>
              </a:rPr>
              <a:t>　　と必要な免許が異なることがあるのを理解し、必要な</a:t>
            </a:r>
            <a:endParaRPr lang="en-US" altLang="ja-JP" sz="2800" b="0" i="0" u="none" strike="noStrike" dirty="0">
              <a:solidFill>
                <a:srgbClr val="000000"/>
              </a:solidFill>
              <a:effectLst/>
              <a:latin typeface="Arial"/>
            </a:endParaRPr>
          </a:p>
          <a:p>
            <a:r>
              <a:rPr lang="ja-JP" altLang="en-US" sz="2800" b="0" i="0" u="none" strike="noStrike" dirty="0">
                <a:solidFill>
                  <a:srgbClr val="000000"/>
                </a:solidFill>
                <a:effectLst/>
                <a:latin typeface="Arial"/>
              </a:rPr>
              <a:t>　　免許を持っている。</a:t>
            </a:r>
          </a:p>
        </p:txBody>
      </p:sp>
      <p:sp>
        <p:nvSpPr>
          <p:cNvPr id="10" name="テキスト ボックス 9"/>
          <p:cNvSpPr txBox="1"/>
          <p:nvPr/>
        </p:nvSpPr>
        <p:spPr>
          <a:xfrm>
            <a:off x="416221" y="1589599"/>
            <a:ext cx="801410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a:t>
            </a: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問題事例</a:t>
            </a:r>
            <a:r>
              <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道路走行にあたって、トラクター本体の大きさと免許の関係は理解していたが、作業機のことは特に考えていなかった。</a:t>
            </a:r>
            <a:endPar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本人は普通免許のみを所持しておりトラクターは小型特殊免許で運転できるタイプ。これに幅１</a:t>
            </a:r>
            <a:r>
              <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a:t>
            </a: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７</a:t>
            </a:r>
            <a:r>
              <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m</a:t>
            </a: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を超える作業機を付けて公道を走行した。</a:t>
            </a:r>
          </a:p>
        </p:txBody>
      </p:sp>
      <p:sp>
        <p:nvSpPr>
          <p:cNvPr id="26" name="テキスト ボックス 25"/>
          <p:cNvSpPr txBox="1"/>
          <p:nvPr/>
        </p:nvSpPr>
        <p:spPr>
          <a:xfrm>
            <a:off x="272578" y="116688"/>
            <a:ext cx="492443" cy="504000"/>
          </a:xfrm>
          <a:prstGeom prst="rect">
            <a:avLst/>
          </a:prstGeom>
          <a:solidFill>
            <a:schemeClr val="bg1"/>
          </a:solid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lumMod val="75000"/>
                  </a:prstClr>
                </a:solidFill>
                <a:effectLst/>
                <a:uLnTx/>
                <a:uFillTx/>
                <a:latin typeface="Calibri"/>
                <a:ea typeface="ＭＳ Ｐゴシック" panose="020B0600070205080204" pitchFamily="50" charset="-128"/>
                <a:cs typeface="+mn-cs"/>
              </a:rPr>
              <a:t>✔</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258F2-9678-4A3A-A23E-BAED14116D12}" type="slidenum">
              <a:rPr kumimoji="1" lang="ja-JP" altLang="en-US" sz="2000" b="0" i="0" u="none" strike="noStrike" kern="1200" cap="none" spc="0" normalizeH="0" baseline="0" noProof="0" smtClean="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2000" b="0" i="0" u="none" strike="noStrike" kern="1200" cap="none" spc="0" normalizeH="0" baseline="0" noProof="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4" name="図 3">
            <a:extLst>
              <a:ext uri="{FF2B5EF4-FFF2-40B4-BE49-F238E27FC236}">
                <a16:creationId xmlns:a16="http://schemas.microsoft.com/office/drawing/2014/main" id="{CE2CF0DB-4E3A-4ADF-A078-A7C731391A87}"/>
              </a:ext>
            </a:extLst>
          </p:cNvPr>
          <p:cNvPicPr>
            <a:picLocks noChangeAspect="1"/>
          </p:cNvPicPr>
          <p:nvPr/>
        </p:nvPicPr>
        <p:blipFill>
          <a:blip r:embed="rId3"/>
          <a:stretch>
            <a:fillRect/>
          </a:stretch>
        </p:blipFill>
        <p:spPr>
          <a:xfrm>
            <a:off x="5004048" y="3779606"/>
            <a:ext cx="3240360" cy="2755705"/>
          </a:xfrm>
          <a:prstGeom prst="rect">
            <a:avLst/>
          </a:prstGeom>
        </p:spPr>
      </p:pic>
      <p:pic>
        <p:nvPicPr>
          <p:cNvPr id="9" name="図 8">
            <a:extLst>
              <a:ext uri="{FF2B5EF4-FFF2-40B4-BE49-F238E27FC236}">
                <a16:creationId xmlns:a16="http://schemas.microsoft.com/office/drawing/2014/main" id="{7BA81C1C-4033-470C-9495-F76B7A992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892" y="3972056"/>
            <a:ext cx="2244852" cy="1373014"/>
          </a:xfrm>
          <a:prstGeom prst="rect">
            <a:avLst/>
          </a:prstGeom>
        </p:spPr>
      </p:pic>
      <p:sp>
        <p:nvSpPr>
          <p:cNvPr id="13" name="テキスト ボックス 12">
            <a:extLst>
              <a:ext uri="{FF2B5EF4-FFF2-40B4-BE49-F238E27FC236}">
                <a16:creationId xmlns:a16="http://schemas.microsoft.com/office/drawing/2014/main" id="{25EC8032-F30F-4250-971C-E3F28340EBE1}"/>
              </a:ext>
            </a:extLst>
          </p:cNvPr>
          <p:cNvSpPr txBox="1"/>
          <p:nvPr/>
        </p:nvSpPr>
        <p:spPr>
          <a:xfrm>
            <a:off x="1475656" y="5351224"/>
            <a:ext cx="1584176" cy="369332"/>
          </a:xfrm>
          <a:prstGeom prst="rect">
            <a:avLst/>
          </a:prstGeom>
          <a:noFill/>
        </p:spPr>
        <p:txBody>
          <a:bodyPr wrap="square" rtlCol="0">
            <a:spAutoFit/>
          </a:bodyPr>
          <a:lstStyle/>
          <a:p>
            <a:r>
              <a:rPr kumimoji="1" lang="ja-JP" altLang="en-US" dirty="0">
                <a:latin typeface="+mn-ea"/>
              </a:rPr>
              <a:t>普通免許のみ</a:t>
            </a:r>
          </a:p>
        </p:txBody>
      </p:sp>
      <p:sp>
        <p:nvSpPr>
          <p:cNvPr id="12" name="矢印: 右 11">
            <a:extLst>
              <a:ext uri="{FF2B5EF4-FFF2-40B4-BE49-F238E27FC236}">
                <a16:creationId xmlns:a16="http://schemas.microsoft.com/office/drawing/2014/main" id="{79E03BA3-B708-4884-A262-9778847CFEC5}"/>
              </a:ext>
            </a:extLst>
          </p:cNvPr>
          <p:cNvSpPr/>
          <p:nvPr/>
        </p:nvSpPr>
        <p:spPr>
          <a:xfrm>
            <a:off x="3815426" y="4244509"/>
            <a:ext cx="720080" cy="6480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C6005A53-6D7E-4D90-8C97-3F711704E2FA}"/>
              </a:ext>
            </a:extLst>
          </p:cNvPr>
          <p:cNvSpPr txBox="1"/>
          <p:nvPr/>
        </p:nvSpPr>
        <p:spPr>
          <a:xfrm>
            <a:off x="394557" y="5805264"/>
            <a:ext cx="4392487"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ＭＳ Ｐゴシック"/>
              </a:rPr>
              <a:t>≪なぜ≫</a:t>
            </a:r>
            <a:r>
              <a:rPr lang="ja-JP" altLang="en-US" sz="2400" dirty="0">
                <a:solidFill>
                  <a:prstClr val="black"/>
                </a:solidFill>
                <a:latin typeface="ＭＳ Ｐゴシック"/>
              </a:rPr>
              <a:t>これは道路交通法違反（無免許運転）になります。</a:t>
            </a:r>
          </a:p>
        </p:txBody>
      </p:sp>
    </p:spTree>
    <p:extLst>
      <p:ext uri="{BB962C8B-B14F-4D97-AF65-F5344CB8AC3E}">
        <p14:creationId xmlns:p14="http://schemas.microsoft.com/office/powerpoint/2010/main" val="89296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48257" y="1700808"/>
            <a:ext cx="8628020" cy="2677656"/>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≪改善のポイント≫</a:t>
            </a:r>
            <a:endParaRPr kumimoji="1" lang="en-US" altLang="ja-JP"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トラクター本体が小型特殊免許（普通免許に付帯）で運転できるタイプであったとしても、幅１</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７</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m</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を超える作業機を付けていれば</a:t>
            </a:r>
            <a:r>
              <a:rPr kumimoji="1" lang="ja-JP" altLang="en-US" sz="2400" b="0" i="0" u="sng"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大型特殊免許が必要</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となります。免許を取るか、幅１</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７</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m</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以下の作業機に付け替えましょう。</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なお、大型特殊免許タイプのトラクターで重量７５０</a:t>
            </a:r>
            <a:r>
              <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kg</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を超えるトレーラーをけん引する場合は、</a:t>
            </a:r>
            <a:r>
              <a:rPr kumimoji="1" lang="ja-JP" altLang="en-US" sz="2400" b="0" i="0" u="sng"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けん引免許も必要</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になります。</a:t>
            </a:r>
            <a:endParaRPr kumimoji="1" lang="en-US" altLang="ja-JP"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endParaRPr>
          </a:p>
        </p:txBody>
      </p:sp>
      <p:sp>
        <p:nvSpPr>
          <p:cNvPr id="13" name="テキスト ボックス 12"/>
          <p:cNvSpPr txBox="1"/>
          <p:nvPr/>
        </p:nvSpPr>
        <p:spPr>
          <a:xfrm>
            <a:off x="256375" y="130471"/>
            <a:ext cx="8619902" cy="1384995"/>
          </a:xfrm>
          <a:prstGeom prst="rect">
            <a:avLst/>
          </a:prstGeom>
          <a:solidFill>
            <a:schemeClr val="bg1"/>
          </a:solidFill>
          <a:ln w="25400">
            <a:noFill/>
          </a:ln>
        </p:spPr>
        <p:txBody>
          <a:bodyPr wrap="square" rtlCol="0">
            <a:spAutoFit/>
          </a:bodyPr>
          <a:lstStyle/>
          <a:p>
            <a:r>
              <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a:t>
            </a:r>
            <a:r>
              <a:rPr lang="ja-JP" altLang="en-US" sz="2800" b="0" i="0" u="none" strike="noStrike" dirty="0">
                <a:solidFill>
                  <a:srgbClr val="000000"/>
                </a:solidFill>
                <a:effectLst/>
                <a:latin typeface="Arial"/>
              </a:rPr>
              <a:t>作業機を付けた場合、トラクター本体のみで走る場合</a:t>
            </a:r>
            <a:endParaRPr lang="en-US" altLang="ja-JP" sz="2800" b="0" i="0" u="none" strike="noStrike" dirty="0">
              <a:solidFill>
                <a:srgbClr val="000000"/>
              </a:solidFill>
              <a:effectLst/>
              <a:latin typeface="Arial"/>
            </a:endParaRPr>
          </a:p>
          <a:p>
            <a:r>
              <a:rPr lang="ja-JP" altLang="en-US" sz="2800" b="0" i="0" u="none" strike="noStrike" dirty="0">
                <a:solidFill>
                  <a:srgbClr val="000000"/>
                </a:solidFill>
                <a:effectLst/>
                <a:latin typeface="Arial"/>
              </a:rPr>
              <a:t>　　と必要な免許が異なることがあるのを理解し、必要な</a:t>
            </a:r>
            <a:endParaRPr lang="en-US" altLang="ja-JP" sz="2800" b="0" i="0" u="none" strike="noStrike" dirty="0">
              <a:solidFill>
                <a:srgbClr val="000000"/>
              </a:solidFill>
              <a:effectLst/>
              <a:latin typeface="Arial"/>
            </a:endParaRPr>
          </a:p>
          <a:p>
            <a:r>
              <a:rPr lang="ja-JP" altLang="en-US" sz="2800" b="0" i="0" u="none" strike="noStrike" dirty="0">
                <a:solidFill>
                  <a:srgbClr val="000000"/>
                </a:solidFill>
                <a:effectLst/>
                <a:latin typeface="Arial"/>
              </a:rPr>
              <a:t>　　免許を持っている。</a:t>
            </a:r>
          </a:p>
        </p:txBody>
      </p:sp>
      <p:sp>
        <p:nvSpPr>
          <p:cNvPr id="14" name="テキスト ボックス 13"/>
          <p:cNvSpPr txBox="1"/>
          <p:nvPr/>
        </p:nvSpPr>
        <p:spPr>
          <a:xfrm>
            <a:off x="256375" y="130471"/>
            <a:ext cx="492443" cy="522000"/>
          </a:xfrm>
          <a:prstGeom prst="rect">
            <a:avLst/>
          </a:prstGeom>
          <a:solidFill>
            <a:schemeClr val="bg1"/>
          </a:solid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258F2-9678-4A3A-A23E-BAED14116D12}" type="slidenum">
              <a:rPr kumimoji="1" lang="ja-JP" altLang="en-US" sz="2000" b="0" i="0" u="none" strike="noStrike" kern="1200" cap="none" spc="0" normalizeH="0" baseline="0" noProof="0" smtClean="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2000" b="0" i="0" u="none" strike="noStrike" kern="1200" cap="none" spc="0" normalizeH="0" baseline="0" noProof="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026" name="Picture 2" descr="農作業安全講習会で大型特殊免許を取得／京都府ホームページ">
            <a:extLst>
              <a:ext uri="{FF2B5EF4-FFF2-40B4-BE49-F238E27FC236}">
                <a16:creationId xmlns:a16="http://schemas.microsoft.com/office/drawing/2014/main" id="{C7010B67-1CE6-436C-B7C4-E404DF0501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480111"/>
            <a:ext cx="2952328" cy="2216385"/>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12F06AD3-B0E6-43BD-9257-1BAE6D879119}"/>
              </a:ext>
            </a:extLst>
          </p:cNvPr>
          <p:cNvSpPr txBox="1"/>
          <p:nvPr/>
        </p:nvSpPr>
        <p:spPr>
          <a:xfrm>
            <a:off x="4139951" y="4786690"/>
            <a:ext cx="4736325" cy="1200329"/>
          </a:xfrm>
          <a:prstGeom prst="rect">
            <a:avLst/>
          </a:prstGeom>
          <a:solidFill>
            <a:schemeClr val="bg1"/>
          </a:solidFill>
          <a:ln>
            <a:noFill/>
          </a:ln>
        </p:spPr>
        <p:txBody>
          <a:bodyPr wrap="square" rtlCol="0">
            <a:spAutoFit/>
          </a:bodyPr>
          <a:lstStyle/>
          <a:p>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≪改善事例≫</a:t>
            </a:r>
            <a:endParaRPr lang="en-US" altLang="ja-JP" sz="2400" b="1" dirty="0">
              <a:solidFill>
                <a:srgbClr val="FF0000"/>
              </a:solidFill>
              <a:latin typeface="ＭＳ Ｐゴシック"/>
            </a:endParaRPr>
          </a:p>
          <a:p>
            <a:r>
              <a:rPr lang="ja-JP" altLang="en-US" sz="2400" dirty="0">
                <a:solidFill>
                  <a:prstClr val="black"/>
                </a:solidFill>
                <a:latin typeface="ＭＳ Ｐゴシック"/>
              </a:rPr>
              <a:t>県農大で行われている講習に</a:t>
            </a:r>
            <a:r>
              <a:rPr lang="ja-JP" altLang="en-US" sz="2400">
                <a:solidFill>
                  <a:prstClr val="black"/>
                </a:solidFill>
                <a:latin typeface="ＭＳ Ｐゴシック"/>
              </a:rPr>
              <a:t>参加し運転免許</a:t>
            </a:r>
            <a:r>
              <a:rPr lang="ja-JP" altLang="en-US" sz="2400" dirty="0">
                <a:solidFill>
                  <a:prstClr val="black"/>
                </a:solidFill>
                <a:latin typeface="ＭＳ Ｐゴシック"/>
              </a:rPr>
              <a:t>を取得した。</a:t>
            </a:r>
            <a:endParaRPr lang="en-US" altLang="ja-JP" sz="2400" dirty="0">
              <a:solidFill>
                <a:prstClr val="black"/>
              </a:solidFill>
              <a:latin typeface="ＭＳ Ｐゴシック"/>
            </a:endParaRPr>
          </a:p>
        </p:txBody>
      </p:sp>
    </p:spTree>
    <p:extLst>
      <p:ext uri="{BB962C8B-B14F-4D97-AF65-F5344CB8AC3E}">
        <p14:creationId xmlns:p14="http://schemas.microsoft.com/office/powerpoint/2010/main" val="958665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タイトル 1"/>
          <p:cNvSpPr txBox="1">
            <a:spLocks/>
          </p:cNvSpPr>
          <p:nvPr/>
        </p:nvSpPr>
        <p:spPr>
          <a:xfrm>
            <a:off x="-9525" y="0"/>
            <a:ext cx="9153525" cy="584775"/>
          </a:xfrm>
          <a:prstGeom prst="rect">
            <a:avLst/>
          </a:prstGeom>
          <a:solidFill>
            <a:schemeClr val="bg2">
              <a:lumMod val="50000"/>
            </a:schemeClr>
          </a:solidFill>
        </p:spPr>
        <p:txBody>
          <a:bodyPr vert="horz" wrap="square" lIns="91440" tIns="45720" rIns="91440" bIns="45720" rtlCol="0" anchor="ctr">
            <a:sp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3200" dirty="0">
                <a:solidFill>
                  <a:prstClr val="white"/>
                </a:solidFill>
                <a:latin typeface="ＭＳ Ｐゴシック"/>
              </a:rPr>
              <a:t>１．道路の評価（作業環境）</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4</a:t>
            </a:fld>
            <a:endParaRPr lang="ja-JP" altLang="en-US" dirty="0">
              <a:solidFill>
                <a:prstClr val="black">
                  <a:tint val="75000"/>
                </a:prstClr>
              </a:solidFill>
            </a:endParaRPr>
          </a:p>
        </p:txBody>
      </p:sp>
      <p:sp>
        <p:nvSpPr>
          <p:cNvPr id="3" name="テキスト ボックス 2"/>
          <p:cNvSpPr txBox="1"/>
          <p:nvPr/>
        </p:nvSpPr>
        <p:spPr>
          <a:xfrm>
            <a:off x="467544" y="5517232"/>
            <a:ext cx="8208912" cy="584775"/>
          </a:xfrm>
          <a:prstGeom prst="rect">
            <a:avLst/>
          </a:prstGeom>
          <a:solidFill>
            <a:schemeClr val="accent2">
              <a:lumMod val="20000"/>
              <a:lumOff val="80000"/>
            </a:schemeClr>
          </a:solidFill>
        </p:spPr>
        <p:txBody>
          <a:bodyPr wrap="square" rtlCol="0">
            <a:spAutoFit/>
          </a:bodyPr>
          <a:lstStyle/>
          <a:p>
            <a:r>
              <a:rPr lang="ja-JP" altLang="en-US" sz="1600" dirty="0">
                <a:latin typeface="+mj-ea"/>
                <a:ea typeface="+mj-ea"/>
              </a:rPr>
              <a:t>リスクカルテ解説書：「農業生産工程管理（</a:t>
            </a:r>
            <a:r>
              <a:rPr lang="en-US" altLang="ja-JP" sz="1600" dirty="0">
                <a:latin typeface="+mj-ea"/>
                <a:ea typeface="+mj-ea"/>
              </a:rPr>
              <a:t>GAP</a:t>
            </a:r>
            <a:r>
              <a:rPr lang="ja-JP" altLang="en-US" sz="1600" dirty="0">
                <a:latin typeface="+mj-ea"/>
                <a:ea typeface="+mj-ea"/>
              </a:rPr>
              <a:t>）と農作業安全」</a:t>
            </a:r>
            <a:r>
              <a:rPr lang="en-US" altLang="ja-JP" sz="1600" dirty="0">
                <a:latin typeface="+mj-ea"/>
                <a:ea typeface="+mj-ea"/>
              </a:rPr>
              <a:t>p18</a:t>
            </a:r>
            <a:r>
              <a:rPr lang="ja-JP" altLang="en-US" sz="1600" dirty="0" err="1">
                <a:latin typeface="+mj-ea"/>
                <a:ea typeface="+mj-ea"/>
              </a:rPr>
              <a:t>、</a:t>
            </a:r>
            <a:r>
              <a:rPr lang="ja-JP" altLang="en-US" sz="1600" dirty="0">
                <a:latin typeface="+mj-ea"/>
                <a:ea typeface="+mj-ea"/>
              </a:rPr>
              <a:t>「</a:t>
            </a:r>
            <a:r>
              <a:rPr lang="ja-JP" altLang="en-US" sz="1600" dirty="0" err="1">
                <a:latin typeface="+mj-ea"/>
                <a:ea typeface="+mj-ea"/>
              </a:rPr>
              <a:t>ほ</a:t>
            </a:r>
            <a:r>
              <a:rPr lang="ja-JP" altLang="en-US" sz="1600" dirty="0">
                <a:latin typeface="+mj-ea"/>
                <a:ea typeface="+mj-ea"/>
              </a:rPr>
              <a:t>場、農道の点検・改善」</a:t>
            </a:r>
            <a:r>
              <a:rPr lang="en-US" altLang="ja-JP" sz="1600" dirty="0">
                <a:latin typeface="+mj-ea"/>
                <a:ea typeface="+mj-ea"/>
              </a:rPr>
              <a:t>p20</a:t>
            </a:r>
            <a:r>
              <a:rPr lang="ja-JP" altLang="en-US" sz="1600" dirty="0" err="1">
                <a:latin typeface="+mj-ea"/>
                <a:ea typeface="+mj-ea"/>
              </a:rPr>
              <a:t>、</a:t>
            </a:r>
            <a:r>
              <a:rPr lang="ja-JP" altLang="en-US" sz="1600" dirty="0">
                <a:latin typeface="+mj-ea"/>
                <a:ea typeface="+mj-ea"/>
              </a:rPr>
              <a:t>「注意警告板の設置」</a:t>
            </a:r>
            <a:r>
              <a:rPr lang="en-US" altLang="ja-JP" sz="1600" dirty="0">
                <a:latin typeface="+mj-ea"/>
                <a:ea typeface="+mj-ea"/>
              </a:rPr>
              <a:t>p24</a:t>
            </a:r>
            <a:r>
              <a:rPr lang="ja-JP" altLang="en-US" sz="1600" dirty="0" err="1">
                <a:latin typeface="+mj-ea"/>
                <a:ea typeface="+mj-ea"/>
              </a:rPr>
              <a:t>、</a:t>
            </a:r>
            <a:r>
              <a:rPr lang="ja-JP" altLang="en-US" sz="1600" dirty="0">
                <a:latin typeface="+mj-ea"/>
                <a:ea typeface="+mj-ea"/>
              </a:rPr>
              <a:t>「活動体制の確立」</a:t>
            </a:r>
            <a:r>
              <a:rPr lang="en-US" altLang="ja-JP" sz="1600" dirty="0">
                <a:latin typeface="+mj-ea"/>
                <a:ea typeface="+mj-ea"/>
              </a:rPr>
              <a:t>p26</a:t>
            </a:r>
            <a:r>
              <a:rPr lang="ja-JP" altLang="en-US" sz="1600" dirty="0">
                <a:latin typeface="+mj-ea"/>
                <a:ea typeface="+mj-ea"/>
              </a:rPr>
              <a:t>　参照</a:t>
            </a:r>
            <a:endParaRPr kumimoji="1" lang="ja-JP" altLang="en-US" sz="1600" dirty="0">
              <a:latin typeface="+mj-ea"/>
              <a:ea typeface="+mj-ea"/>
            </a:endParaRPr>
          </a:p>
        </p:txBody>
      </p:sp>
      <p:graphicFrame>
        <p:nvGraphicFramePr>
          <p:cNvPr id="4" name="表 3"/>
          <p:cNvGraphicFramePr>
            <a:graphicFrameLocks noGrp="1"/>
          </p:cNvGraphicFramePr>
          <p:nvPr>
            <p:extLst>
              <p:ext uri="{D42A27DB-BD31-4B8C-83A1-F6EECF244321}">
                <p14:modId xmlns:p14="http://schemas.microsoft.com/office/powerpoint/2010/main" val="2625909902"/>
              </p:ext>
            </p:extLst>
          </p:nvPr>
        </p:nvGraphicFramePr>
        <p:xfrm>
          <a:off x="461961" y="1148483"/>
          <a:ext cx="8229601" cy="4152725"/>
        </p:xfrm>
        <a:graphic>
          <a:graphicData uri="http://schemas.openxmlformats.org/drawingml/2006/table">
            <a:tbl>
              <a:tblPr/>
              <a:tblGrid>
                <a:gridCol w="1168478">
                  <a:extLst>
                    <a:ext uri="{9D8B030D-6E8A-4147-A177-3AD203B41FA5}">
                      <a16:colId xmlns:a16="http://schemas.microsoft.com/office/drawing/2014/main" val="20000"/>
                    </a:ext>
                  </a:extLst>
                </a:gridCol>
                <a:gridCol w="4611089">
                  <a:extLst>
                    <a:ext uri="{9D8B030D-6E8A-4147-A177-3AD203B41FA5}">
                      <a16:colId xmlns:a16="http://schemas.microsoft.com/office/drawing/2014/main" val="20001"/>
                    </a:ext>
                  </a:extLst>
                </a:gridCol>
                <a:gridCol w="816678">
                  <a:extLst>
                    <a:ext uri="{9D8B030D-6E8A-4147-A177-3AD203B41FA5}">
                      <a16:colId xmlns:a16="http://schemas.microsoft.com/office/drawing/2014/main" val="20002"/>
                    </a:ext>
                  </a:extLst>
                </a:gridCol>
                <a:gridCol w="816678">
                  <a:extLst>
                    <a:ext uri="{9D8B030D-6E8A-4147-A177-3AD203B41FA5}">
                      <a16:colId xmlns:a16="http://schemas.microsoft.com/office/drawing/2014/main" val="20003"/>
                    </a:ext>
                  </a:extLst>
                </a:gridCol>
                <a:gridCol w="816678">
                  <a:extLst>
                    <a:ext uri="{9D8B030D-6E8A-4147-A177-3AD203B41FA5}">
                      <a16:colId xmlns:a16="http://schemas.microsoft.com/office/drawing/2014/main" val="20004"/>
                    </a:ext>
                  </a:extLst>
                </a:gridCol>
              </a:tblGrid>
              <a:tr h="310966">
                <a:tc rowSpan="2">
                  <a:txBody>
                    <a:bodyPr/>
                    <a:lstStyle/>
                    <a:p>
                      <a:pPr algn="ctr" fontAlgn="ctr"/>
                      <a:r>
                        <a:rPr lang="ja-JP" altLang="en-US" sz="2000" b="0" i="0" u="none" strike="noStrike" dirty="0">
                          <a:solidFill>
                            <a:srgbClr val="FFFFFF"/>
                          </a:solidFill>
                          <a:effectLst/>
                          <a:latin typeface="ＭＳ Ｐゴシック"/>
                        </a:rPr>
                        <a:t>事項</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rowSpan="2">
                  <a:txBody>
                    <a:bodyPr/>
                    <a:lstStyle/>
                    <a:p>
                      <a:pPr algn="ctr" fontAlgn="ctr"/>
                      <a:r>
                        <a:rPr lang="ja-JP" altLang="en-US" sz="2000" b="0" i="0" u="none" strike="noStrike" dirty="0">
                          <a:solidFill>
                            <a:srgbClr val="FFFFFF"/>
                          </a:solidFill>
                          <a:effectLst/>
                          <a:latin typeface="ＭＳ Ｐゴシック"/>
                        </a:rPr>
                        <a:t>チェック内容</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gridSpan="2">
                  <a:txBody>
                    <a:bodyPr/>
                    <a:lstStyle/>
                    <a:p>
                      <a:pPr algn="ctr" fontAlgn="ctr"/>
                      <a:r>
                        <a:rPr lang="ja-JP" altLang="en-US" sz="2000" b="0" i="0" u="none" strike="noStrike">
                          <a:solidFill>
                            <a:srgbClr val="FFFFFF"/>
                          </a:solidFill>
                          <a:effectLst/>
                          <a:latin typeface="ＭＳ Ｐゴシック"/>
                        </a:rPr>
                        <a:t>チェック欄</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hMerge="1">
                  <a:txBody>
                    <a:bodyPr/>
                    <a:lstStyle/>
                    <a:p>
                      <a:endParaRPr kumimoji="1" lang="ja-JP" altLang="en-US"/>
                    </a:p>
                  </a:txBody>
                  <a:tcPr/>
                </a:tc>
                <a:tc rowSpan="2">
                  <a:txBody>
                    <a:bodyPr/>
                    <a:lstStyle/>
                    <a:p>
                      <a:pPr algn="ctr" fontAlgn="ctr"/>
                      <a:r>
                        <a:rPr lang="ja-JP" altLang="en-US" sz="2000" b="0" i="0" u="none" strike="noStrike" dirty="0">
                          <a:solidFill>
                            <a:srgbClr val="FFFFFF"/>
                          </a:solidFill>
                          <a:effectLst/>
                          <a:latin typeface="ＭＳ Ｐゴシック"/>
                        </a:rPr>
                        <a:t>対策</a:t>
                      </a:r>
                      <a:endParaRPr lang="en-US" altLang="ja-JP" sz="2000" b="0" i="0" u="none" strike="noStrike" dirty="0">
                        <a:solidFill>
                          <a:srgbClr val="FFFFFF"/>
                        </a:solidFill>
                        <a:effectLst/>
                        <a:latin typeface="ＭＳ Ｐゴシック"/>
                      </a:endParaRPr>
                    </a:p>
                    <a:p>
                      <a:pPr algn="ctr" fontAlgn="ctr"/>
                      <a:r>
                        <a:rPr lang="ja-JP" altLang="en-US" sz="2000" b="0" i="0" u="none" strike="noStrike" dirty="0">
                          <a:solidFill>
                            <a:srgbClr val="FFFFFF"/>
                          </a:solidFill>
                          <a:effectLst/>
                          <a:latin typeface="ＭＳ Ｐゴシック"/>
                        </a:rPr>
                        <a:t>優先</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extLst>
                  <a:ext uri="{0D108BD9-81ED-4DB2-BD59-A6C34878D82A}">
                    <a16:rowId xmlns:a16="http://schemas.microsoft.com/office/drawing/2014/main" val="10000"/>
                  </a:ext>
                </a:extLst>
              </a:tr>
              <a:tr h="310966">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2000" b="0" i="0" u="none" strike="noStrike">
                          <a:solidFill>
                            <a:srgbClr val="FFFFFF"/>
                          </a:solidFill>
                          <a:effectLst/>
                          <a:latin typeface="ＭＳ Ｐゴシック"/>
                        </a:rPr>
                        <a:t>そうだ</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a:txBody>
                    <a:bodyPr/>
                    <a:lstStyle/>
                    <a:p>
                      <a:pPr algn="ctr" fontAlgn="ctr"/>
                      <a:r>
                        <a:rPr lang="ja-JP" altLang="en-US" sz="2000" b="0" i="0" u="none" strike="noStrike">
                          <a:solidFill>
                            <a:srgbClr val="FFFFFF"/>
                          </a:solidFill>
                          <a:effectLst/>
                          <a:latin typeface="ＭＳ Ｐゴシック"/>
                        </a:rPr>
                        <a:t>ちがう</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38DD5"/>
                    </a:solidFill>
                  </a:tcPr>
                </a:tc>
                <a:tc vMerge="1">
                  <a:txBody>
                    <a:bodyPr/>
                    <a:lstStyle/>
                    <a:p>
                      <a:endParaRPr kumimoji="1" lang="ja-JP" altLang="en-US"/>
                    </a:p>
                  </a:txBody>
                  <a:tcPr/>
                </a:tc>
                <a:extLst>
                  <a:ext uri="{0D108BD9-81ED-4DB2-BD59-A6C34878D82A}">
                    <a16:rowId xmlns:a16="http://schemas.microsoft.com/office/drawing/2014/main" val="10001"/>
                  </a:ext>
                </a:extLst>
              </a:tr>
              <a:tr h="961167">
                <a:tc>
                  <a:txBody>
                    <a:bodyPr/>
                    <a:lstStyle/>
                    <a:p>
                      <a:pPr algn="ctr" rtl="0" fontAlgn="ctr"/>
                      <a:r>
                        <a:rPr lang="ja-JP" altLang="en-US" sz="2000" b="0" i="0" u="none" strike="noStrike" dirty="0">
                          <a:solidFill>
                            <a:srgbClr val="000000"/>
                          </a:solidFill>
                          <a:effectLst/>
                          <a:latin typeface="Arial"/>
                        </a:rPr>
                        <a:t>道路状態・</a:t>
                      </a:r>
                      <a:endParaRPr lang="en-US" altLang="ja-JP" sz="2000" b="0" i="0" u="none" strike="noStrike" dirty="0">
                        <a:solidFill>
                          <a:srgbClr val="000000"/>
                        </a:solidFill>
                        <a:effectLst/>
                        <a:latin typeface="Arial"/>
                      </a:endParaRPr>
                    </a:p>
                    <a:p>
                      <a:pPr algn="ctr" rtl="0" fontAlgn="ctr"/>
                      <a:r>
                        <a:rPr lang="ja-JP" altLang="en-US" sz="2000" b="0" i="0" u="none" strike="noStrike" dirty="0">
                          <a:solidFill>
                            <a:srgbClr val="000000"/>
                          </a:solidFill>
                          <a:effectLst/>
                          <a:latin typeface="Arial"/>
                        </a:rPr>
                        <a:t>交通量</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l" rtl="0" fontAlgn="ctr"/>
                      <a:r>
                        <a:rPr lang="ja-JP" altLang="en-US" sz="2000" b="0" i="0" u="none" strike="noStrike" dirty="0">
                          <a:solidFill>
                            <a:srgbClr val="000000"/>
                          </a:solidFill>
                          <a:effectLst/>
                          <a:latin typeface="Arial"/>
                        </a:rPr>
                        <a:t>交通量の少ない一般道・農道を選んで通行する。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l" fontAlgn="ctr"/>
                      <a:r>
                        <a:rPr lang="ja-JP" altLang="en-US" sz="2000" b="0" i="0" u="none" strike="noStrike">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extLst>
                  <a:ext uri="{0D108BD9-81ED-4DB2-BD59-A6C34878D82A}">
                    <a16:rowId xmlns:a16="http://schemas.microsoft.com/office/drawing/2014/main" val="10002"/>
                  </a:ext>
                </a:extLst>
              </a:tr>
              <a:tr h="961167">
                <a:tc>
                  <a:txBody>
                    <a:bodyPr/>
                    <a:lstStyle/>
                    <a:p>
                      <a:pPr algn="ctr" rtl="0" fontAlgn="ctr"/>
                      <a:r>
                        <a:rPr lang="ja-JP" altLang="en-US" sz="2000" b="0" i="0" u="none" strike="noStrike" dirty="0">
                          <a:solidFill>
                            <a:srgbClr val="000000"/>
                          </a:solidFill>
                          <a:effectLst/>
                          <a:latin typeface="Arial"/>
                        </a:rPr>
                        <a:t>坂道</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ctr"/>
                      <a:r>
                        <a:rPr lang="ja-JP" altLang="en-US" sz="2000" b="0" i="0" u="none" strike="noStrike" dirty="0">
                          <a:solidFill>
                            <a:srgbClr val="000000"/>
                          </a:solidFill>
                          <a:effectLst/>
                          <a:latin typeface="Arial"/>
                        </a:rPr>
                        <a:t>通る坂道は、勾配が緩く、天候が悪くても、スリップすることなく安全に上下できる。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20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r h="961167">
                <a:tc>
                  <a:txBody>
                    <a:bodyPr/>
                    <a:lstStyle/>
                    <a:p>
                      <a:pPr algn="ctr" rtl="0" fontAlgn="ctr"/>
                      <a:r>
                        <a:rPr lang="ja-JP" altLang="en-US" sz="2000" b="0" i="0" u="none" strike="noStrike" dirty="0">
                          <a:solidFill>
                            <a:srgbClr val="000000"/>
                          </a:solidFill>
                          <a:effectLst/>
                          <a:latin typeface="Arial"/>
                        </a:rPr>
                        <a:t>道路幅・</a:t>
                      </a:r>
                      <a:endParaRPr lang="en-US" altLang="ja-JP" sz="2000" b="0" i="0" u="none" strike="noStrike" dirty="0">
                        <a:solidFill>
                          <a:srgbClr val="000000"/>
                        </a:solidFill>
                        <a:effectLst/>
                        <a:latin typeface="Arial"/>
                      </a:endParaRPr>
                    </a:p>
                    <a:p>
                      <a:pPr algn="ctr" rtl="0" fontAlgn="ctr"/>
                      <a:r>
                        <a:rPr lang="ja-JP" altLang="en-US" sz="2000" b="0" i="0" u="none" strike="noStrike" dirty="0">
                          <a:solidFill>
                            <a:srgbClr val="000000"/>
                          </a:solidFill>
                          <a:effectLst/>
                          <a:latin typeface="Arial"/>
                        </a:rPr>
                        <a:t>路肩</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l" rtl="0" fontAlgn="ctr"/>
                      <a:r>
                        <a:rPr lang="ja-JP" altLang="en-US" sz="2000" b="0" i="0" u="none" strike="noStrike" dirty="0">
                          <a:solidFill>
                            <a:srgbClr val="000000"/>
                          </a:solidFill>
                          <a:effectLst/>
                          <a:latin typeface="Arial"/>
                        </a:rPr>
                        <a:t>車両に対して十分な道幅があり、路肩も視認（路肩ポール等を含む）できる。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D9F1"/>
                    </a:solidFill>
                  </a:tcPr>
                </a:tc>
                <a:extLst>
                  <a:ext uri="{0D108BD9-81ED-4DB2-BD59-A6C34878D82A}">
                    <a16:rowId xmlns:a16="http://schemas.microsoft.com/office/drawing/2014/main" val="10004"/>
                  </a:ext>
                </a:extLst>
              </a:tr>
              <a:tr h="640778">
                <a:tc>
                  <a:txBody>
                    <a:bodyPr/>
                    <a:lstStyle/>
                    <a:p>
                      <a:pPr algn="ctr" rtl="0" fontAlgn="ctr"/>
                      <a:r>
                        <a:rPr lang="ja-JP" altLang="en-US" sz="2000" b="0" i="0" u="none" strike="noStrike" dirty="0">
                          <a:solidFill>
                            <a:srgbClr val="000000"/>
                          </a:solidFill>
                          <a:effectLst/>
                          <a:latin typeface="Arial"/>
                        </a:rPr>
                        <a:t>侵入・</a:t>
                      </a:r>
                      <a:endParaRPr lang="en-US" altLang="ja-JP" sz="2000" b="0" i="0" u="none" strike="noStrike" dirty="0">
                        <a:solidFill>
                          <a:srgbClr val="000000"/>
                        </a:solidFill>
                        <a:effectLst/>
                        <a:latin typeface="Arial"/>
                      </a:endParaRPr>
                    </a:p>
                    <a:p>
                      <a:pPr algn="ctr" rtl="0" fontAlgn="ctr"/>
                      <a:r>
                        <a:rPr lang="ja-JP" altLang="en-US" sz="2000" b="0" i="0" u="none" strike="noStrike" dirty="0">
                          <a:solidFill>
                            <a:srgbClr val="000000"/>
                          </a:solidFill>
                          <a:effectLst/>
                          <a:latin typeface="Arial"/>
                        </a:rPr>
                        <a:t>退出路</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rtl="0" fontAlgn="ctr"/>
                      <a:r>
                        <a:rPr lang="ja-JP" altLang="en-US" sz="2000" b="0" i="0" u="none" strike="noStrike" dirty="0">
                          <a:solidFill>
                            <a:srgbClr val="000000"/>
                          </a:solidFill>
                          <a:effectLst/>
                          <a:latin typeface="Arial"/>
                        </a:rPr>
                        <a:t>ほ場の進入・退出路がしっかりしている。</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l" fontAlgn="ctr"/>
                      <a:r>
                        <a:rPr lang="ja-JP" altLang="en-US" sz="1100" b="0" i="0" u="none" strike="noStrike" dirty="0">
                          <a:solidFill>
                            <a:srgbClr val="000000"/>
                          </a:solidFill>
                          <a:effectLst/>
                          <a:latin typeface="ＭＳ Ｐゴシック"/>
                        </a:rPr>
                        <a:t>　</a:t>
                      </a:r>
                    </a:p>
                  </a:txBody>
                  <a:tcPr marL="9423" marR="9423" marT="942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890415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テキスト ボックス 6"/>
          <p:cNvSpPr txBox="1"/>
          <p:nvPr/>
        </p:nvSpPr>
        <p:spPr>
          <a:xfrm>
            <a:off x="272578" y="189861"/>
            <a:ext cx="8619903" cy="523220"/>
          </a:xfrm>
          <a:prstGeom prst="rect">
            <a:avLst/>
          </a:prstGeom>
          <a:solidFill>
            <a:schemeClr val="bg1"/>
          </a:solidFill>
          <a:ln w="254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交通量の少ない一般道・農道を選んで通行する。</a:t>
            </a:r>
          </a:p>
        </p:txBody>
      </p:sp>
      <p:sp>
        <p:nvSpPr>
          <p:cNvPr id="12" name="テキスト ボックス 11"/>
          <p:cNvSpPr txBox="1"/>
          <p:nvPr/>
        </p:nvSpPr>
        <p:spPr>
          <a:xfrm>
            <a:off x="232979" y="965789"/>
            <a:ext cx="3491117" cy="34163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事故事例</a:t>
            </a:r>
            <a:r>
              <a:rPr kumimoji="1" lang="en-US" altLang="ja-JP"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公道、交通量、速度</a:t>
            </a:r>
            <a:endParaRPr kumimoji="1" lang="en-US" altLang="ja-JP" sz="24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トレーラーをけん引した乗用トラクター（全長</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13m</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）の右折時に、後続車両が追い越しをかけてトラクターの前輪に接触、怪我なし。（平成</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24</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10</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 </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14</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時頃、男性・</a:t>
            </a:r>
            <a:r>
              <a:rPr kumimoji="1" lang="en-US" altLang="ja-JP"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60</a:t>
            </a:r>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歳）</a:t>
            </a:r>
          </a:p>
        </p:txBody>
      </p:sp>
      <p:sp>
        <p:nvSpPr>
          <p:cNvPr id="8" name="テキスト ボックス 7"/>
          <p:cNvSpPr txBox="1"/>
          <p:nvPr/>
        </p:nvSpPr>
        <p:spPr>
          <a:xfrm>
            <a:off x="163352" y="5157192"/>
            <a:ext cx="8654343" cy="1200329"/>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≪なぜ≫</a:t>
            </a:r>
            <a:r>
              <a:rPr kumimoji="1" lang="ja-JP" altLang="en-US" sz="2400" b="0"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トラクターは走行速度が遅いため、交通量の多い道路走行では、他の車両との速度差から、危険な状況が生じる可能性が高くなります。</a:t>
            </a:r>
          </a:p>
        </p:txBody>
      </p:sp>
      <p:sp>
        <p:nvSpPr>
          <p:cNvPr id="9" name="テキスト ボックス 8"/>
          <p:cNvSpPr txBox="1"/>
          <p:nvPr/>
        </p:nvSpPr>
        <p:spPr>
          <a:xfrm>
            <a:off x="272578" y="188640"/>
            <a:ext cx="492443" cy="504000"/>
          </a:xfrm>
          <a:prstGeom prst="rect">
            <a:avLst/>
          </a:prstGeom>
          <a:solidFill>
            <a:schemeClr val="bg1"/>
          </a:solidFill>
          <a:ln w="2540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lumMod val="75000"/>
                  </a:prstClr>
                </a:solidFill>
                <a:effectLst/>
                <a:uLnTx/>
                <a:uFillTx/>
                <a:latin typeface="Calibri"/>
                <a:ea typeface="ＭＳ Ｐゴシック" panose="020B0600070205080204" pitchFamily="50" charset="-128"/>
                <a:cs typeface="+mn-cs"/>
              </a:rPr>
              <a:t>✔</a:t>
            </a: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2258F2-9678-4A3A-A23E-BAED14116D12}" type="slidenum">
              <a:rPr kumimoji="1" lang="ja-JP" altLang="en-US" sz="2000" b="0" i="0" u="none" strike="noStrike" kern="1200" cap="none" spc="0" normalizeH="0" baseline="0" noProof="0" smtClean="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1" lang="ja-JP" altLang="en-US" sz="2000" b="0" i="0" u="none" strike="noStrike" kern="1200" cap="none" spc="0" normalizeH="0" baseline="0" noProof="0">
              <a:ln>
                <a:noFill/>
              </a:ln>
              <a:solidFill>
                <a:prstClr val="black">
                  <a:tint val="75000"/>
                </a:prstClr>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 name="正方形/長方形 2"/>
          <p:cNvSpPr/>
          <p:nvPr/>
        </p:nvSpPr>
        <p:spPr>
          <a:xfrm>
            <a:off x="216283" y="4382109"/>
            <a:ext cx="3524508" cy="584775"/>
          </a:xfrm>
          <a:prstGeom prst="rect">
            <a:avLst/>
          </a:prstGeom>
          <a:solidFill>
            <a:schemeClr val="bg1">
              <a:lumMod val="85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（一社）日本農村医学会編「こうして起こった農作業事故」（№</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Ⅲ</a:t>
            </a:r>
            <a:r>
              <a:rPr kumimoji="1" lang="ja-JP"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p87</a:t>
            </a:r>
            <a:r>
              <a:rPr kumimoji="1" lang="ja-JP"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より</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4664" y="965789"/>
            <a:ext cx="5107816" cy="383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480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28537" y="826097"/>
            <a:ext cx="8654343" cy="1938992"/>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改善のポイント</a:t>
            </a:r>
            <a:r>
              <a:rPr lang="en-US" altLang="ja-JP" sz="2400" b="1" dirty="0">
                <a:solidFill>
                  <a:srgbClr val="FF0000"/>
                </a:solidFill>
                <a:latin typeface="ＭＳ Ｐゴシック"/>
              </a:rPr>
              <a:t>》</a:t>
            </a:r>
            <a:endParaRPr lang="ja-JP" altLang="en-US" sz="2400" b="1" dirty="0">
              <a:solidFill>
                <a:srgbClr val="FF0000"/>
              </a:solidFill>
              <a:latin typeface="ＭＳ Ｐゴシック"/>
            </a:endParaRPr>
          </a:p>
          <a:p>
            <a:pPr marL="266700" indent="-266700"/>
            <a:r>
              <a:rPr lang="ja-JP" altLang="en-US" sz="2400" dirty="0">
                <a:solidFill>
                  <a:prstClr val="black"/>
                </a:solidFill>
                <a:latin typeface="ＭＳ Ｐゴシック"/>
              </a:rPr>
              <a:t>①利用する可能性がある道路の交通量を事前に把握し、交通量の少ない道路を走行するようにします。</a:t>
            </a:r>
            <a:endParaRPr lang="en-US" altLang="ja-JP" sz="2400" dirty="0">
              <a:solidFill>
                <a:prstClr val="black"/>
              </a:solidFill>
              <a:latin typeface="ＭＳ Ｐゴシック"/>
            </a:endParaRPr>
          </a:p>
          <a:p>
            <a:pPr marL="266700" indent="-266700"/>
            <a:r>
              <a:rPr lang="ja-JP" altLang="en-US" sz="2400" dirty="0">
                <a:solidFill>
                  <a:prstClr val="black"/>
                </a:solidFill>
                <a:latin typeface="ＭＳ Ｐゴシック"/>
              </a:rPr>
              <a:t>②このような情報は、家庭内、受託集団などのグループで共有し、その日の道路走行経路を、マップにして貼り出すことも有効です。</a:t>
            </a:r>
          </a:p>
        </p:txBody>
      </p:sp>
      <p:sp>
        <p:nvSpPr>
          <p:cNvPr id="7" name="テキスト ボックス 6"/>
          <p:cNvSpPr txBox="1"/>
          <p:nvPr/>
        </p:nvSpPr>
        <p:spPr>
          <a:xfrm>
            <a:off x="730581" y="189861"/>
            <a:ext cx="8161900" cy="523220"/>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交通量の少ない一般道・農道を選んで通行する。</a:t>
            </a:r>
          </a:p>
        </p:txBody>
      </p:sp>
      <p:sp>
        <p:nvSpPr>
          <p:cNvPr id="9" name="テキスト ボックス 8"/>
          <p:cNvSpPr txBox="1"/>
          <p:nvPr/>
        </p:nvSpPr>
        <p:spPr>
          <a:xfrm>
            <a:off x="238137" y="189860"/>
            <a:ext cx="492443" cy="522000"/>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rPr>
              <a:t>✔</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6</a:t>
            </a:fld>
            <a:endParaRPr lang="ja-JP" altLang="en-US">
              <a:solidFill>
                <a:prstClr val="black">
                  <a:tint val="75000"/>
                </a:prstClr>
              </a:solidFill>
            </a:endParaRPr>
          </a:p>
        </p:txBody>
      </p:sp>
      <p:pic>
        <p:nvPicPr>
          <p:cNvPr id="1026" name="Picture 2" descr="\\ALRIT\Alrit共有\02_農作業安全対策\２８農林水産省予算 安全総合対策\リスクカルテ\指導者研修用資料関係\02 安全講習テキスト 耕種分冊 Ⅱ\イラスト\トラクタ道路走行のコピー.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078" y="2996952"/>
            <a:ext cx="6343259" cy="3340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717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テキスト ボックス 6"/>
          <p:cNvSpPr txBox="1"/>
          <p:nvPr/>
        </p:nvSpPr>
        <p:spPr>
          <a:xfrm>
            <a:off x="188513" y="170637"/>
            <a:ext cx="863712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通る坂道は、勾配が緩く、天候が悪くても、スリップ</a:t>
            </a:r>
            <a:r>
              <a:rPr lang="ja-JP" altLang="en-US" sz="2800" dirty="0" err="1">
                <a:solidFill>
                  <a:prstClr val="black"/>
                </a:solidFill>
                <a:latin typeface="ＭＳ Ｐゴシック"/>
              </a:rPr>
              <a:t>す</a:t>
            </a:r>
            <a:endParaRPr lang="en-US" altLang="ja-JP" sz="2800" dirty="0">
              <a:solidFill>
                <a:prstClr val="black"/>
              </a:solidFill>
              <a:latin typeface="ＭＳ Ｐゴシック"/>
            </a:endParaRPr>
          </a:p>
          <a:p>
            <a:r>
              <a:rPr lang="ja-JP" altLang="en-US" sz="2800" dirty="0">
                <a:solidFill>
                  <a:prstClr val="black"/>
                </a:solidFill>
                <a:latin typeface="ＭＳ Ｐゴシック"/>
              </a:rPr>
              <a:t>　　</a:t>
            </a:r>
            <a:r>
              <a:rPr lang="ja-JP" altLang="en-US" sz="2800" dirty="0" err="1">
                <a:solidFill>
                  <a:prstClr val="black"/>
                </a:solidFill>
                <a:latin typeface="ＭＳ Ｐゴシック"/>
              </a:rPr>
              <a:t>る</a:t>
            </a:r>
            <a:r>
              <a:rPr lang="ja-JP" altLang="en-US" sz="2800" dirty="0">
                <a:solidFill>
                  <a:prstClr val="black"/>
                </a:solidFill>
                <a:latin typeface="ＭＳ Ｐゴシック"/>
              </a:rPr>
              <a:t>ことなく安全に上下できる。</a:t>
            </a:r>
          </a:p>
        </p:txBody>
      </p:sp>
      <p:sp>
        <p:nvSpPr>
          <p:cNvPr id="8" name="テキスト ボックス 7"/>
          <p:cNvSpPr txBox="1"/>
          <p:nvPr/>
        </p:nvSpPr>
        <p:spPr>
          <a:xfrm>
            <a:off x="196080" y="5517232"/>
            <a:ext cx="8629555"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ＭＳ Ｐゴシック"/>
              </a:rPr>
              <a:t>≪なぜ≫</a:t>
            </a:r>
            <a:r>
              <a:rPr lang="ja-JP" altLang="en-US" sz="2400" dirty="0">
                <a:solidFill>
                  <a:prstClr val="black"/>
                </a:solidFill>
                <a:latin typeface="ＭＳ Ｐゴシック"/>
              </a:rPr>
              <a:t>狭く急な坂道は、劣化によって路肩が崩れていたり、草が生い茂って路肩が見えなかったり、雨でスリップしやすくなります。</a:t>
            </a:r>
          </a:p>
        </p:txBody>
      </p:sp>
      <p:sp>
        <p:nvSpPr>
          <p:cNvPr id="11" name="テキスト ボックス 10"/>
          <p:cNvSpPr txBox="1"/>
          <p:nvPr/>
        </p:nvSpPr>
        <p:spPr>
          <a:xfrm>
            <a:off x="179512" y="1149707"/>
            <a:ext cx="3869111" cy="3785652"/>
          </a:xfrm>
          <a:prstGeom prst="rect">
            <a:avLst/>
          </a:prstGeom>
          <a:noFill/>
        </p:spPr>
        <p:txBody>
          <a:bodyPr wrap="square" rtlCol="0">
            <a:spAutoFit/>
          </a:bodyPr>
          <a:lstStyle/>
          <a:p>
            <a:r>
              <a:rPr lang="en-US" altLang="ja-JP" sz="2400" b="1" dirty="0">
                <a:solidFill>
                  <a:srgbClr val="FF0000"/>
                </a:solidFill>
                <a:latin typeface="+mj-ea"/>
                <a:ea typeface="+mj-ea"/>
              </a:rPr>
              <a:t>《</a:t>
            </a:r>
            <a:r>
              <a:rPr lang="ja-JP" altLang="en-US" sz="2400" b="1" dirty="0">
                <a:solidFill>
                  <a:srgbClr val="FF0000"/>
                </a:solidFill>
                <a:latin typeface="+mj-ea"/>
                <a:ea typeface="+mj-ea"/>
              </a:rPr>
              <a:t>事故事例</a:t>
            </a:r>
            <a:r>
              <a:rPr lang="en-US" altLang="ja-JP" sz="2400" b="1" dirty="0">
                <a:solidFill>
                  <a:srgbClr val="FF0000"/>
                </a:solidFill>
                <a:latin typeface="+mj-ea"/>
                <a:ea typeface="+mj-ea"/>
              </a:rPr>
              <a:t>》</a:t>
            </a:r>
          </a:p>
          <a:p>
            <a:r>
              <a:rPr lang="ja-JP" altLang="en-US" sz="2400" b="1" dirty="0">
                <a:solidFill>
                  <a:srgbClr val="FF0000"/>
                </a:solidFill>
                <a:latin typeface="+mj-ea"/>
                <a:ea typeface="+mj-ea"/>
              </a:rPr>
              <a:t>狭い道、坂道、雨（重傷）</a:t>
            </a:r>
          </a:p>
          <a:p>
            <a:r>
              <a:rPr lang="ja-JP" altLang="en-US" sz="2400" dirty="0">
                <a:solidFill>
                  <a:prstClr val="black"/>
                </a:solidFill>
                <a:latin typeface="+mj-ea"/>
                <a:ea typeface="+mj-ea"/>
              </a:rPr>
              <a:t>降雨後の狭い坂道を上る途中、スリップして転落しそうになったのでエンジンを止め、ロータリーに足をかけて崖側に退避しようとしたが、トラクターもろとも７ｍ下に転落し、頚椎と肋骨を骨折。（平成</a:t>
            </a:r>
            <a:r>
              <a:rPr lang="en-US" altLang="ja-JP" sz="2400" dirty="0">
                <a:solidFill>
                  <a:prstClr val="black"/>
                </a:solidFill>
                <a:latin typeface="+mj-ea"/>
                <a:ea typeface="+mj-ea"/>
              </a:rPr>
              <a:t>24</a:t>
            </a:r>
            <a:r>
              <a:rPr lang="ja-JP" altLang="en-US" sz="2400" dirty="0">
                <a:solidFill>
                  <a:prstClr val="black"/>
                </a:solidFill>
                <a:latin typeface="+mj-ea"/>
                <a:ea typeface="+mj-ea"/>
              </a:rPr>
              <a:t>年</a:t>
            </a:r>
            <a:r>
              <a:rPr lang="en-US" altLang="ja-JP" sz="2400" dirty="0">
                <a:solidFill>
                  <a:prstClr val="black"/>
                </a:solidFill>
                <a:latin typeface="+mj-ea"/>
                <a:ea typeface="+mj-ea"/>
              </a:rPr>
              <a:t>5</a:t>
            </a:r>
            <a:r>
              <a:rPr lang="ja-JP" altLang="en-US" sz="2400" dirty="0">
                <a:solidFill>
                  <a:prstClr val="black"/>
                </a:solidFill>
                <a:latin typeface="+mj-ea"/>
                <a:ea typeface="+mj-ea"/>
              </a:rPr>
              <a:t>月 </a:t>
            </a:r>
            <a:r>
              <a:rPr lang="en-US" altLang="ja-JP" sz="2400" dirty="0">
                <a:solidFill>
                  <a:prstClr val="black"/>
                </a:solidFill>
                <a:latin typeface="+mj-ea"/>
                <a:ea typeface="+mj-ea"/>
              </a:rPr>
              <a:t>17</a:t>
            </a:r>
            <a:r>
              <a:rPr lang="ja-JP" altLang="en-US" sz="2400" dirty="0">
                <a:solidFill>
                  <a:prstClr val="black"/>
                </a:solidFill>
                <a:latin typeface="+mj-ea"/>
                <a:ea typeface="+mj-ea"/>
              </a:rPr>
              <a:t>時頃、男性・</a:t>
            </a:r>
            <a:r>
              <a:rPr lang="en-US" altLang="ja-JP" sz="2400" dirty="0">
                <a:solidFill>
                  <a:prstClr val="black"/>
                </a:solidFill>
                <a:latin typeface="+mj-ea"/>
                <a:ea typeface="+mj-ea"/>
              </a:rPr>
              <a:t>79</a:t>
            </a:r>
            <a:r>
              <a:rPr lang="ja-JP" altLang="en-US" sz="2400" dirty="0">
                <a:solidFill>
                  <a:prstClr val="black"/>
                </a:solidFill>
                <a:latin typeface="+mj-ea"/>
                <a:ea typeface="+mj-ea"/>
              </a:rPr>
              <a:t>歳）</a:t>
            </a:r>
          </a:p>
        </p:txBody>
      </p:sp>
      <p:sp>
        <p:nvSpPr>
          <p:cNvPr id="10" name="テキスト ボックス 9"/>
          <p:cNvSpPr txBox="1"/>
          <p:nvPr/>
        </p:nvSpPr>
        <p:spPr>
          <a:xfrm>
            <a:off x="179512" y="188640"/>
            <a:ext cx="492443" cy="504000"/>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rPr>
              <a:t>✔</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7</a:t>
            </a:fld>
            <a:endParaRPr lang="ja-JP" altLang="en-US">
              <a:solidFill>
                <a:prstClr val="black">
                  <a:tint val="75000"/>
                </a:prstClr>
              </a:solidFill>
            </a:endParaRPr>
          </a:p>
        </p:txBody>
      </p:sp>
      <p:sp>
        <p:nvSpPr>
          <p:cNvPr id="9" name="正方形/長方形 8"/>
          <p:cNvSpPr/>
          <p:nvPr/>
        </p:nvSpPr>
        <p:spPr>
          <a:xfrm>
            <a:off x="2356320" y="5005884"/>
            <a:ext cx="6392144" cy="338554"/>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Ⅳ</a:t>
            </a:r>
            <a:r>
              <a:rPr lang="ja-JP" altLang="ja-JP" sz="1600" dirty="0">
                <a:latin typeface="+mj-ea"/>
                <a:ea typeface="+mj-ea"/>
              </a:rPr>
              <a:t>）</a:t>
            </a:r>
            <a:r>
              <a:rPr lang="en-US" altLang="ja-JP" sz="1600" dirty="0">
                <a:latin typeface="+mj-ea"/>
                <a:ea typeface="+mj-ea"/>
              </a:rPr>
              <a:t>p36</a:t>
            </a:r>
            <a:r>
              <a:rPr lang="ja-JP" altLang="ja-JP" sz="1600" dirty="0">
                <a:latin typeface="+mj-ea"/>
                <a:ea typeface="+mj-ea"/>
              </a:rPr>
              <a:t>より</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1857" y="1292173"/>
            <a:ext cx="4806607" cy="360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9435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テキスト ボックス 7"/>
          <p:cNvSpPr txBox="1"/>
          <p:nvPr/>
        </p:nvSpPr>
        <p:spPr>
          <a:xfrm>
            <a:off x="205734" y="1144652"/>
            <a:ext cx="8619902" cy="1938992"/>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改善のポイント</a:t>
            </a:r>
            <a:r>
              <a:rPr lang="en-US" altLang="ja-JP" sz="2400" b="1" dirty="0">
                <a:solidFill>
                  <a:srgbClr val="FF0000"/>
                </a:solidFill>
                <a:latin typeface="ＭＳ Ｐゴシック"/>
              </a:rPr>
              <a:t>》</a:t>
            </a:r>
          </a:p>
          <a:p>
            <a:pPr marL="266700" indent="-266700"/>
            <a:r>
              <a:rPr lang="ja-JP" altLang="en-US" sz="2400" dirty="0">
                <a:solidFill>
                  <a:prstClr val="black"/>
                </a:solidFill>
                <a:latin typeface="ＭＳ Ｐゴシック"/>
              </a:rPr>
              <a:t>①危険な坂道は、勾配を緩くする、道路幅を広くするなどして、危険を取り除くようにします。</a:t>
            </a:r>
            <a:endParaRPr lang="en-US" altLang="ja-JP" sz="2400" dirty="0">
              <a:solidFill>
                <a:prstClr val="black"/>
              </a:solidFill>
              <a:latin typeface="ＭＳ Ｐゴシック"/>
            </a:endParaRPr>
          </a:p>
          <a:p>
            <a:pPr marL="266700" indent="-266700"/>
            <a:r>
              <a:rPr lang="ja-JP" altLang="en-US" sz="2400" dirty="0">
                <a:solidFill>
                  <a:prstClr val="black"/>
                </a:solidFill>
                <a:latin typeface="ＭＳ Ｐゴシック"/>
              </a:rPr>
              <a:t>②路肩がわかりやすいよう、頻繁に草刈りを行ったり、崩れた路肩を整備するなど、常日頃からメンテナンスを心がけます。</a:t>
            </a:r>
            <a:endParaRPr lang="en-US" altLang="ja-JP" sz="2400" dirty="0">
              <a:solidFill>
                <a:prstClr val="black"/>
              </a:solidFill>
              <a:latin typeface="ＭＳ Ｐゴシック"/>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34" y="3164775"/>
            <a:ext cx="2636896" cy="1517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ALRIT\Alrit共有\02_農作業安全対策\２８農林水産省予算 安全総合対策\リスクカルテ\指導者研修用資料関係\02 安全講習テキスト 耕種分冊 Ⅱ\イラスト\路肩草刈り.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263" y="4797152"/>
            <a:ext cx="2127836" cy="19614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58583" y="4405461"/>
            <a:ext cx="2637553" cy="197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60" y="4405461"/>
            <a:ext cx="2637552" cy="1975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txBox="1"/>
          <p:nvPr/>
        </p:nvSpPr>
        <p:spPr>
          <a:xfrm>
            <a:off x="3017318" y="3164775"/>
            <a:ext cx="5808317" cy="1200329"/>
          </a:xfrm>
          <a:prstGeom prst="rect">
            <a:avLst/>
          </a:prstGeom>
          <a:solidFill>
            <a:schemeClr val="bg1"/>
          </a:solidFill>
          <a:ln>
            <a:noFill/>
          </a:ln>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改善事例</a:t>
            </a:r>
            <a:r>
              <a:rPr lang="en-US" altLang="ja-JP" sz="2400" b="1" dirty="0">
                <a:solidFill>
                  <a:srgbClr val="FF0000"/>
                </a:solidFill>
                <a:latin typeface="ＭＳ Ｐゴシック"/>
              </a:rPr>
              <a:t>》</a:t>
            </a:r>
            <a:r>
              <a:rPr lang="ja-JP" altLang="en-US" sz="2400" b="1" dirty="0">
                <a:solidFill>
                  <a:srgbClr val="FF0000"/>
                </a:solidFill>
                <a:latin typeface="ＭＳ Ｐゴシック"/>
              </a:rPr>
              <a:t>道路の改修</a:t>
            </a:r>
            <a:endParaRPr lang="en-US" altLang="ja-JP" sz="2400" b="1" dirty="0">
              <a:solidFill>
                <a:srgbClr val="FF0000"/>
              </a:solidFill>
              <a:latin typeface="ＭＳ Ｐゴシック"/>
            </a:endParaRPr>
          </a:p>
          <a:p>
            <a:r>
              <a:rPr lang="en-US" altLang="ja-JP" sz="2400" dirty="0">
                <a:solidFill>
                  <a:prstClr val="black"/>
                </a:solidFill>
                <a:latin typeface="ＭＳ Ｐゴシック"/>
              </a:rPr>
              <a:t>【</a:t>
            </a:r>
            <a:r>
              <a:rPr lang="ja-JP" altLang="en-US" sz="2400" dirty="0">
                <a:solidFill>
                  <a:prstClr val="black"/>
                </a:solidFill>
                <a:latin typeface="ＭＳ Ｐゴシック"/>
              </a:rPr>
              <a:t>方法</a:t>
            </a:r>
            <a:r>
              <a:rPr lang="en-US" altLang="ja-JP" sz="2400" dirty="0">
                <a:solidFill>
                  <a:prstClr val="black"/>
                </a:solidFill>
                <a:latin typeface="ＭＳ Ｐゴシック"/>
              </a:rPr>
              <a:t>】</a:t>
            </a:r>
            <a:r>
              <a:rPr lang="ja-JP" altLang="en-US" sz="2400" dirty="0">
                <a:solidFill>
                  <a:prstClr val="black"/>
                </a:solidFill>
                <a:latin typeface="ＭＳ Ｐゴシック"/>
              </a:rPr>
              <a:t>傾斜した道路を簡易舗装するとともに、滑り止めを施工した。</a:t>
            </a:r>
          </a:p>
        </p:txBody>
      </p:sp>
      <p:sp>
        <p:nvSpPr>
          <p:cNvPr id="12" name="テキスト ボックス 11"/>
          <p:cNvSpPr txBox="1"/>
          <p:nvPr/>
        </p:nvSpPr>
        <p:spPr>
          <a:xfrm>
            <a:off x="188513" y="98629"/>
            <a:ext cx="8637122"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通る坂道は、勾配が緩く、天候が悪くても、スリップ</a:t>
            </a:r>
            <a:r>
              <a:rPr lang="ja-JP" altLang="en-US" sz="2800" dirty="0" err="1">
                <a:solidFill>
                  <a:prstClr val="black"/>
                </a:solidFill>
                <a:latin typeface="ＭＳ Ｐゴシック"/>
              </a:rPr>
              <a:t>す</a:t>
            </a:r>
            <a:endParaRPr lang="en-US" altLang="ja-JP" sz="2800" dirty="0">
              <a:solidFill>
                <a:prstClr val="black"/>
              </a:solidFill>
              <a:latin typeface="ＭＳ Ｐゴシック"/>
            </a:endParaRPr>
          </a:p>
          <a:p>
            <a:r>
              <a:rPr lang="ja-JP" altLang="en-US" sz="2800" dirty="0">
                <a:solidFill>
                  <a:prstClr val="black"/>
                </a:solidFill>
                <a:latin typeface="ＭＳ Ｐゴシック"/>
              </a:rPr>
              <a:t>　　</a:t>
            </a:r>
            <a:r>
              <a:rPr lang="ja-JP" altLang="en-US" sz="2800" dirty="0" err="1">
                <a:solidFill>
                  <a:prstClr val="black"/>
                </a:solidFill>
                <a:latin typeface="ＭＳ Ｐゴシック"/>
              </a:rPr>
              <a:t>る</a:t>
            </a:r>
            <a:r>
              <a:rPr lang="ja-JP" altLang="en-US" sz="2800" dirty="0">
                <a:solidFill>
                  <a:prstClr val="black"/>
                </a:solidFill>
                <a:latin typeface="ＭＳ Ｐゴシック"/>
              </a:rPr>
              <a:t>ことなく安全に上下できる。</a:t>
            </a:r>
          </a:p>
        </p:txBody>
      </p:sp>
      <p:sp>
        <p:nvSpPr>
          <p:cNvPr id="13" name="テキスト ボックス 12"/>
          <p:cNvSpPr txBox="1"/>
          <p:nvPr/>
        </p:nvSpPr>
        <p:spPr>
          <a:xfrm>
            <a:off x="179512" y="103104"/>
            <a:ext cx="492443" cy="522000"/>
          </a:xfrm>
          <a:prstGeom prst="rect">
            <a:avLst/>
          </a:prstGeom>
          <a:solidFill>
            <a:schemeClr val="bg1"/>
          </a:solidFill>
          <a:ln w="25400">
            <a:solidFill>
              <a:srgbClr val="FF0000"/>
            </a:solidFill>
          </a:ln>
        </p:spPr>
        <p:txBody>
          <a:bodyPr wrap="square" rtlCol="0">
            <a:spAutoFit/>
          </a:bodyPr>
          <a:lstStyle/>
          <a:p>
            <a:r>
              <a:rPr lang="ja-JP" altLang="en-US" sz="2400" dirty="0">
                <a:solidFill>
                  <a:srgbClr val="FF0000"/>
                </a:solidFill>
              </a:rPr>
              <a:t>✔</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8</a:t>
            </a:fld>
            <a:endParaRPr lang="ja-JP" altLang="en-US">
              <a:solidFill>
                <a:prstClr val="black">
                  <a:tint val="75000"/>
                </a:prstClr>
              </a:solidFill>
            </a:endParaRPr>
          </a:p>
        </p:txBody>
      </p:sp>
      <p:sp>
        <p:nvSpPr>
          <p:cNvPr id="14" name="正方形/長方形 13"/>
          <p:cNvSpPr/>
          <p:nvPr/>
        </p:nvSpPr>
        <p:spPr>
          <a:xfrm>
            <a:off x="3563888" y="6420060"/>
            <a:ext cx="4299042" cy="338554"/>
          </a:xfrm>
          <a:prstGeom prst="rect">
            <a:avLst/>
          </a:prstGeom>
          <a:solidFill>
            <a:schemeClr val="bg1">
              <a:lumMod val="85000"/>
            </a:schemeClr>
          </a:solidFill>
        </p:spPr>
        <p:txBody>
          <a:bodyPr wrap="square">
            <a:spAutoFit/>
          </a:bodyPr>
          <a:lstStyle/>
          <a:p>
            <a:pPr algn="ctr"/>
            <a:r>
              <a:rPr lang="ja-JP" altLang="ja-JP" sz="1600" dirty="0">
                <a:latin typeface="+mj-ea"/>
                <a:ea typeface="+mj-ea"/>
              </a:rPr>
              <a:t>（</a:t>
            </a:r>
            <a:r>
              <a:rPr lang="ja-JP" altLang="en-US" sz="1600" dirty="0">
                <a:latin typeface="+mj-ea"/>
                <a:ea typeface="+mj-ea"/>
              </a:rPr>
              <a:t>国</a:t>
            </a:r>
            <a:r>
              <a:rPr lang="ja-JP" altLang="ja-JP" sz="1600" dirty="0">
                <a:latin typeface="+mj-ea"/>
                <a:ea typeface="+mj-ea"/>
              </a:rPr>
              <a:t>）</a:t>
            </a:r>
            <a:r>
              <a:rPr lang="ja-JP" altLang="en-US" sz="1600" dirty="0">
                <a:latin typeface="+mj-ea"/>
                <a:ea typeface="+mj-ea"/>
              </a:rPr>
              <a:t>農研機構</a:t>
            </a:r>
            <a:r>
              <a:rPr lang="ja-JP" altLang="ja-JP" sz="1600" dirty="0">
                <a:latin typeface="+mj-ea"/>
                <a:ea typeface="+mj-ea"/>
              </a:rPr>
              <a:t>「</a:t>
            </a:r>
            <a:r>
              <a:rPr lang="ja-JP" altLang="en-US" sz="1600" dirty="0">
                <a:latin typeface="+mj-ea"/>
                <a:ea typeface="+mj-ea"/>
              </a:rPr>
              <a:t>改善事例集</a:t>
            </a:r>
            <a:r>
              <a:rPr lang="ja-JP" altLang="ja-JP" sz="1600" dirty="0">
                <a:latin typeface="+mj-ea"/>
                <a:ea typeface="+mj-ea"/>
              </a:rPr>
              <a:t>」（№</a:t>
            </a:r>
            <a:r>
              <a:rPr lang="en-US" altLang="ja-JP" sz="1600" dirty="0">
                <a:latin typeface="+mj-ea"/>
                <a:ea typeface="+mj-ea"/>
              </a:rPr>
              <a:t>Ⅲ</a:t>
            </a:r>
            <a:r>
              <a:rPr lang="ja-JP" altLang="ja-JP" sz="1600" dirty="0">
                <a:latin typeface="+mj-ea"/>
                <a:ea typeface="+mj-ea"/>
              </a:rPr>
              <a:t>）</a:t>
            </a:r>
            <a:r>
              <a:rPr lang="en-US" altLang="ja-JP" sz="1600" dirty="0">
                <a:latin typeface="+mj-ea"/>
                <a:ea typeface="+mj-ea"/>
              </a:rPr>
              <a:t>p28</a:t>
            </a:r>
            <a:r>
              <a:rPr lang="ja-JP" altLang="ja-JP" sz="1600" dirty="0">
                <a:latin typeface="+mj-ea"/>
                <a:ea typeface="+mj-ea"/>
              </a:rPr>
              <a:t>より</a:t>
            </a:r>
          </a:p>
        </p:txBody>
      </p:sp>
    </p:spTree>
    <p:extLst>
      <p:ext uri="{BB962C8B-B14F-4D97-AF65-F5344CB8AC3E}">
        <p14:creationId xmlns:p14="http://schemas.microsoft.com/office/powerpoint/2010/main" val="27003003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テキスト ボックス 6"/>
          <p:cNvSpPr txBox="1"/>
          <p:nvPr/>
        </p:nvSpPr>
        <p:spPr>
          <a:xfrm>
            <a:off x="252417" y="242645"/>
            <a:ext cx="8573217" cy="954107"/>
          </a:xfrm>
          <a:prstGeom prst="rect">
            <a:avLst/>
          </a:prstGeom>
          <a:solidFill>
            <a:schemeClr val="bg1"/>
          </a:solidFill>
          <a:ln w="25400">
            <a:noFill/>
          </a:ln>
        </p:spPr>
        <p:txBody>
          <a:bodyPr wrap="square" rtlCol="0">
            <a:spAutoFit/>
          </a:bodyPr>
          <a:lstStyle/>
          <a:p>
            <a:r>
              <a:rPr lang="ja-JP" altLang="en-US" sz="2800" dirty="0">
                <a:solidFill>
                  <a:prstClr val="black"/>
                </a:solidFill>
                <a:latin typeface="ＭＳ Ｐゴシック"/>
              </a:rPr>
              <a:t>　　車両に対して十分な道幅があり、路肩も視認（路肩</a:t>
            </a:r>
            <a:endParaRPr lang="en-US" altLang="ja-JP" sz="2800" dirty="0">
              <a:solidFill>
                <a:prstClr val="black"/>
              </a:solidFill>
              <a:latin typeface="ＭＳ Ｐゴシック"/>
            </a:endParaRPr>
          </a:p>
          <a:p>
            <a:r>
              <a:rPr lang="ja-JP" altLang="en-US" sz="2800" dirty="0">
                <a:solidFill>
                  <a:prstClr val="black"/>
                </a:solidFill>
                <a:latin typeface="ＭＳ Ｐゴシック"/>
              </a:rPr>
              <a:t>　　ポール等を含む）できる。</a:t>
            </a:r>
          </a:p>
        </p:txBody>
      </p:sp>
      <p:sp>
        <p:nvSpPr>
          <p:cNvPr id="8" name="テキスト ボックス 7"/>
          <p:cNvSpPr txBox="1"/>
          <p:nvPr/>
        </p:nvSpPr>
        <p:spPr>
          <a:xfrm>
            <a:off x="271308" y="5580946"/>
            <a:ext cx="8573216" cy="830997"/>
          </a:xfrm>
          <a:prstGeom prst="rect">
            <a:avLst/>
          </a:prstGeom>
          <a:solidFill>
            <a:schemeClr val="bg1"/>
          </a:solidFill>
          <a:ln>
            <a:noFill/>
          </a:ln>
        </p:spPr>
        <p:txBody>
          <a:bodyPr wrap="square" rtlCol="0">
            <a:spAutoFit/>
          </a:bodyPr>
          <a:lstStyle/>
          <a:p>
            <a:r>
              <a:rPr lang="ja-JP" altLang="en-US" sz="2400" b="1" dirty="0">
                <a:solidFill>
                  <a:srgbClr val="FF0000"/>
                </a:solidFill>
                <a:latin typeface="ＭＳ Ｐゴシック"/>
              </a:rPr>
              <a:t>≪なぜ≫</a:t>
            </a:r>
            <a:r>
              <a:rPr lang="ja-JP" altLang="en-US" sz="2400" dirty="0">
                <a:latin typeface="ＭＳ Ｐゴシック"/>
              </a:rPr>
              <a:t>大型のトラクターが多くなり、以前にも増して狭い道路等の走行は危険です。</a:t>
            </a:r>
            <a:r>
              <a:rPr lang="ja-JP" altLang="en-US" sz="2400" dirty="0">
                <a:solidFill>
                  <a:prstClr val="black"/>
                </a:solidFill>
                <a:latin typeface="ＭＳ Ｐゴシック"/>
              </a:rPr>
              <a:t>フレーム等の安全装置の装着は必須です。</a:t>
            </a:r>
          </a:p>
        </p:txBody>
      </p:sp>
      <p:sp>
        <p:nvSpPr>
          <p:cNvPr id="11" name="テキスト ボックス 10"/>
          <p:cNvSpPr txBox="1"/>
          <p:nvPr/>
        </p:nvSpPr>
        <p:spPr>
          <a:xfrm>
            <a:off x="227166" y="1290240"/>
            <a:ext cx="3768770" cy="4154984"/>
          </a:xfrm>
          <a:prstGeom prst="rect">
            <a:avLst/>
          </a:prstGeom>
          <a:noFill/>
        </p:spPr>
        <p:txBody>
          <a:bodyPr wrap="square" rtlCol="0">
            <a:spAutoFit/>
          </a:bodyPr>
          <a:lstStyle/>
          <a:p>
            <a:r>
              <a:rPr lang="en-US" altLang="ja-JP" sz="2400" b="1" dirty="0">
                <a:solidFill>
                  <a:srgbClr val="FF0000"/>
                </a:solidFill>
                <a:latin typeface="ＭＳ Ｐゴシック"/>
              </a:rPr>
              <a:t>《</a:t>
            </a:r>
            <a:r>
              <a:rPr lang="ja-JP" altLang="en-US" sz="2400" b="1" dirty="0">
                <a:solidFill>
                  <a:srgbClr val="FF0000"/>
                </a:solidFill>
                <a:latin typeface="ＭＳ Ｐゴシック"/>
              </a:rPr>
              <a:t>事故事例</a:t>
            </a:r>
            <a:r>
              <a:rPr lang="en-US" altLang="ja-JP" sz="2400" b="1" dirty="0">
                <a:solidFill>
                  <a:srgbClr val="FF0000"/>
                </a:solidFill>
                <a:latin typeface="ＭＳ Ｐゴシック"/>
              </a:rPr>
              <a:t>》</a:t>
            </a:r>
          </a:p>
          <a:p>
            <a:pPr algn="ctr"/>
            <a:r>
              <a:rPr lang="ja-JP" altLang="en-US" sz="2400" b="1" dirty="0">
                <a:solidFill>
                  <a:srgbClr val="FF0000"/>
                </a:solidFill>
                <a:latin typeface="ＭＳ Ｐゴシック"/>
              </a:rPr>
              <a:t>安全装置、狭い通路（死亡）</a:t>
            </a:r>
          </a:p>
          <a:p>
            <a:r>
              <a:rPr lang="ja-JP" altLang="en-US" sz="2400" dirty="0">
                <a:solidFill>
                  <a:prstClr val="black"/>
                </a:solidFill>
                <a:latin typeface="ＭＳ Ｐゴシック"/>
              </a:rPr>
              <a:t>安全フレーム無しの小型乗用トラクターで畑の耕</a:t>
            </a:r>
            <a:r>
              <a:rPr lang="ja-JP" altLang="en-US" sz="2400" dirty="0" err="1">
                <a:solidFill>
                  <a:prstClr val="black"/>
                </a:solidFill>
                <a:latin typeface="ＭＳ Ｐゴシック"/>
              </a:rPr>
              <a:t>うんを</a:t>
            </a:r>
            <a:r>
              <a:rPr lang="ja-JP" altLang="en-US" sz="2400" dirty="0">
                <a:solidFill>
                  <a:prstClr val="black"/>
                </a:solidFill>
                <a:latin typeface="ＭＳ Ｐゴシック"/>
              </a:rPr>
              <a:t>終え、幅</a:t>
            </a:r>
            <a:r>
              <a:rPr lang="en-US" altLang="ja-JP" sz="2400" dirty="0">
                <a:solidFill>
                  <a:prstClr val="black"/>
                </a:solidFill>
                <a:latin typeface="ＭＳ Ｐゴシック"/>
              </a:rPr>
              <a:t>2.7</a:t>
            </a:r>
            <a:r>
              <a:rPr lang="ja-JP" altLang="en-US" sz="2400" dirty="0" err="1">
                <a:solidFill>
                  <a:prstClr val="black"/>
                </a:solidFill>
                <a:latin typeface="ＭＳ Ｐゴシック"/>
              </a:rPr>
              <a:t>ｍ</a:t>
            </a:r>
            <a:r>
              <a:rPr lang="ja-JP" altLang="en-US" sz="2400" dirty="0">
                <a:solidFill>
                  <a:prstClr val="black"/>
                </a:solidFill>
                <a:latin typeface="ＭＳ Ｐゴシック"/>
              </a:rPr>
              <a:t>の通路に出て左旋回したところ、進行方向右側の路肩から</a:t>
            </a:r>
            <a:r>
              <a:rPr lang="en-US" altLang="ja-JP" sz="2400" dirty="0">
                <a:solidFill>
                  <a:prstClr val="black"/>
                </a:solidFill>
                <a:latin typeface="ＭＳ Ｐゴシック"/>
              </a:rPr>
              <a:t>2.9</a:t>
            </a:r>
            <a:r>
              <a:rPr lang="ja-JP" altLang="en-US" sz="2400" dirty="0">
                <a:solidFill>
                  <a:prstClr val="black"/>
                </a:solidFill>
                <a:latin typeface="ＭＳ Ｐゴシック"/>
              </a:rPr>
              <a:t>ｍ（斜度</a:t>
            </a:r>
            <a:r>
              <a:rPr lang="en-US" altLang="ja-JP" sz="2400" dirty="0">
                <a:solidFill>
                  <a:prstClr val="black"/>
                </a:solidFill>
                <a:latin typeface="ＭＳ Ｐゴシック"/>
              </a:rPr>
              <a:t>60</a:t>
            </a:r>
            <a:r>
              <a:rPr lang="ja-JP" altLang="en-US" sz="2400" dirty="0">
                <a:solidFill>
                  <a:prstClr val="black"/>
                </a:solidFill>
                <a:latin typeface="ＭＳ Ｐゴシック"/>
              </a:rPr>
              <a:t>度）の崖下に転落転倒。トラクターの下敷きとなり、死亡。（平成</a:t>
            </a:r>
            <a:r>
              <a:rPr lang="en-US" altLang="ja-JP" sz="2400" dirty="0">
                <a:solidFill>
                  <a:prstClr val="black"/>
                </a:solidFill>
                <a:latin typeface="ＭＳ Ｐゴシック"/>
              </a:rPr>
              <a:t>26</a:t>
            </a:r>
            <a:r>
              <a:rPr lang="ja-JP" altLang="en-US" sz="2400" dirty="0">
                <a:solidFill>
                  <a:prstClr val="black"/>
                </a:solidFill>
                <a:latin typeface="ＭＳ Ｐゴシック"/>
              </a:rPr>
              <a:t>年</a:t>
            </a:r>
            <a:r>
              <a:rPr lang="en-US" altLang="ja-JP" sz="2400" dirty="0">
                <a:solidFill>
                  <a:prstClr val="black"/>
                </a:solidFill>
                <a:latin typeface="ＭＳ Ｐゴシック"/>
              </a:rPr>
              <a:t>6</a:t>
            </a:r>
            <a:r>
              <a:rPr lang="ja-JP" altLang="en-US" sz="2400" dirty="0">
                <a:solidFill>
                  <a:prstClr val="black"/>
                </a:solidFill>
                <a:latin typeface="ＭＳ Ｐゴシック"/>
              </a:rPr>
              <a:t>月 </a:t>
            </a:r>
            <a:r>
              <a:rPr lang="en-US" altLang="ja-JP" sz="2400" dirty="0">
                <a:solidFill>
                  <a:prstClr val="black"/>
                </a:solidFill>
                <a:latin typeface="ＭＳ Ｐゴシック"/>
              </a:rPr>
              <a:t>19</a:t>
            </a:r>
            <a:r>
              <a:rPr lang="ja-JP" altLang="en-US" sz="2400" dirty="0">
                <a:solidFill>
                  <a:prstClr val="black"/>
                </a:solidFill>
                <a:latin typeface="ＭＳ Ｐゴシック"/>
              </a:rPr>
              <a:t>時頃、男性・</a:t>
            </a:r>
            <a:r>
              <a:rPr lang="en-US" altLang="ja-JP" sz="2400" dirty="0">
                <a:solidFill>
                  <a:prstClr val="black"/>
                </a:solidFill>
                <a:latin typeface="ＭＳ Ｐゴシック"/>
              </a:rPr>
              <a:t>85</a:t>
            </a:r>
            <a:r>
              <a:rPr lang="ja-JP" altLang="en-US" sz="2400" dirty="0">
                <a:solidFill>
                  <a:prstClr val="black"/>
                </a:solidFill>
                <a:latin typeface="ＭＳ Ｐゴシック"/>
              </a:rPr>
              <a:t>歳）</a:t>
            </a:r>
          </a:p>
        </p:txBody>
      </p:sp>
      <p:sp>
        <p:nvSpPr>
          <p:cNvPr id="13" name="テキスト ボックス 12"/>
          <p:cNvSpPr txBox="1"/>
          <p:nvPr/>
        </p:nvSpPr>
        <p:spPr>
          <a:xfrm>
            <a:off x="251520" y="266451"/>
            <a:ext cx="492443" cy="504000"/>
          </a:xfrm>
          <a:prstGeom prst="rect">
            <a:avLst/>
          </a:prstGeom>
          <a:solidFill>
            <a:schemeClr val="bg1"/>
          </a:solidFill>
          <a:ln w="25400">
            <a:solidFill>
              <a:srgbClr val="FF0000"/>
            </a:solidFill>
          </a:ln>
        </p:spPr>
        <p:txBody>
          <a:bodyPr wrap="square" rtlCol="0">
            <a:spAutoFit/>
          </a:bodyPr>
          <a:lstStyle/>
          <a:p>
            <a:r>
              <a:rPr lang="ja-JP" altLang="en-US" sz="2400" dirty="0">
                <a:solidFill>
                  <a:prstClr val="white">
                    <a:lumMod val="75000"/>
                  </a:prstClr>
                </a:solidFill>
              </a:rPr>
              <a:t>✔</a:t>
            </a:r>
          </a:p>
        </p:txBody>
      </p:sp>
      <p:sp>
        <p:nvSpPr>
          <p:cNvPr id="2" name="スライド番号プレースホルダー 1"/>
          <p:cNvSpPr>
            <a:spLocks noGrp="1"/>
          </p:cNvSpPr>
          <p:nvPr>
            <p:ph type="sldNum" sz="quarter" idx="12"/>
          </p:nvPr>
        </p:nvSpPr>
        <p:spPr/>
        <p:txBody>
          <a:bodyPr/>
          <a:lstStyle/>
          <a:p>
            <a:fld id="{EC2258F2-9678-4A3A-A23E-BAED14116D12}" type="slidenum">
              <a:rPr lang="ja-JP" altLang="en-US" smtClean="0">
                <a:solidFill>
                  <a:prstClr val="black">
                    <a:tint val="75000"/>
                  </a:prstClr>
                </a:solidFill>
              </a:rPr>
              <a:pPr/>
              <a:t>9</a:t>
            </a:fld>
            <a:endParaRPr lang="ja-JP" altLang="en-US" dirty="0">
              <a:solidFill>
                <a:prstClr val="black">
                  <a:tint val="75000"/>
                </a:prstClr>
              </a:solidFill>
            </a:endParaRPr>
          </a:p>
        </p:txBody>
      </p:sp>
      <p:sp>
        <p:nvSpPr>
          <p:cNvPr id="9" name="正方形/長方形 8"/>
          <p:cNvSpPr/>
          <p:nvPr/>
        </p:nvSpPr>
        <p:spPr>
          <a:xfrm>
            <a:off x="4280193" y="4963652"/>
            <a:ext cx="4297700" cy="584775"/>
          </a:xfrm>
          <a:prstGeom prst="rect">
            <a:avLst/>
          </a:prstGeom>
          <a:solidFill>
            <a:schemeClr val="bg1">
              <a:lumMod val="85000"/>
            </a:schemeClr>
          </a:solidFill>
        </p:spPr>
        <p:txBody>
          <a:bodyPr wrap="square">
            <a:spAutoFit/>
          </a:bodyPr>
          <a:lstStyle/>
          <a:p>
            <a:r>
              <a:rPr lang="ja-JP" altLang="ja-JP" sz="1600" dirty="0">
                <a:latin typeface="+mj-ea"/>
                <a:ea typeface="+mj-ea"/>
              </a:rPr>
              <a:t>（一社）日本農村医学会編「こうして起こった農作業事故」（№</a:t>
            </a:r>
            <a:r>
              <a:rPr lang="en-US" altLang="ja-JP" sz="1600" dirty="0">
                <a:latin typeface="+mj-ea"/>
                <a:ea typeface="+mj-ea"/>
              </a:rPr>
              <a:t>Ⅳ</a:t>
            </a:r>
            <a:r>
              <a:rPr lang="ja-JP" altLang="ja-JP" sz="1600" dirty="0">
                <a:latin typeface="+mj-ea"/>
                <a:ea typeface="+mj-ea"/>
              </a:rPr>
              <a:t>）</a:t>
            </a:r>
            <a:r>
              <a:rPr lang="en-US" altLang="ja-JP" sz="1600" dirty="0">
                <a:latin typeface="+mj-ea"/>
                <a:ea typeface="+mj-ea"/>
              </a:rPr>
              <a:t>p92</a:t>
            </a:r>
            <a:r>
              <a:rPr lang="ja-JP" altLang="ja-JP" sz="1600" dirty="0">
                <a:latin typeface="+mj-ea"/>
                <a:ea typeface="+mj-ea"/>
              </a:rPr>
              <a:t>より</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5936" y="1290240"/>
            <a:ext cx="4866214" cy="3650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8831880"/>
      </p:ext>
    </p:extLst>
  </p:cSld>
  <p:clrMapOvr>
    <a:masterClrMapping/>
  </p:clrMapOvr>
</p:sld>
</file>

<file path=ppt/theme/theme1.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1719</TotalTime>
  <Words>4684</Words>
  <Application>Microsoft Office PowerPoint</Application>
  <PresentationFormat>画面に合わせる (4:3)</PresentationFormat>
  <Paragraphs>489</Paragraphs>
  <Slides>38</Slides>
  <Notes>33</Notes>
  <HiddenSlides>0</HiddenSlides>
  <MMClips>0</MMClips>
  <ScaleCrop>false</ScaleCrop>
  <HeadingPairs>
    <vt:vector size="6" baseType="variant">
      <vt:variant>
        <vt:lpstr>使用されているフォント</vt:lpstr>
      </vt:variant>
      <vt:variant>
        <vt:i4>5</vt:i4>
      </vt:variant>
      <vt:variant>
        <vt:lpstr>テーマ</vt:lpstr>
      </vt:variant>
      <vt:variant>
        <vt:i4>2</vt:i4>
      </vt:variant>
      <vt:variant>
        <vt:lpstr>スライド タイトル</vt:lpstr>
      </vt:variant>
      <vt:variant>
        <vt:i4>38</vt:i4>
      </vt:variant>
    </vt:vector>
  </HeadingPairs>
  <TitlesOfParts>
    <vt:vector size="45" baseType="lpstr">
      <vt:lpstr>HGP創英角ｺﾞｼｯｸUB</vt:lpstr>
      <vt:lpstr>HG丸ｺﾞｼｯｸM-PRO</vt:lpstr>
      <vt:lpstr>ＭＳ Ｐゴシック</vt:lpstr>
      <vt:lpstr>Arial</vt:lpstr>
      <vt:lpstr>Calibri</vt:lpstr>
      <vt:lpstr>1_Office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業務部長</dc:creator>
  <cp:lastModifiedBy>専務理事</cp:lastModifiedBy>
  <cp:revision>130</cp:revision>
  <cp:lastPrinted>2021-04-21T05:09:21Z</cp:lastPrinted>
  <dcterms:created xsi:type="dcterms:W3CDTF">2016-12-27T00:42:35Z</dcterms:created>
  <dcterms:modified xsi:type="dcterms:W3CDTF">2021-04-21T05:13:40Z</dcterms:modified>
</cp:coreProperties>
</file>