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1" r:id="rId3"/>
  </p:sldIdLst>
  <p:sldSz cx="6858000" cy="9906000" type="A4"/>
  <p:notesSz cx="7102475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99CCFF"/>
    <a:srgbClr val="47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94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D49FD-B91B-4244-8819-94E4118B015C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28FA3-4C7C-4F50-820E-27336F8B1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4866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4E8F9-9005-4044-9B35-EDD221A6C339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8350"/>
            <a:ext cx="26574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D8534-D677-41A9-A434-DCD9118B4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4880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05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85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53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40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67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81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27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15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18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28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52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348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47081" y="8697416"/>
            <a:ext cx="5763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平成２８年度農作業安全総合対策推進事業</a:t>
            </a:r>
          </a:p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一般社団法人全国農業改良普及支援協会</a:t>
            </a:r>
          </a:p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一般社団法人日本農業機械化協会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9" y="215022"/>
            <a:ext cx="6004800" cy="848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0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03529" y="1352600"/>
            <a:ext cx="6450942" cy="8352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8432" y="238366"/>
            <a:ext cx="6461136" cy="461665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FF00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08720" y="235311"/>
            <a:ext cx="5063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最も危険な産業でいいですか？！！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8431" y="696977"/>
            <a:ext cx="6461138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農作業は、他の業種に比べて、死亡事故が多く、建設業とほぼ同じ死亡者数で、全体の従事者数を考慮すると大変危険な仕事です！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3529" y="9443918"/>
            <a:ext cx="645094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表紙のイラストは</a:t>
            </a:r>
            <a:r>
              <a:rPr lang="en-US" altLang="ja-JP" sz="1100" dirty="0">
                <a:solidFill>
                  <a:schemeClr val="bg1"/>
                </a:solidFill>
              </a:rPr>
              <a:t>H28</a:t>
            </a:r>
            <a:r>
              <a:rPr lang="ja-JP" altLang="en-US" sz="1100" dirty="0">
                <a:solidFill>
                  <a:schemeClr val="bg1"/>
                </a:solidFill>
              </a:rPr>
              <a:t>「農作業安全ポスターデザインコンテスト」局長賞（東京都栗林厚さん）の作品です。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0423" y="1424608"/>
            <a:ext cx="261481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刈払機事故の４つの特徴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52202" y="1856656"/>
            <a:ext cx="6173142" cy="1686399"/>
            <a:chOff x="352202" y="2144688"/>
            <a:chExt cx="6173142" cy="1686399"/>
          </a:xfrm>
        </p:grpSpPr>
        <p:sp>
          <p:nvSpPr>
            <p:cNvPr id="12" name="角丸四角形 11"/>
            <p:cNvSpPr/>
            <p:nvPr/>
          </p:nvSpPr>
          <p:spPr>
            <a:xfrm>
              <a:off x="352202" y="2144688"/>
              <a:ext cx="6173141" cy="1663268"/>
            </a:xfrm>
            <a:prstGeom prst="roundRect">
              <a:avLst>
                <a:gd name="adj" fmla="val 1109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78794" y="2207229"/>
              <a:ext cx="308098" cy="30777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１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78794" y="2999158"/>
              <a:ext cx="308098" cy="30777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２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549084" y="2207229"/>
              <a:ext cx="313353" cy="30777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３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549084" y="2999158"/>
              <a:ext cx="308098" cy="30777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４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52612" y="2149143"/>
              <a:ext cx="25418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傾斜面・法面での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滑りや転倒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による事故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52612" y="2600503"/>
              <a:ext cx="2369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●傾斜地・法面は滑りやすい</a:t>
              </a:r>
              <a:endPara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⇒</a:t>
              </a: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小段の設置、スパイク靴の着用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52612" y="2956091"/>
              <a:ext cx="2457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回転刃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の事故（接触、飛散物）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52612" y="3184756"/>
              <a:ext cx="27895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●キックバックや小石、チップの飛散</a:t>
              </a:r>
              <a:endPara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⇒</a:t>
              </a: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防護の徹底、飛散物カバーを外さない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862436" y="2149143"/>
              <a:ext cx="2578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事前の環境確認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で防ぐことができた事故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862436" y="2600503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●草むらの中に潜む杭や空き缶など</a:t>
              </a:r>
              <a:endPara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⇒</a:t>
              </a: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慣れた場所でも事前確認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862436" y="2956091"/>
              <a:ext cx="2662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エンジンを止めず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に起こった事故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862436" y="3184756"/>
              <a:ext cx="2662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●回転を止めず、草の詰まりなどを除こうとして</a:t>
              </a:r>
              <a:endPara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⇒</a:t>
              </a: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確実にエンジンを切ってから</a:t>
              </a: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243871" y="4088904"/>
            <a:ext cx="3305213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改善のポイント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法面そのものの傾斜改善には、大掛かりな土木工事が必要となり、長い法面には小段を設けるのが現実的です。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</p:txBody>
      </p:sp>
      <p:pic>
        <p:nvPicPr>
          <p:cNvPr id="28" name="Picture 2" descr="\\ALRIT\Alrit共有\02_農作業安全対策\２８農林水産省予算 安全総合対策\リスクカルテ\指導者研修用資料関係\02 安全講習テキスト 耕種分冊 Ⅱ\イラスト\草刈り法面小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5095657"/>
            <a:ext cx="1656184" cy="1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280423" y="3678342"/>
            <a:ext cx="6320402" cy="338554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滑りやすい傾斜地だが、法面途中に足場や小段が設けてある。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03132" y="4088904"/>
            <a:ext cx="2822211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改善事例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小段の造成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＜富山県の事例＞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地元農協が中心となって行政や関係機関と連携して小段を設置。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5095658"/>
            <a:ext cx="1916767" cy="142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\\ALRIT\Alrit共有\02_農作業安全対策\２８農林水産省予算 安全総合対策\リスクカルテ\指導者研修用資料関係\02 安全講習テキスト 耕種分冊 Ⅱ\イラスト\刈払い機安全装備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3" y="7019920"/>
            <a:ext cx="2192654" cy="22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280423" y="6630670"/>
            <a:ext cx="6301352" cy="338554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飛散カバーなど、安全装置を装備して適切に使用している。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40464" y="7023229"/>
            <a:ext cx="3984877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改善のポイント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安全装置には、飛散物防護カバー、緊急離脱装置、停止スイッチ、トリガー式スロットルなどがあり、適切な使用が重要です。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780928" y="8103929"/>
            <a:ext cx="2368706" cy="1169551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追加のポイント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刈払機の使用前に刃の固定を確認したり、定期的に機械の点検を実施することは、機械作業の基本です。</a:t>
            </a:r>
          </a:p>
        </p:txBody>
      </p:sp>
      <p:pic>
        <p:nvPicPr>
          <p:cNvPr id="1026" name="Picture 2" descr="\\ALRIT\Alrit共有\02_農作業安全対策\２８農林水産省予算 安全総合対策\リスクカルテ\指導者研修用資料関係\02 安全講習テキスト 耕種分冊 Ⅱ\イラスト\刈払い機刃の確認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89" y="8047959"/>
            <a:ext cx="944867" cy="122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3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369</Words>
  <Application>Microsoft Office PowerPoint</Application>
  <PresentationFormat>A4 210 x 297 mm</PresentationFormat>
  <Paragraphs>34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HGPｺﾞｼｯｸE</vt:lpstr>
      <vt:lpstr>HGP創英角ｺﾞｼｯｸUB</vt:lpstr>
      <vt:lpstr>HG創英角ｺﾞｼｯｸUB</vt:lpstr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協会</cp:lastModifiedBy>
  <cp:revision>43</cp:revision>
  <cp:lastPrinted>2017-03-06T04:55:21Z</cp:lastPrinted>
  <dcterms:created xsi:type="dcterms:W3CDTF">2016-10-12T07:09:31Z</dcterms:created>
  <dcterms:modified xsi:type="dcterms:W3CDTF">2021-06-11T05:13:42Z</dcterms:modified>
</cp:coreProperties>
</file>