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145" saveSubsetFonts="1">
  <p:sldMasterIdLst>
    <p:sldMasterId id="2147483804" r:id="rId1"/>
  </p:sldMasterIdLst>
  <p:notesMasterIdLst>
    <p:notesMasterId r:id="rId10"/>
  </p:notesMasterIdLst>
  <p:handoutMasterIdLst>
    <p:handoutMasterId r:id="rId11"/>
  </p:handoutMasterIdLst>
  <p:sldIdLst>
    <p:sldId id="295" r:id="rId2"/>
    <p:sldId id="296" r:id="rId3"/>
    <p:sldId id="297" r:id="rId4"/>
    <p:sldId id="298" r:id="rId5"/>
    <p:sldId id="301" r:id="rId6"/>
    <p:sldId id="302" r:id="rId7"/>
    <p:sldId id="303" r:id="rId8"/>
    <p:sldId id="304" r:id="rId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205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476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EBA3AF-DBE7-4965-AB71-63583C6FC9DB}" type="datetimeFigureOut">
              <a:rPr kumimoji="1" lang="ja-JP" altLang="en-US" smtClean="0"/>
              <a:t>2017/3/24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150C3-A66E-43D3-ADD4-A68C930746D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522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A6E5E6-2D87-4845-A1BA-4535EF336B18}" type="slidenum">
              <a:rPr lang="ja-JP" altLang="en-US" smtClean="0">
                <a:solidFill>
                  <a:prstClr val="black"/>
                </a:solidFill>
              </a:rPr>
              <a:pPr/>
              <a:t>145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486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C150C3-A66E-43D3-ADD4-A68C930746D6}" type="slidenum">
              <a:rPr kumimoji="1" lang="ja-JP" altLang="en-US" smtClean="0"/>
              <a:t>146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80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050B91-8424-4674-AE40-EC10AD48F14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468000" y="6375600"/>
            <a:ext cx="8218800" cy="365125"/>
          </a:xfrm>
        </p:spPr>
        <p:txBody>
          <a:bodyPr/>
          <a:lstStyle>
            <a:lvl1pPr>
              <a:defRPr sz="2000"/>
            </a:lvl1pPr>
          </a:lstStyle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137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F4457-AA21-427A-8D1E-F2CF23FABF14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22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175E1-CEB6-4A63-99BC-0DA49CBA9CE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11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89598-3290-43E9-B895-3D9918B6C9A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76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6AA16-8953-42F6-B51E-EDB90CCCC025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239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39556-66AF-4326-9F9B-F858067F8E6C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544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634BD9-38EC-4F75-BA29-6470CF3CD716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708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D08E9-7D74-458A-B14C-CCE10D07D08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226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96F242-4643-44D9-A615-5D08ED374879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809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1D066-5769-4F0D-A4A7-CA355EDF390D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22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614-32F1-4C47-8F99-AB9DBEE10D2F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343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3D6F7-C0F1-42D7-9F85-9C8B585CC8A3}" type="datetime1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t>2017/3/24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8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3803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  <a:latin typeface="+mj-ea"/>
                <a:ea typeface="+mj-ea"/>
              </a:rPr>
              <a:t>Ⅰ</a:t>
            </a:r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　果樹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47832" y="1340768"/>
            <a:ext cx="85726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/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①機械で移動する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経路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園内走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行路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pPr marL="179388" indent="-179388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③脚立使用、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作業姿勢、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運搬</a:t>
            </a:r>
            <a:endParaRPr lang="en-US" altLang="ja-JP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119744" y="2956323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①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588224" y="2746162"/>
            <a:ext cx="49244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③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915816" y="5301208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②</a:t>
            </a:r>
          </a:p>
        </p:txBody>
      </p:sp>
      <p:pic>
        <p:nvPicPr>
          <p:cNvPr id="1027" name="Picture 3" descr="\\ALRIT\Alrit共有\02_農作業安全対策\２８農林水産省予算 安全総合対策\リスクカルテ\指導者研修用資料関係\02 安全講習テキスト 耕種分冊 Ⅱ\イラスト\果樹園チェック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49748"/>
            <a:ext cx="5291940" cy="377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46162"/>
            <a:ext cx="3191675" cy="1762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テキスト ボックス 15"/>
          <p:cNvSpPr txBox="1"/>
          <p:nvPr/>
        </p:nvSpPr>
        <p:spPr>
          <a:xfrm>
            <a:off x="760690" y="764704"/>
            <a:ext cx="754886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下の絵を見ながら、チェックするポイントを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整理</a:t>
            </a:r>
            <a:r>
              <a:rPr lang="ja-JP" altLang="en-US" sz="2400" dirty="0">
                <a:solidFill>
                  <a:prstClr val="black"/>
                </a:solidFill>
                <a:latin typeface="ＭＳ Ｐゴシック"/>
              </a:rPr>
              <a:t>しましょう</a:t>
            </a:r>
            <a:r>
              <a:rPr lang="ja-JP" altLang="en-US" sz="2400" dirty="0" smtClean="0">
                <a:solidFill>
                  <a:prstClr val="black"/>
                </a:solidFill>
                <a:latin typeface="ＭＳ Ｐゴシック"/>
              </a:rPr>
              <a:t>。</a:t>
            </a:r>
            <a:endParaRPr lang="ja-JP" altLang="en-US" sz="2400" dirty="0">
              <a:solidFill>
                <a:prstClr val="black"/>
              </a:solidFill>
              <a:latin typeface="ＭＳ Ｐゴシック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145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65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51520" y="692696"/>
            <a:ext cx="383470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１．スピードスプレーヤ（ＳＳ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）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white"/>
                </a:solidFill>
                <a:latin typeface="+mj-ea"/>
                <a:ea typeface="+mj-ea"/>
              </a:rPr>
              <a:t>Ⅰ</a:t>
            </a:r>
            <a:r>
              <a:rPr lang="ja-JP" altLang="en-US" sz="3200" dirty="0">
                <a:solidFill>
                  <a:prstClr val="white"/>
                </a:solidFill>
                <a:latin typeface="+mj-ea"/>
                <a:ea typeface="+mj-ea"/>
              </a:rPr>
              <a:t>　果樹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51520" y="4005064"/>
            <a:ext cx="1962397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２．モノレール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67544" y="3540361"/>
            <a:ext cx="7488832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：「</a:t>
            </a:r>
            <a:r>
              <a:rPr lang="ja-JP" altLang="en-US" sz="1600" dirty="0" err="1" smtClean="0">
                <a:latin typeface="+mj-ea"/>
                <a:ea typeface="+mj-ea"/>
              </a:rPr>
              <a:t>ほ</a:t>
            </a:r>
            <a:r>
              <a:rPr lang="ja-JP" altLang="en-US" sz="1600" dirty="0" smtClean="0">
                <a:latin typeface="+mj-ea"/>
                <a:ea typeface="+mj-ea"/>
              </a:rPr>
              <a:t>場、農道の点検・改善」</a:t>
            </a:r>
            <a:r>
              <a:rPr lang="en-US" altLang="ja-JP" sz="1600" dirty="0" smtClean="0">
                <a:latin typeface="+mj-ea"/>
                <a:ea typeface="+mj-ea"/>
              </a:rPr>
              <a:t>p20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運転技能</a:t>
            </a:r>
            <a:r>
              <a:rPr lang="ja-JP" altLang="ja-JP" sz="1600" dirty="0" smtClean="0">
                <a:latin typeface="+mj-ea"/>
                <a:ea typeface="+mj-ea"/>
              </a:rPr>
              <a:t>講習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p28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67544" y="6237312"/>
            <a:ext cx="7632848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1600" dirty="0">
                <a:latin typeface="+mj-ea"/>
                <a:ea typeface="+mj-ea"/>
              </a:rPr>
              <a:t>リスクカルテ解説書</a:t>
            </a:r>
            <a:r>
              <a:rPr lang="ja-JP" altLang="en-US" sz="1600" dirty="0" smtClean="0">
                <a:latin typeface="+mj-ea"/>
                <a:ea typeface="+mj-ea"/>
              </a:rPr>
              <a:t>：</a:t>
            </a:r>
            <a:r>
              <a:rPr lang="ja-JP" altLang="en-US" sz="1600" dirty="0">
                <a:latin typeface="+mj-ea"/>
                <a:ea typeface="+mj-ea"/>
              </a:rPr>
              <a:t> 「</a:t>
            </a:r>
            <a:r>
              <a:rPr lang="ja-JP" altLang="ja-JP" sz="1600" dirty="0">
                <a:latin typeface="+mj-ea"/>
                <a:ea typeface="+mj-ea"/>
              </a:rPr>
              <a:t>運転技能講習</a:t>
            </a:r>
            <a:r>
              <a:rPr lang="ja-JP" altLang="en-US" sz="1600" dirty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p28</a:t>
            </a:r>
            <a:r>
              <a:rPr lang="ja-JP" altLang="en-US" sz="1600" dirty="0" err="1" smtClean="0">
                <a:latin typeface="+mj-ea"/>
                <a:ea typeface="+mj-ea"/>
              </a:rPr>
              <a:t>、</a:t>
            </a:r>
            <a:r>
              <a:rPr lang="ja-JP" altLang="en-US" sz="1600" dirty="0" smtClean="0">
                <a:latin typeface="+mj-ea"/>
                <a:ea typeface="+mj-ea"/>
              </a:rPr>
              <a:t>「</a:t>
            </a:r>
            <a:r>
              <a:rPr lang="ja-JP" altLang="ja-JP" sz="1600" dirty="0">
                <a:latin typeface="+mj-ea"/>
                <a:ea typeface="+mj-ea"/>
              </a:rPr>
              <a:t>機械購入時の選択</a:t>
            </a:r>
            <a:r>
              <a:rPr lang="ja-JP" altLang="ja-JP" sz="1600" dirty="0" smtClean="0">
                <a:latin typeface="+mj-ea"/>
                <a:ea typeface="+mj-ea"/>
              </a:rPr>
              <a:t>ポイント</a:t>
            </a:r>
            <a:r>
              <a:rPr lang="ja-JP" altLang="en-US" sz="1600" dirty="0" smtClean="0">
                <a:latin typeface="+mj-ea"/>
                <a:ea typeface="+mj-ea"/>
              </a:rPr>
              <a:t>」</a:t>
            </a:r>
            <a:r>
              <a:rPr lang="en-US" altLang="ja-JP" sz="1600" dirty="0" smtClean="0">
                <a:latin typeface="+mj-ea"/>
                <a:ea typeface="+mj-ea"/>
              </a:rPr>
              <a:t>p62</a:t>
            </a:r>
            <a:r>
              <a:rPr lang="ja-JP" altLang="en-US" sz="1600" dirty="0" smtClean="0">
                <a:latin typeface="+mj-ea"/>
                <a:ea typeface="+mj-ea"/>
              </a:rPr>
              <a:t>　参照</a:t>
            </a:r>
            <a:endParaRPr kumimoji="1" lang="ja-JP" altLang="en-US" sz="1600" dirty="0">
              <a:latin typeface="+mj-ea"/>
              <a:ea typeface="+mj-ea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315376"/>
              </p:ext>
            </p:extLst>
          </p:nvPr>
        </p:nvGraphicFramePr>
        <p:xfrm>
          <a:off x="457199" y="1231582"/>
          <a:ext cx="8229601" cy="2262926"/>
        </p:xfrm>
        <a:graphic>
          <a:graphicData uri="http://schemas.openxmlformats.org/drawingml/2006/table">
            <a:tbl>
              <a:tblPr/>
              <a:tblGrid>
                <a:gridCol w="1168478"/>
                <a:gridCol w="4611089"/>
                <a:gridCol w="816678"/>
                <a:gridCol w="816678"/>
                <a:gridCol w="816678"/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  <a:endParaRPr lang="ja-JP" alt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40585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914051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移動</a:t>
                      </a:r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・</a:t>
                      </a:r>
                      <a:endParaRPr lang="en-US" altLang="ja-JP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作業</a:t>
                      </a:r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経路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園内の作業路の樹木の被さり、旋回場所などの園内環境にかかわるチェックがされている。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12508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機械作業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ＳＳによる作業の危険と機械の特性を熟知している。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657833"/>
              </p:ext>
            </p:extLst>
          </p:nvPr>
        </p:nvGraphicFramePr>
        <p:xfrm>
          <a:off x="457200" y="4509120"/>
          <a:ext cx="8229600" cy="1660238"/>
        </p:xfrm>
        <a:graphic>
          <a:graphicData uri="http://schemas.openxmlformats.org/drawingml/2006/table">
            <a:tbl>
              <a:tblPr/>
              <a:tblGrid>
                <a:gridCol w="1162472"/>
                <a:gridCol w="4608512"/>
                <a:gridCol w="792088"/>
                <a:gridCol w="864096"/>
                <a:gridCol w="802432"/>
              </a:tblGrid>
              <a:tr h="31096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事項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チェック内容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チェック欄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対策</a:t>
                      </a:r>
                      <a:endParaRPr lang="en-US" altLang="ja-JP" sz="2000" b="0" i="0" u="none" strike="noStrike" dirty="0" smtClean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r>
                        <a:rPr lang="ja-JP" altLang="en-US" sz="20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優先</a:t>
                      </a:r>
                      <a:endParaRPr lang="ja-JP" altLang="en-US" sz="2000" b="0" i="0" u="none" strike="noStrike" dirty="0">
                        <a:solidFill>
                          <a:srgbClr val="FFFFFF"/>
                        </a:solidFill>
                        <a:effectLst/>
                        <a:latin typeface="ＭＳ Ｐゴシック"/>
                      </a:endParaRP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</a:tr>
              <a:tr h="397146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そうだ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>
                          <a:solidFill>
                            <a:srgbClr val="FFFFFF"/>
                          </a:solidFill>
                          <a:effectLst/>
                          <a:latin typeface="ＭＳ Ｐゴシック"/>
                        </a:rPr>
                        <a:t>ちがう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DD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51682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作業者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無人運転用モノレールには乗らない。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モノレールの危険性を知っている。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　</a:t>
                      </a:r>
                    </a:p>
                  </a:txBody>
                  <a:tcPr marL="9423" marR="9423" marT="9423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-36512" y="6375600"/>
            <a:ext cx="8218800" cy="365125"/>
          </a:xfrm>
        </p:spPr>
        <p:txBody>
          <a:bodyPr/>
          <a:lstStyle/>
          <a:p>
            <a:pPr algn="l"/>
            <a:fld id="{14517EAA-A6AB-4DCC-A04F-4396E1356CB7}" type="slidenum">
              <a:rPr lang="ja-JP" altLang="en-US" sz="2000" smtClean="0">
                <a:solidFill>
                  <a:prstClr val="black">
                    <a:tint val="75000"/>
                  </a:prstClr>
                </a:solidFill>
              </a:rPr>
              <a:pPr algn="l"/>
              <a:t>146</a:t>
            </a:fld>
            <a:endParaRPr lang="ja-JP" altLang="en-US" sz="20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0354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312656" y="1340767"/>
            <a:ext cx="38485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事前チェック（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頸椎損傷）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主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枝の直近で頭を左によけたが、ＳＳの異音に気づき、運転席のメータを見ようとして頭を起こしたとき、主枝に頭が激突、ヘルメットも飛ぶ頸椎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亜脱臼。（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26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16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頃、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63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 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8299" y="5453935"/>
            <a:ext cx="856458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園内の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防除は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、複数年にわたって同じ走行経路を通ることから、「慣れた作業」に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なりがちです。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210125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園内の作業路の樹木の被さり、旋回場所などの園内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環境にかかわるチェックがされている。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2578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312656" y="4757087"/>
            <a:ext cx="3524508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Ⅳ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p147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668" y="1340767"/>
            <a:ext cx="4786212" cy="3589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244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558" y="4141897"/>
            <a:ext cx="4675142" cy="188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255357" y="1292567"/>
            <a:ext cx="8654343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枝下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の頭をよけてのＳＳ走行作業は大変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危険です。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予めリスクをチェックして作業を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実施します。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1026" name="Picture 2" descr="\\ALRIT\Alrit共有\02_農作業安全対策\２８農林水産省予算 安全総合対策\リスクカルテ\指導者研修用資料関係\02 安全講習テキスト 耕種分冊 Ⅱ\イラスト\果樹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8" y="2683998"/>
            <a:ext cx="3875010" cy="3944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/>
          <p:cNvSpPr txBox="1"/>
          <p:nvPr/>
        </p:nvSpPr>
        <p:spPr>
          <a:xfrm>
            <a:off x="4234558" y="2708920"/>
            <a:ext cx="4657921" cy="12003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追加のポイント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キャビン付きのＳＳで、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農薬被曝や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枝との接触を軽減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できます。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210125"/>
            <a:ext cx="8619902" cy="95410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園内の作業路の樹木の被さり、旋回場所などの園内</a:t>
            </a:r>
            <a:endParaRPr lang="en-US" altLang="ja-JP" sz="2800" dirty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環境にかかわるチェックがされている。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38137" y="18986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148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876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99547" y="1060714"/>
            <a:ext cx="3408358" cy="3422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無人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運転用への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乗車</a:t>
            </a:r>
            <a:endParaRPr lang="en-US" altLang="ja-JP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軽傷）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無人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運転用のモノレールに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乗ってハシゴ・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刈払機を運搬中、防風垣にぶつかり、脚を強打、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打撲。（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10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16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頃、みかん園、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54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39439" y="5517232"/>
            <a:ext cx="859293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モノレールには乗車してよいものと絶対に乗ってはいけない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ものとがあります。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無人運転用モノレールには乗らない。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2578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635906" y="4714500"/>
            <a:ext cx="3759429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Ⅰ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p102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89" y="1060714"/>
            <a:ext cx="5040561" cy="3506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149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52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無人運転用モノレールには乗らない。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38137" y="18986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31" y="2852936"/>
            <a:ext cx="7412298" cy="3499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テキスト ボックス 14"/>
          <p:cNvSpPr txBox="1"/>
          <p:nvPr/>
        </p:nvSpPr>
        <p:spPr>
          <a:xfrm>
            <a:off x="272578" y="980728"/>
            <a:ext cx="865434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無人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運転用には当然座席がなく、安定した状態で乗車することが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できません。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機械の仕様に合わせた利用を心がけることで安全は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高まります。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150</a:t>
            </a:fld>
            <a:endParaRPr lang="ja-JP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575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テキスト ボックス 13"/>
          <p:cNvSpPr txBox="1"/>
          <p:nvPr/>
        </p:nvSpPr>
        <p:spPr>
          <a:xfrm>
            <a:off x="253778" y="1052736"/>
            <a:ext cx="37668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事故事例</a:t>
            </a:r>
            <a:r>
              <a:rPr lang="en-US" altLang="ja-JP" sz="2400" b="1" dirty="0" smtClean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危険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認知、無人</a:t>
            </a:r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運転用</a:t>
            </a:r>
            <a:endParaRPr lang="en-US" altLang="ja-JP" sz="2400" b="1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ja-JP" altLang="en-US" sz="2400" b="1" dirty="0" smtClean="0">
                <a:solidFill>
                  <a:srgbClr val="FF0000"/>
                </a:solidFill>
                <a:latin typeface="+mj-ea"/>
                <a:ea typeface="+mj-ea"/>
              </a:rPr>
              <a:t>（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重傷）</a:t>
            </a: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車輪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に引っかかった小枝を取った瞬間、突然モノレールが急降下し、転落、腰椎骨折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（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平成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23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年</a:t>
            </a:r>
            <a:r>
              <a:rPr lang="en-US" altLang="ja-JP" sz="2400" dirty="0">
                <a:solidFill>
                  <a:prstClr val="black"/>
                </a:solidFill>
                <a:latin typeface="+mj-ea"/>
                <a:ea typeface="+mj-ea"/>
              </a:rPr>
              <a:t>5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月 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9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時頃、みかん畑、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男性・</a:t>
            </a:r>
            <a:r>
              <a:rPr lang="en-US" altLang="ja-JP" sz="2400" dirty="0" smtClean="0">
                <a:solidFill>
                  <a:prstClr val="black"/>
                </a:solidFill>
                <a:latin typeface="+mj-ea"/>
                <a:ea typeface="+mj-ea"/>
              </a:rPr>
              <a:t>43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歳）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1509" y="5373216"/>
            <a:ext cx="8654343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≪なぜ≫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モノレールには通常３系統のブレーキがついて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いますが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、それでも急勾配での停止は非常に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危険です。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モノレールの危険性を知っている。</a:t>
            </a: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2578" y="18864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prstClr val="white">
                    <a:lumMod val="75000"/>
                  </a:prstClr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12" name="正方形/長方形 11"/>
          <p:cNvSpPr/>
          <p:nvPr/>
        </p:nvSpPr>
        <p:spPr>
          <a:xfrm>
            <a:off x="449993" y="4581128"/>
            <a:ext cx="3374387" cy="5958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ja-JP" sz="1600" dirty="0">
                <a:latin typeface="+mj-ea"/>
                <a:ea typeface="+mj-ea"/>
              </a:rPr>
              <a:t>（一社）日本農村医学会編「こうして起こった農作業事故」（</a:t>
            </a:r>
            <a:r>
              <a:rPr lang="ja-JP" altLang="ja-JP" sz="1600" dirty="0" smtClean="0">
                <a:latin typeface="+mj-ea"/>
                <a:ea typeface="+mj-ea"/>
              </a:rPr>
              <a:t>№</a:t>
            </a:r>
            <a:r>
              <a:rPr lang="en-US" altLang="ja-JP" sz="1600" dirty="0">
                <a:latin typeface="+mj-ea"/>
                <a:ea typeface="+mj-ea"/>
              </a:rPr>
              <a:t>Ⅰ</a:t>
            </a:r>
            <a:r>
              <a:rPr lang="ja-JP" altLang="ja-JP" sz="1600" dirty="0" smtClean="0">
                <a:latin typeface="+mj-ea"/>
                <a:ea typeface="+mj-ea"/>
              </a:rPr>
              <a:t>）</a:t>
            </a:r>
            <a:r>
              <a:rPr lang="en-US" altLang="ja-JP" sz="1600" dirty="0" smtClean="0">
                <a:latin typeface="+mj-ea"/>
                <a:ea typeface="+mj-ea"/>
              </a:rPr>
              <a:t>p101</a:t>
            </a:r>
            <a:r>
              <a:rPr lang="ja-JP" altLang="ja-JP" sz="1600" dirty="0" smtClean="0">
                <a:latin typeface="+mj-ea"/>
                <a:ea typeface="+mj-ea"/>
              </a:rPr>
              <a:t>より</a:t>
            </a:r>
            <a:endParaRPr lang="ja-JP" altLang="ja-JP" sz="1600" dirty="0">
              <a:latin typeface="+mj-ea"/>
              <a:ea typeface="+mj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08" y="1006196"/>
            <a:ext cx="4844372" cy="3633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151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20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テキスト ボックス 14"/>
          <p:cNvSpPr txBox="1"/>
          <p:nvPr/>
        </p:nvSpPr>
        <p:spPr>
          <a:xfrm>
            <a:off x="272578" y="980728"/>
            <a:ext cx="8654343" cy="15696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《</a:t>
            </a:r>
            <a:r>
              <a:rPr lang="ja-JP" altLang="en-US" sz="2400" b="1" dirty="0">
                <a:solidFill>
                  <a:srgbClr val="FF0000"/>
                </a:solidFill>
                <a:latin typeface="+mj-ea"/>
                <a:ea typeface="+mj-ea"/>
              </a:rPr>
              <a:t>改善のポイント</a:t>
            </a:r>
            <a:r>
              <a:rPr lang="en-US" altLang="ja-JP" sz="2400" b="1" dirty="0">
                <a:solidFill>
                  <a:srgbClr val="FF0000"/>
                </a:solidFill>
                <a:latin typeface="+mj-ea"/>
                <a:ea typeface="+mj-ea"/>
              </a:rPr>
              <a:t>》</a:t>
            </a:r>
          </a:p>
          <a:p>
            <a:pPr marL="269875" indent="-269875"/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①駐車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ブレーキ、降坂ブレーキ、緊急ブレーキが常に正常に働くように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整備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します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。</a:t>
            </a:r>
            <a:endParaRPr lang="en-US" altLang="ja-JP" sz="2400" dirty="0" smtClean="0">
              <a:solidFill>
                <a:prstClr val="black"/>
              </a:solidFill>
              <a:latin typeface="+mj-ea"/>
              <a:ea typeface="+mj-ea"/>
            </a:endParaRPr>
          </a:p>
          <a:p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②レール</a:t>
            </a:r>
            <a:r>
              <a:rPr lang="ja-JP" altLang="en-US" sz="2400" dirty="0">
                <a:solidFill>
                  <a:prstClr val="black"/>
                </a:solidFill>
                <a:latin typeface="+mj-ea"/>
                <a:ea typeface="+mj-ea"/>
              </a:rPr>
              <a:t>や支柱の点検を定期的に</a:t>
            </a:r>
            <a:r>
              <a:rPr lang="ja-JP" altLang="en-US" sz="2400" dirty="0" smtClean="0">
                <a:solidFill>
                  <a:prstClr val="black"/>
                </a:solidFill>
                <a:latin typeface="+mj-ea"/>
                <a:ea typeface="+mj-ea"/>
              </a:rPr>
              <a:t>行います。</a:t>
            </a:r>
            <a:endParaRPr lang="ja-JP" altLang="en-US" sz="2400" dirty="0">
              <a:solidFill>
                <a:prstClr val="black"/>
              </a:solidFill>
              <a:latin typeface="+mj-ea"/>
              <a:ea typeface="+mj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605" y="2910789"/>
            <a:ext cx="7164288" cy="344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テキスト ボックス 11"/>
          <p:cNvSpPr txBox="1"/>
          <p:nvPr/>
        </p:nvSpPr>
        <p:spPr>
          <a:xfrm>
            <a:off x="272578" y="210125"/>
            <a:ext cx="8619902" cy="52322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800" dirty="0">
                <a:solidFill>
                  <a:prstClr val="black"/>
                </a:solidFill>
                <a:latin typeface="+mj-ea"/>
                <a:ea typeface="+mj-ea"/>
              </a:rPr>
              <a:t>　　モノレールの危険性を知っている。</a:t>
            </a: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8137" y="189860"/>
            <a:ext cx="492443" cy="461665"/>
          </a:xfrm>
          <a:prstGeom prst="rect">
            <a:avLst/>
          </a:prstGeom>
          <a:solidFill>
            <a:schemeClr val="bg1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solidFill>
                  <a:srgbClr val="FF0000"/>
                </a:solidFill>
                <a:latin typeface="+mj-ea"/>
                <a:ea typeface="+mj-ea"/>
              </a:rPr>
              <a:t>✔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14517EAA-A6AB-4DCC-A04F-4396E1356CB7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 algn="l"/>
              <a:t>152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23952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604</Words>
  <Application>Microsoft Office PowerPoint</Application>
  <PresentationFormat>画面に合わせる (4:3)</PresentationFormat>
  <Paragraphs>98</Paragraphs>
  <Slides>8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9" baseType="lpstr">
      <vt:lpstr>1_Office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業務部長</dc:creator>
  <cp:lastModifiedBy>Kawamura</cp:lastModifiedBy>
  <cp:revision>41</cp:revision>
  <dcterms:created xsi:type="dcterms:W3CDTF">2016-12-27T00:42:35Z</dcterms:created>
  <dcterms:modified xsi:type="dcterms:W3CDTF">2017-03-24T08:11:05Z</dcterms:modified>
</cp:coreProperties>
</file>