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5" saveSubsetFonts="1">
  <p:sldMasterIdLst>
    <p:sldMasterId id="2147483684" r:id="rId1"/>
    <p:sldMasterId id="2147483696" r:id="rId2"/>
  </p:sldMasterIdLst>
  <p:notesMasterIdLst>
    <p:notesMasterId r:id="rId27"/>
  </p:notesMasterIdLst>
  <p:handoutMasterIdLst>
    <p:handoutMasterId r:id="rId28"/>
  </p:handoutMasterIdLst>
  <p:sldIdLst>
    <p:sldId id="284" r:id="rId3"/>
    <p:sldId id="307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0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450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BA3AF-DBE7-4965-AB71-63583C6FC9DB}" type="datetimeFigureOut">
              <a:rPr kumimoji="1" lang="ja-JP" altLang="en-US" smtClean="0"/>
              <a:t>2017/3/24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150C3-A66E-43D3-ADD4-A68C930746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22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B57F2-9273-4410-BD03-350EDBFD68CC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6E5E6-2D87-4845-A1BA-4535EF336B18}" type="slidenum">
              <a:rPr lang="ja-JP" altLang="en-US" smtClean="0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6E5E6-2D87-4845-A1BA-4535EF336B18}" type="slidenum">
              <a:rPr lang="ja-JP" altLang="en-US" smtClean="0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6E5E6-2D87-4845-A1BA-4535EF336B18}" type="slidenum">
              <a:rPr lang="ja-JP" altLang="en-US" smtClean="0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5B5E1-CC8C-4F14-9075-EB4B8E08762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2AF8-48DF-43BD-804F-542408C374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1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E4BC-4471-41D1-A841-8CC13F02EBE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91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646F-5D61-4A97-8DC1-FFD95743CFD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279D-07B4-4C6B-9881-289CB1B24EC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3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7000-B6AC-4D7F-907A-C7A4CEC184C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52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6B8C-221B-4545-98D8-BB29A55987C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63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8373-7CE0-4D34-BC54-15A558DBE1B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00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57118-D7A0-497A-8F8F-196BD2CF5BB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22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7EB24-52F5-4D21-B77D-661E99B712B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7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EF79C-C054-4C24-BD6C-2F0C5F774C7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2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63A1-A925-42F6-BDEB-02BEB7F6B94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45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3615-E971-471A-B971-A4D7909A671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26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CA33E-7CC2-4568-89E9-11E85D9BB23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3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EE62-7CE9-41CB-B36F-4D424D841ED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6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3D29-5FAA-4D5A-BC24-44ABF0B2041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6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F92B-952D-4DF1-8A38-9D99346740B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D97DB-EE87-4A4A-B083-0DAA10B8F46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112A-7485-464A-A52C-1C5CA0E2A15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8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E56-9831-4B10-968C-4AB59946C90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75600"/>
            <a:ext cx="2133600" cy="365125"/>
          </a:xfrm>
        </p:spPr>
        <p:txBody>
          <a:bodyPr/>
          <a:lstStyle>
            <a:lvl1pPr>
              <a:defRPr sz="2000">
                <a:latin typeface="+mn-ea"/>
                <a:ea typeface="+mn-ea"/>
              </a:defRPr>
            </a:lvl1pPr>
          </a:lstStyle>
          <a:p>
            <a:fld id="{9984089F-EE72-47F3-B890-D5B652B6AC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E46B-391C-4FBE-BCA4-E92FBA20031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2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A374-F302-49DB-8C35-F3D147D50C2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6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2007F-8E0D-425C-962B-F8F6513BB8D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3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DCC1-2DBC-4074-99AA-F46A20FCD01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2017/3/24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7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10529" y="0"/>
            <a:ext cx="9144000" cy="584775"/>
          </a:xfr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altLang="ja-JP" sz="3200" dirty="0" smtClean="0">
                <a:solidFill>
                  <a:schemeClr val="bg1"/>
                </a:solidFill>
                <a:latin typeface="+mj-ea"/>
              </a:rPr>
              <a:t>Ⅱ</a:t>
            </a:r>
            <a:r>
              <a:rPr lang="ja-JP" altLang="en-US" sz="3200" dirty="0" smtClean="0">
                <a:solidFill>
                  <a:schemeClr val="bg1"/>
                </a:solidFill>
                <a:latin typeface="+mj-ea"/>
              </a:rPr>
              <a:t>　</a:t>
            </a:r>
            <a:r>
              <a:rPr kumimoji="1" lang="ja-JP" altLang="en-US" sz="3200" dirty="0" smtClean="0">
                <a:solidFill>
                  <a:schemeClr val="bg1"/>
                </a:solidFill>
                <a:latin typeface="+mj-ea"/>
              </a:rPr>
              <a:t>刈払機</a:t>
            </a:r>
            <a:endParaRPr kumimoji="1" lang="ja-JP" altLang="en-US" sz="32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00570" y="850025"/>
            <a:ext cx="8763918" cy="5460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</a:rPr>
              <a:t>刈払機事故の４つの特徴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199734" y="1681024"/>
            <a:ext cx="8763919" cy="4629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258" y="1982293"/>
            <a:ext cx="429926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white"/>
                </a:solidFill>
              </a:rPr>
              <a:t>１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3568" y="2976372"/>
            <a:ext cx="429926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white"/>
                </a:solidFill>
              </a:rPr>
              <a:t>２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8108" y="4070426"/>
            <a:ext cx="429926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white"/>
                </a:solidFill>
              </a:rPr>
              <a:t>３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3568" y="5177067"/>
            <a:ext cx="429926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white"/>
                </a:solidFill>
              </a:rPr>
              <a:t>４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87624" y="1772039"/>
            <a:ext cx="7532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  <a:latin typeface="+mj-ea"/>
                <a:ea typeface="+mj-ea"/>
              </a:rPr>
              <a:t>斜面・法面での不安定な姿勢による事故（</a:t>
            </a:r>
            <a:r>
              <a:rPr lang="en-US" altLang="ja-JP" sz="2800" dirty="0" smtClean="0">
                <a:solidFill>
                  <a:prstClr val="black"/>
                </a:solidFill>
                <a:latin typeface="+mj-ea"/>
                <a:ea typeface="+mj-ea"/>
              </a:rPr>
              <a:t>29.5%</a:t>
            </a:r>
            <a:r>
              <a:rPr lang="ja-JP" altLang="en-US" sz="2800" dirty="0" smtClean="0">
                <a:solidFill>
                  <a:prstClr val="black"/>
                </a:solidFill>
                <a:latin typeface="+mj-ea"/>
                <a:ea typeface="+mj-ea"/>
              </a:rPr>
              <a:t>）</a:t>
            </a:r>
            <a:endParaRPr lang="ja-JP" altLang="en-US" sz="28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88886" y="2307128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●傾斜地・法面は滑りやすい</a:t>
            </a:r>
            <a:endParaRPr lang="en-US" altLang="ja-JP" sz="1600" dirty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ja-JP" altLang="en-US" sz="1600" dirty="0">
                <a:solidFill>
                  <a:srgbClr val="FF0000"/>
                </a:solidFill>
              </a:rPr>
              <a:t>⇒</a:t>
            </a:r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小段の設置、スパイク靴の着用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61547" y="2831068"/>
            <a:ext cx="6585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+mj-ea"/>
                <a:ea typeface="+mj-ea"/>
              </a:rPr>
              <a:t>回転刃による</a:t>
            </a:r>
            <a:r>
              <a:rPr lang="ja-JP" altLang="en-US" sz="2800" dirty="0" smtClean="0">
                <a:solidFill>
                  <a:prstClr val="black"/>
                </a:solidFill>
                <a:latin typeface="+mj-ea"/>
                <a:ea typeface="+mj-ea"/>
              </a:rPr>
              <a:t>事故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（接触、飛散物）（</a:t>
            </a:r>
            <a:r>
              <a:rPr lang="en-US" altLang="ja-JP" sz="2800" dirty="0">
                <a:solidFill>
                  <a:prstClr val="black"/>
                </a:solidFill>
                <a:latin typeface="+mj-ea"/>
                <a:ea typeface="+mj-ea"/>
              </a:rPr>
              <a:t>29.5%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）</a:t>
            </a:r>
          </a:p>
          <a:p>
            <a:endParaRPr lang="ja-JP" altLang="en-US" sz="28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96479" y="3347143"/>
            <a:ext cx="3658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●キックバックや小石、チップの飛散</a:t>
            </a:r>
            <a:endParaRPr lang="en-US" altLang="ja-JP" sz="1600" dirty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ja-JP" altLang="en-US" sz="1600" dirty="0">
                <a:solidFill>
                  <a:srgbClr val="FF0000"/>
                </a:solidFill>
              </a:rPr>
              <a:t>⇒</a:t>
            </a:r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防護の徹底、飛散物カバーを外さない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77189" y="3941865"/>
            <a:ext cx="55419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  <a:latin typeface="+mj-ea"/>
                <a:ea typeface="+mj-ea"/>
              </a:rPr>
              <a:t>詰まりなどの除去時の事故（</a:t>
            </a:r>
            <a:r>
              <a:rPr lang="en-US" altLang="ja-JP" sz="2800" dirty="0" smtClean="0">
                <a:solidFill>
                  <a:prstClr val="black"/>
                </a:solidFill>
                <a:latin typeface="+mj-ea"/>
                <a:ea typeface="+mj-ea"/>
              </a:rPr>
              <a:t>18.2%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）</a:t>
            </a:r>
          </a:p>
          <a:p>
            <a:endParaRPr lang="ja-JP" altLang="en-US" sz="28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65062" y="5714370"/>
            <a:ext cx="3334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●草むらの中に潜む杭や空き缶など</a:t>
            </a:r>
            <a:endParaRPr lang="en-US" altLang="ja-JP" sz="1600" dirty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ja-JP" altLang="en-US" sz="1600" dirty="0">
                <a:solidFill>
                  <a:srgbClr val="FF0000"/>
                </a:solidFill>
              </a:rPr>
              <a:t>⇒</a:t>
            </a:r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慣れた場所でも事前確認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65062" y="5060332"/>
            <a:ext cx="5304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周辺環境に起因する事故</a:t>
            </a:r>
            <a:r>
              <a:rPr lang="ja-JP" altLang="en-US" sz="2800" dirty="0" smtClean="0">
                <a:solidFill>
                  <a:prstClr val="black"/>
                </a:solidFill>
                <a:latin typeface="+mj-ea"/>
                <a:ea typeface="+mj-ea"/>
              </a:rPr>
              <a:t>（</a:t>
            </a:r>
            <a:r>
              <a:rPr lang="en-US" altLang="ja-JP" sz="2800" dirty="0" smtClean="0">
                <a:solidFill>
                  <a:prstClr val="black"/>
                </a:solidFill>
                <a:latin typeface="+mj-ea"/>
                <a:ea typeface="+mj-ea"/>
              </a:rPr>
              <a:t>15.9%</a:t>
            </a:r>
            <a:r>
              <a:rPr lang="ja-JP" altLang="en-US" sz="2800" dirty="0">
                <a:solidFill>
                  <a:prstClr val="black"/>
                </a:solidFill>
                <a:latin typeface="+mj-ea"/>
                <a:ea typeface="+mj-ea"/>
              </a:rPr>
              <a:t>）</a:t>
            </a:r>
          </a:p>
          <a:p>
            <a:endParaRPr lang="ja-JP" altLang="en-US" sz="28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88886" y="4475557"/>
            <a:ext cx="4232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●回転を止めず、草の詰まりなどを除こうとして</a:t>
            </a:r>
            <a:endParaRPr lang="en-US" altLang="ja-JP" sz="1600" dirty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ja-JP" altLang="en-US" sz="1600" dirty="0">
                <a:solidFill>
                  <a:srgbClr val="FF0000"/>
                </a:solidFill>
              </a:rPr>
              <a:t>⇒</a:t>
            </a:r>
            <a:r>
              <a:rPr lang="ja-JP" altLang="en-US" sz="1600" dirty="0">
                <a:solidFill>
                  <a:srgbClr val="4F81BD">
                    <a:lumMod val="75000"/>
                  </a:srgbClr>
                </a:solidFill>
              </a:rPr>
              <a:t>確実にエンジンを切ってから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1403648" y="6330806"/>
            <a:ext cx="646493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p41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089F-EE72-47F3-B890-D5B652B6AC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75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0" y="2492896"/>
            <a:ext cx="336905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72580" y="1220559"/>
            <a:ext cx="861989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草刈り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に適した条件で作業することで、安全も能率も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高まります。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また、スパイク靴をはくなど、万全な準備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が必要です。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51919" y="2498120"/>
            <a:ext cx="5040559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追加のポイント</a:t>
            </a:r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pPr marL="174625" indent="-174625"/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①１日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２時間、１連続作業は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30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分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以内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、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５分間休憩します。（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振動障害予防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）</a:t>
            </a:r>
            <a:endParaRPr lang="en-US" altLang="ja-JP" sz="2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174625" indent="-174625"/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②炎天下での作業は避け、休憩時間にはこまめに水分を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補給します。</a:t>
            </a:r>
            <a:endParaRPr lang="ja-JP" altLang="en-US" sz="2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982" y="4477832"/>
            <a:ext cx="4639002" cy="19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ALRIT\Alrit共有\02_農作業安全対策\２８農林水産省予算 安全総合対策\リスクカルテ\指導者研修用資料関係\02 安全講習テキスト 耕種分冊 Ⅱ\イラスト\刈払い機スパイク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57755"/>
            <a:ext cx="1020455" cy="9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272578" y="17063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朝露や雨で作業面が濡れていると滑りやすくなるので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作業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しない。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2578" y="170637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7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２</a:t>
            </a:r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．機械</a:t>
            </a:r>
            <a:endParaRPr lang="ja-JP" altLang="en-US" sz="32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9512" y="1732637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飛散物防護カバー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②トリガー式スロットル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③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チップソー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2050" name="Picture 2" descr="\\ALRIT\Alrit共有\02_農作業安全対策\２８農林水産省予算 安全総合対策\リスクカルテ\指導者研修用資料関係\02 安全講習テキスト 耕種分冊 Ⅱ\イラスト\刈払機チェックポイン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529464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69977" y="836712"/>
            <a:ext cx="75488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下の絵を見ながら、チェックするポイントを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整理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しましょう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42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２</a:t>
            </a:r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．機械</a:t>
            </a:r>
            <a:endParaRPr lang="ja-JP" altLang="en-US" sz="32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4293096"/>
            <a:ext cx="82089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リスクカルテ解説書：「機械点検</a:t>
            </a:r>
            <a:r>
              <a:rPr lang="ja-JP" altLang="en-US" sz="1600" dirty="0" smtClean="0">
                <a:latin typeface="+mj-ea"/>
                <a:ea typeface="+mj-ea"/>
              </a:rPr>
              <a:t>整備（予防整備）の</a:t>
            </a:r>
            <a:r>
              <a:rPr lang="ja-JP" altLang="en-US" sz="1600" dirty="0">
                <a:latin typeface="+mj-ea"/>
                <a:ea typeface="+mj-ea"/>
              </a:rPr>
              <a:t>励行」</a:t>
            </a:r>
            <a:r>
              <a:rPr lang="en-US" altLang="ja-JP" sz="1600" dirty="0" smtClean="0">
                <a:latin typeface="+mj-ea"/>
                <a:ea typeface="+mj-ea"/>
              </a:rPr>
              <a:t>p54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 smtClean="0">
                <a:latin typeface="+mj-ea"/>
                <a:ea typeface="+mj-ea"/>
              </a:rPr>
              <a:t>「機械</a:t>
            </a:r>
            <a:r>
              <a:rPr lang="ja-JP" altLang="en-US" sz="1600" dirty="0">
                <a:latin typeface="+mj-ea"/>
                <a:ea typeface="+mj-ea"/>
              </a:rPr>
              <a:t>購入時の選択ポイント」</a:t>
            </a:r>
            <a:r>
              <a:rPr lang="en-US" altLang="ja-JP" sz="1600" dirty="0" smtClean="0">
                <a:latin typeface="+mj-ea"/>
                <a:ea typeface="+mj-ea"/>
              </a:rPr>
              <a:t>p62</a:t>
            </a:r>
            <a:r>
              <a:rPr lang="ja-JP" altLang="en-US" sz="1600" dirty="0" smtClean="0">
                <a:latin typeface="+mj-ea"/>
                <a:ea typeface="+mj-ea"/>
              </a:rPr>
              <a:t>　参照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47204"/>
              </p:ext>
            </p:extLst>
          </p:nvPr>
        </p:nvGraphicFramePr>
        <p:xfrm>
          <a:off x="424136" y="1628800"/>
          <a:ext cx="8229601" cy="2419880"/>
        </p:xfrm>
        <a:graphic>
          <a:graphicData uri="http://schemas.openxmlformats.org/drawingml/2006/table">
            <a:tbl>
              <a:tblPr/>
              <a:tblGrid>
                <a:gridCol w="1168478"/>
                <a:gridCol w="4611089"/>
                <a:gridCol w="816678"/>
                <a:gridCol w="816678"/>
                <a:gridCol w="816678"/>
              </a:tblGrid>
              <a:tr h="4146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事項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チェック内容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チェック欄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対策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優先</a:t>
                      </a:r>
                      <a:endParaRPr lang="ja-JP" alt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2334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そうだ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ちがう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4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安全装置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飛散物防護カバーなど、安全装置を装備して適切に使用している。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4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機器選択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チップソーの刃には、</a:t>
                      </a:r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JIS</a:t>
                      </a: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マークが刻印してある商品を使っている。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36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64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72578" y="1124743"/>
            <a:ext cx="36513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飛散物防護カバー、</a:t>
            </a:r>
            <a:endParaRPr lang="en-US" altLang="ja-JP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身体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防護（重傷）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慣れた場所で短時間の草刈りを行おうとして、安全装置を装備しなかったため、チップソー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が目に飛び込み、病院で異物摘出。（平成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24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月、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女性・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57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2353" y="5406315"/>
            <a:ext cx="853050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慣れた場所や短時間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作業の時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でも、安全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の意識を忘れると、とても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危険です。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2578" y="17063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飛散物防護カバー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など、安全装置を装備して適切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に</a:t>
            </a:r>
            <a:endParaRPr lang="en-US" altLang="ja-JP" sz="2800" dirty="0" smtClean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　使用している。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72578" y="4539140"/>
            <a:ext cx="33466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Ⅰ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p36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61" y="1436489"/>
            <a:ext cx="4781294" cy="37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58" y="1436489"/>
            <a:ext cx="1617597" cy="121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97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72578" y="1220559"/>
            <a:ext cx="865434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安全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装置には、飛散物防護カバー、緊急離脱装置、停止スイッチ、トリガー式スロットルなどがあり、適切な使用が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重要です。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7" name="Picture 2" descr="\\ALRIT\Alrit共有\02_農作業安全対策\２８農林水産省予算 安全総合対策\リスクカルテ\指導者研修用資料関係\02 安全講習テキスト 耕種分冊 Ⅱ\イラスト\刈払い機安全装備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8" y="2492896"/>
            <a:ext cx="4104807" cy="42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602594" y="2492896"/>
            <a:ext cx="4327172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追加のポイント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刈払機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の使用前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に刈刃のヒビや固定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を確認したり、定期的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に機械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の点検を実施することは、機械作業の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基本です。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1026" name="Picture 2" descr="\\ALRIT\Alrit共有\02_農作業安全対策\２８農林水産省予算 安全総合対策\リスクカルテ\指導者研修用資料関係\02 安全講習テキスト 耕種分冊 Ⅱ\イラスト\刈払い機刃の確認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17" y="4437112"/>
            <a:ext cx="1779326" cy="23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72578" y="17063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飛散物防護カバー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など、安全装置を装備して適切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に</a:t>
            </a:r>
            <a:endParaRPr lang="en-US" altLang="ja-JP" sz="2800" dirty="0" smtClean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　　使用している。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2578" y="170637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38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62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88049" y="5417244"/>
            <a:ext cx="860443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刈刃には、硬い石などに当たっても衝撃で欠けにくい性能が要求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されます（防護具装備は必ず身に付けましょう）。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78" y="21825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チップソーの刃には、</a:t>
            </a:r>
            <a:r>
              <a:rPr lang="en-US" altLang="ja-JP" sz="2800" dirty="0">
                <a:solidFill>
                  <a:prstClr val="black"/>
                </a:solidFill>
                <a:latin typeface="ＭＳ Ｐゴシック"/>
              </a:rPr>
              <a:t>JIS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マークの刻印してある商品を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使って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7867" y="1315160"/>
            <a:ext cx="37900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安い低品質の刈刃、</a:t>
            </a:r>
            <a:endParaRPr lang="en-US" altLang="ja-JP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防護具無し（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失明）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刈り残した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道路脇の草刈りで、短時間で終わると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思い、ゴーグル無しで草刈り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をした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。右目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にチップソーのチップ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が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２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個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飛び込み、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右目を失明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。（平成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21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時半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頃、男性・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67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746408" y="4784838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p104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22" y="1341513"/>
            <a:ext cx="4567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52000" y="6356350"/>
            <a:ext cx="2133600" cy="365125"/>
          </a:xfrm>
        </p:spPr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06267" y="1295943"/>
            <a:ext cx="8871422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6700" indent="-266700"/>
            <a:r>
              <a:rPr lang="ja-JP" altLang="en-US" sz="2400" spc="-50" dirty="0">
                <a:solidFill>
                  <a:prstClr val="black"/>
                </a:solidFill>
                <a:latin typeface="ＭＳ Ｐゴシック"/>
              </a:rPr>
              <a:t>①安全鑑定を</a:t>
            </a:r>
            <a:r>
              <a:rPr lang="ja-JP" altLang="en-US" sz="2400" spc="-50" dirty="0" smtClean="0">
                <a:solidFill>
                  <a:prstClr val="black"/>
                </a:solidFill>
                <a:latin typeface="ＭＳ Ｐゴシック"/>
              </a:rPr>
              <a:t>受け</a:t>
            </a:r>
            <a:r>
              <a:rPr lang="en-US" altLang="ja-JP" sz="2400" spc="-50" dirty="0" smtClean="0">
                <a:solidFill>
                  <a:prstClr val="black"/>
                </a:solidFill>
                <a:latin typeface="ＭＳ Ｐゴシック"/>
              </a:rPr>
              <a:t>JIS</a:t>
            </a:r>
            <a:r>
              <a:rPr lang="ja-JP" altLang="en-US" sz="2400" spc="-50" dirty="0">
                <a:solidFill>
                  <a:prstClr val="black"/>
                </a:solidFill>
                <a:latin typeface="ＭＳ Ｐゴシック"/>
              </a:rPr>
              <a:t>マークが刻印された刈払機</a:t>
            </a:r>
            <a:r>
              <a:rPr lang="ja-JP" altLang="en-US" sz="2400" spc="-50" dirty="0" smtClean="0">
                <a:solidFill>
                  <a:prstClr val="black"/>
                </a:solidFill>
                <a:latin typeface="ＭＳ Ｐゴシック"/>
              </a:rPr>
              <a:t>、刈刃</a:t>
            </a:r>
            <a:r>
              <a:rPr lang="ja-JP" altLang="en-US" sz="2400" spc="-50" dirty="0">
                <a:solidFill>
                  <a:prstClr val="black"/>
                </a:solidFill>
                <a:latin typeface="ＭＳ Ｐゴシック"/>
              </a:rPr>
              <a:t>を</a:t>
            </a:r>
            <a:r>
              <a:rPr lang="ja-JP" altLang="en-US" sz="2400" spc="-50" dirty="0" smtClean="0">
                <a:solidFill>
                  <a:prstClr val="black"/>
                </a:solidFill>
                <a:latin typeface="ＭＳ Ｐゴシック"/>
              </a:rPr>
              <a:t>購入します。</a:t>
            </a:r>
            <a:endParaRPr lang="en-US" altLang="ja-JP" sz="2400" spc="-5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②壁際や構造物の近辺ではナイロンコード刃の刈払機を使用するなど、作業環境に応じて、適切な機器を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使用します。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7" name="Picture 3" descr="\\ALRIT\Alrit共有\02_農作業安全対策\２８農林水産省予算 安全総合対策\リスクカルテ\指導者研修用資料関係\02 安全講習テキスト 耕種分冊 Ⅱ\イラスト\刈払い機ナイロン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65300"/>
            <a:ext cx="3265909" cy="315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72578" y="21825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チップソーの刃には、</a:t>
            </a:r>
            <a:r>
              <a:rPr lang="en-US" altLang="ja-JP" sz="2800" dirty="0">
                <a:solidFill>
                  <a:prstClr val="black"/>
                </a:solidFill>
                <a:latin typeface="ＭＳ Ｐゴシック"/>
              </a:rPr>
              <a:t>JIS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マークの刻印してある商品を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使って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2578" y="218257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18799" y="6100522"/>
            <a:ext cx="3995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p46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9" y="2965300"/>
            <a:ext cx="4180295" cy="313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107504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40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29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4462" y="0"/>
            <a:ext cx="913953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３．作業者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0220" y="1744433"/>
            <a:ext cx="2539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①ヘルメット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②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ゴーグル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・</a:t>
            </a:r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フェイスガード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③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脛あて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④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防振手袋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2050" name="Picture 2" descr="\\ALRIT\Alrit共有\02_農作業安全対策\２８農林水産省予算 安全総合対策\リスクカルテ\指導者研修用資料関係\02 安全講習テキスト 耕種分冊 Ⅱ\イラスト\刈払機チェックポイン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529464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55576" y="836712"/>
            <a:ext cx="75488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下の絵を見ながら、チェックするポイントを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整理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しましょう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52000" y="6356350"/>
            <a:ext cx="2133600" cy="365125"/>
          </a:xfrm>
        </p:spPr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5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-15368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３．作業者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4756515"/>
            <a:ext cx="82089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リスクカルテ解説書：「雇用者への指導」</a:t>
            </a:r>
            <a:r>
              <a:rPr lang="en-US" altLang="ja-JP" sz="1600" dirty="0" smtClean="0">
                <a:latin typeface="+mj-ea"/>
                <a:ea typeface="+mj-ea"/>
              </a:rPr>
              <a:t>p34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「新規就農者への指導」</a:t>
            </a:r>
            <a:r>
              <a:rPr lang="en-US" altLang="ja-JP" sz="1600" dirty="0" smtClean="0">
                <a:latin typeface="+mj-ea"/>
                <a:ea typeface="+mj-ea"/>
              </a:rPr>
              <a:t>p36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 smtClean="0">
                <a:latin typeface="+mj-ea"/>
                <a:ea typeface="+mj-ea"/>
              </a:rPr>
              <a:t>「</a:t>
            </a:r>
            <a:r>
              <a:rPr lang="ja-JP" altLang="ja-JP" sz="1600" dirty="0">
                <a:latin typeface="+mj-ea"/>
                <a:ea typeface="+mj-ea"/>
              </a:rPr>
              <a:t>ヒヤリ体験、事故を</a:t>
            </a:r>
            <a:r>
              <a:rPr lang="ja-JP" altLang="ja-JP" sz="1600" dirty="0" smtClean="0">
                <a:latin typeface="+mj-ea"/>
                <a:ea typeface="+mj-ea"/>
              </a:rPr>
              <a:t>調査</a:t>
            </a:r>
            <a:r>
              <a:rPr lang="ja-JP" altLang="en-US" sz="1600" dirty="0" smtClean="0">
                <a:latin typeface="+mj-ea"/>
                <a:ea typeface="+mj-ea"/>
              </a:rPr>
              <a:t>」</a:t>
            </a:r>
            <a:r>
              <a:rPr lang="en-US" altLang="ja-JP" sz="1600" dirty="0" smtClean="0">
                <a:latin typeface="+mj-ea"/>
                <a:ea typeface="+mj-ea"/>
              </a:rPr>
              <a:t>p40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>
                <a:latin typeface="+mj-ea"/>
                <a:ea typeface="+mj-ea"/>
              </a:rPr>
              <a:t>「安全な</a:t>
            </a:r>
            <a:r>
              <a:rPr lang="ja-JP" altLang="en-US" sz="1600" dirty="0" smtClean="0">
                <a:latin typeface="+mj-ea"/>
                <a:ea typeface="+mj-ea"/>
              </a:rPr>
              <a:t>服装」</a:t>
            </a:r>
            <a:r>
              <a:rPr lang="en-US" altLang="ja-JP" sz="1600" dirty="0" smtClean="0">
                <a:latin typeface="+mj-ea"/>
                <a:ea typeface="+mj-ea"/>
              </a:rPr>
              <a:t>p64</a:t>
            </a:r>
            <a:r>
              <a:rPr lang="ja-JP" altLang="en-US" sz="1600" dirty="0" smtClean="0">
                <a:latin typeface="+mj-ea"/>
                <a:ea typeface="+mj-ea"/>
              </a:rPr>
              <a:t>　参照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56477"/>
              </p:ext>
            </p:extLst>
          </p:nvPr>
        </p:nvGraphicFramePr>
        <p:xfrm>
          <a:off x="481952" y="1700808"/>
          <a:ext cx="8229601" cy="2788757"/>
        </p:xfrm>
        <a:graphic>
          <a:graphicData uri="http://schemas.openxmlformats.org/drawingml/2006/table">
            <a:tbl>
              <a:tblPr/>
              <a:tblGrid>
                <a:gridCol w="1168478"/>
                <a:gridCol w="4611089"/>
                <a:gridCol w="816678"/>
                <a:gridCol w="816678"/>
                <a:gridCol w="816678"/>
              </a:tblGrid>
              <a:tr h="4057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事項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チェック内容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チェック欄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対策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優先</a:t>
                      </a:r>
                      <a:endParaRPr lang="ja-JP" alt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24228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そうだ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ちがう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82749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危険認識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刈払機による作業の危険性を、具体的に認識している。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749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初心者</a:t>
                      </a:r>
                      <a:endParaRPr lang="en-US" altLang="ja-JP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ja-JP" alt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講習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初心者に対して、危険認識の教育を行い、実地指導している。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374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保護具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保護具を着用している。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9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72579" y="1371540"/>
            <a:ext cx="39393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キックバック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、作業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方法</a:t>
            </a:r>
            <a:endParaRPr lang="en-US" altLang="ja-JP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（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軽症）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背負い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式刈払機で水田畦畔の草刈りが終了したので、地面に置いたとき、最低速で回転していた刃が地面に当たり、反動で手前に戻って来て左足中指切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創、通院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。　　　　　　　　　　　　（平成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26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月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上旬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12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時頃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、</a:t>
            </a:r>
            <a:endParaRPr lang="en-US" altLang="ja-JP" sz="2400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水田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畦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畔、男性・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72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9848" y="5526524"/>
            <a:ext cx="860263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刈払機には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、定められた作業方向があり、逆方向や不安定な状態での作業は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危険です。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78" y="169476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刈払機による作業の危険性を、具体的に認識して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い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999585" y="4872642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200" dirty="0">
                <a:latin typeface="+mj-ea"/>
                <a:ea typeface="+mj-ea"/>
              </a:rPr>
              <a:t>（</a:t>
            </a:r>
            <a:r>
              <a:rPr lang="ja-JP" altLang="ja-JP" sz="1600" dirty="0">
                <a:latin typeface="+mj-ea"/>
                <a:ea typeface="+mj-ea"/>
              </a:rPr>
              <a:t>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p47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67" y="1390897"/>
            <a:ext cx="4570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52000" y="6356350"/>
            <a:ext cx="2133600" cy="365125"/>
          </a:xfrm>
        </p:spPr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5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75600"/>
            <a:ext cx="2133600" cy="365125"/>
          </a:xfrm>
        </p:spPr>
        <p:txBody>
          <a:bodyPr/>
          <a:lstStyle/>
          <a:p>
            <a:pPr algn="l"/>
            <a:fld id="{9984089F-EE72-47F3-B890-D5B652B6AC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26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68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72578" y="1273984"/>
            <a:ext cx="8619902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5113" indent="-265113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①刈払機の多くは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、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刈刃が上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から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見て反時計回りに回転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して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おり、下左図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の位置で刈り取ることが基本で、右から左に払うよう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に刈り取ります。</a:t>
            </a:r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265113" indent="-265113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②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逆方向で刈ると、キックバックを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起こしやすく、地面や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木などに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当たって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自分に跳ね返ってくることが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あり危険です。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87" y="3610323"/>
            <a:ext cx="3341552" cy="300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72578" y="169476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刈払機による作業の危険性を、具体的に認識して</a:t>
            </a:r>
            <a:r>
              <a:rPr lang="ja-JP" altLang="en-US" sz="2800" dirty="0" err="1">
                <a:solidFill>
                  <a:prstClr val="black"/>
                </a:solidFill>
                <a:latin typeface="ＭＳ Ｐゴシック"/>
              </a:rPr>
              <a:t>い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78" y="169476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26" y="3610323"/>
            <a:ext cx="5171108" cy="270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44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8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55355" y="1340768"/>
            <a:ext cx="4069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初心者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、作業方法（軽症）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法面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で、刈払機で草刈り中、回転刃が土の塊ではねて、左足中指を切った。</a:t>
            </a:r>
          </a:p>
          <a:p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（平成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24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時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頃、男性・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19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5250" y="5013176"/>
            <a:ext cx="861723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大規模化が進む中で、農業初心者の雇用も珍しくなく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なりました。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農作業に潜むリスクを正確に伝え、農業機械の正しい使い方を教育することは、雇用者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の重要な義務です。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78" y="170637"/>
            <a:ext cx="8403878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初心者に対して、危険認識の教育を行い、実地指導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している。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99187" y="4125164"/>
            <a:ext cx="355912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p105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43" y="1488742"/>
            <a:ext cx="4567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52000" y="6356350"/>
            <a:ext cx="2133600" cy="365125"/>
          </a:xfrm>
        </p:spPr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82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72578" y="1201976"/>
            <a:ext cx="8619902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smtClean="0">
                <a:solidFill>
                  <a:prstClr val="black"/>
                </a:solidFill>
                <a:latin typeface="+mj-ea"/>
                <a:ea typeface="+mj-ea"/>
              </a:rPr>
              <a:t>刈刃は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５</a:t>
            </a:r>
            <a:r>
              <a:rPr lang="ja-JP" altLang="en-US" sz="2400" smtClean="0">
                <a:solidFill>
                  <a:prstClr val="black"/>
                </a:solidFill>
                <a:latin typeface="+mj-ea"/>
                <a:ea typeface="+mj-ea"/>
              </a:rPr>
              <a:t>～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度前方に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傾斜させ、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斜面を刈る場合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は右側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を高い側にして、低い側に振り下ろすなど、基本的な刈払機の操作方法を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教えます。また、刈刃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の完全停止やキックバックへの注意など、作業に潜む危険についても十分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伝えます。</a:t>
            </a:r>
            <a:endParaRPr lang="en-US" altLang="ja-JP" sz="2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pic>
        <p:nvPicPr>
          <p:cNvPr id="9" name="Picture 2" descr="\\ALRIT\Alrit共有\02_農作業安全対策\２８農林水産省予算 安全総合対策\リスクカルテ\指導者研修用資料関係\02 安全講習テキスト 耕種分冊 Ⅱ\イラスト\刈払機緊急停止装置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32" y="3212976"/>
            <a:ext cx="31449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ALRIT\Alrit共有\02_農作業安全対策\２８農林水産省予算 安全総合対策\リスクカルテ\指導者研修用資料関係\02 安全講習テキスト 耕種分冊 Ⅱ\イラスト\刈払機作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8" y="3212976"/>
            <a:ext cx="529358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72578" y="17063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初心者に対して、危険認識の教育を行い、実地指導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している。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2578" y="170637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46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57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72799" y="1111766"/>
            <a:ext cx="3600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防護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具（軽傷）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刈払機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で排水路の法面を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草刈り中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、隠れていた異物に刈刃が当たり、チップが欠け散って右手首に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貫入。（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25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月、排水路法面、男性・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54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5578" y="5007345"/>
            <a:ext cx="865434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草刈り作業では、草に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隠れて見えない小石や空き缶、さらには刈刃のチップなど、予期せぬ飛散物が周囲の人や自分に向かって飛んでくる可能性が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あります。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78" y="266452"/>
            <a:ext cx="8619902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保護具を着用して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2578" y="266451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53400" y="4263479"/>
            <a:ext cx="362002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p102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50" y="1296144"/>
            <a:ext cx="4567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31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8" y="2564904"/>
            <a:ext cx="3616506" cy="38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72578" y="923236"/>
            <a:ext cx="8654343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危険な作業から身を</a:t>
            </a:r>
            <a:r>
              <a:rPr lang="ja-JP" altLang="en-US" sz="2400" b="1" dirty="0" smtClean="0">
                <a:solidFill>
                  <a:srgbClr val="FF0000"/>
                </a:solidFill>
                <a:latin typeface="ＭＳ Ｐゴシック"/>
              </a:rPr>
              <a:t>守る。</a:t>
            </a:r>
            <a:endParaRPr lang="en-US" altLang="ja-JP" sz="2400" b="1" dirty="0">
              <a:solidFill>
                <a:srgbClr val="FF0000"/>
              </a:solidFill>
              <a:latin typeface="ＭＳ Ｐゴシック"/>
            </a:endParaRPr>
          </a:p>
          <a:p>
            <a:pPr marL="265113" indent="-265113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①下左図に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あるような各種防護具を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使います。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短時間でも事故は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起きるものです。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400" spc="-50" dirty="0">
                <a:solidFill>
                  <a:prstClr val="black"/>
                </a:solidFill>
                <a:latin typeface="ＭＳ Ｐゴシック"/>
              </a:rPr>
              <a:t>②体格に合わせてハンドル位置や肩掛けバンドの位置を</a:t>
            </a:r>
            <a:r>
              <a:rPr lang="ja-JP" altLang="en-US" sz="2400" spc="-50" dirty="0" smtClean="0">
                <a:solidFill>
                  <a:prstClr val="black"/>
                </a:solidFill>
                <a:latin typeface="ＭＳ Ｐゴシック"/>
              </a:rPr>
              <a:t>調整します。</a:t>
            </a:r>
            <a:endParaRPr lang="en-US" altLang="ja-JP" sz="2400" spc="-5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95936" y="2564904"/>
            <a:ext cx="4930985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追加のポイント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①共同作業時は、作業手順等に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つい</a:t>
            </a:r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　</a:t>
            </a:r>
            <a:r>
              <a:rPr lang="ja-JP" altLang="en-US" sz="2400" dirty="0" err="1" smtClean="0">
                <a:solidFill>
                  <a:prstClr val="black"/>
                </a:solidFill>
                <a:latin typeface="ＭＳ Ｐゴシック"/>
              </a:rPr>
              <a:t>て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徹底します。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刈払い中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は、作業者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から５ｍ以内</a:t>
            </a:r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が危険区域になります。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2" y="4581128"/>
            <a:ext cx="3467711" cy="191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72578" y="266452"/>
            <a:ext cx="8619902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保護具を着用して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いる。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2578" y="266452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48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7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94" y="1762939"/>
            <a:ext cx="5976664" cy="429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１．作業環境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0220" y="1744433"/>
            <a:ext cx="25397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①傾斜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 smtClean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②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構造物、異物、穴など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179388" indent="-179388"/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③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滑りやすさ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59539" y="371168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79912" y="5252655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52320" y="5073339"/>
            <a:ext cx="4411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0690" y="1008728"/>
            <a:ext cx="75488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下の絵を見ながら、チェックするポイントを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整理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しましょう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>
                <a:solidFill>
                  <a:prstClr val="white"/>
                </a:solidFill>
                <a:latin typeface="ＭＳ Ｐゴシック"/>
              </a:rPr>
              <a:t>１</a:t>
            </a:r>
            <a:r>
              <a:rPr lang="ja-JP" altLang="en-US" sz="3200" dirty="0" smtClean="0">
                <a:solidFill>
                  <a:prstClr val="white"/>
                </a:solidFill>
                <a:latin typeface="ＭＳ Ｐゴシック"/>
              </a:rPr>
              <a:t>．作業環境</a:t>
            </a:r>
            <a:endParaRPr lang="ja-JP" altLang="en-US" sz="3200" dirty="0">
              <a:solidFill>
                <a:prstClr val="white"/>
              </a:solidFill>
              <a:latin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9958" y="5157191"/>
            <a:ext cx="833649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j-ea"/>
                <a:ea typeface="+mj-ea"/>
              </a:rPr>
              <a:t>リスクカルテ解説書</a:t>
            </a:r>
            <a:r>
              <a:rPr lang="ja-JP" altLang="en-US" sz="1600" dirty="0" smtClean="0">
                <a:latin typeface="+mj-ea"/>
                <a:ea typeface="+mj-ea"/>
              </a:rPr>
              <a:t>：「農業</a:t>
            </a:r>
            <a:r>
              <a:rPr lang="ja-JP" altLang="en-US" sz="1600" dirty="0">
                <a:latin typeface="+mj-ea"/>
                <a:ea typeface="+mj-ea"/>
              </a:rPr>
              <a:t>生産工程管理（</a:t>
            </a:r>
            <a:r>
              <a:rPr lang="en-US" altLang="ja-JP" sz="1600" dirty="0">
                <a:latin typeface="+mj-ea"/>
                <a:ea typeface="+mj-ea"/>
              </a:rPr>
              <a:t>GAP</a:t>
            </a:r>
            <a:r>
              <a:rPr lang="ja-JP" altLang="en-US" sz="1600" dirty="0">
                <a:latin typeface="+mj-ea"/>
                <a:ea typeface="+mj-ea"/>
              </a:rPr>
              <a:t>）と農作業</a:t>
            </a:r>
            <a:r>
              <a:rPr lang="ja-JP" altLang="en-US" sz="1600" dirty="0" smtClean="0">
                <a:latin typeface="+mj-ea"/>
                <a:ea typeface="+mj-ea"/>
              </a:rPr>
              <a:t>安全」</a:t>
            </a:r>
            <a:r>
              <a:rPr lang="en-US" altLang="ja-JP" sz="1600" dirty="0" smtClean="0">
                <a:latin typeface="+mj-ea"/>
                <a:ea typeface="+mj-ea"/>
              </a:rPr>
              <a:t>p18</a:t>
            </a:r>
            <a:r>
              <a:rPr lang="ja-JP" altLang="en-US" sz="1600" dirty="0" err="1" smtClean="0">
                <a:latin typeface="+mj-ea"/>
                <a:ea typeface="+mj-ea"/>
              </a:rPr>
              <a:t>、</a:t>
            </a:r>
            <a:r>
              <a:rPr lang="ja-JP" altLang="en-US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err="1" smtClean="0">
                <a:latin typeface="+mj-ea"/>
                <a:ea typeface="+mj-ea"/>
              </a:rPr>
              <a:t>ほ</a:t>
            </a:r>
            <a:r>
              <a:rPr lang="ja-JP" altLang="en-US" sz="1600" dirty="0" smtClean="0">
                <a:latin typeface="+mj-ea"/>
                <a:ea typeface="+mj-ea"/>
              </a:rPr>
              <a:t>場、農道の点検・改善」</a:t>
            </a:r>
            <a:r>
              <a:rPr lang="en-US" altLang="ja-JP" sz="1600" dirty="0" smtClean="0">
                <a:latin typeface="+mj-ea"/>
                <a:ea typeface="+mj-ea"/>
              </a:rPr>
              <a:t>p20</a:t>
            </a:r>
            <a:r>
              <a:rPr lang="ja-JP" altLang="en-US" sz="1600" dirty="0" smtClean="0">
                <a:latin typeface="+mj-ea"/>
                <a:ea typeface="+mj-ea"/>
              </a:rPr>
              <a:t>　参照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433102"/>
              </p:ext>
            </p:extLst>
          </p:nvPr>
        </p:nvGraphicFramePr>
        <p:xfrm>
          <a:off x="355616" y="1081765"/>
          <a:ext cx="8320839" cy="3970428"/>
        </p:xfrm>
        <a:graphic>
          <a:graphicData uri="http://schemas.openxmlformats.org/drawingml/2006/table">
            <a:tbl>
              <a:tblPr/>
              <a:tblGrid>
                <a:gridCol w="1278070"/>
                <a:gridCol w="5023637"/>
                <a:gridCol w="728063"/>
                <a:gridCol w="708879"/>
                <a:gridCol w="582190"/>
              </a:tblGrid>
              <a:tr h="3109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事項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D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チェック内容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D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チェック欄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対策</a:t>
                      </a:r>
                      <a:endParaRPr lang="en-US" altLang="ja-JP" sz="2000" b="0" i="0" u="none" strike="noStrike" dirty="0" smtClean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  <a:p>
                      <a:pPr algn="ctr" fontAlgn="ctr"/>
                      <a:r>
                        <a:rPr lang="ja-JP" alt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優先</a:t>
                      </a:r>
                      <a:endParaRPr lang="ja-JP" alt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ＭＳ Ｐゴシック"/>
                      </a:endParaRP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DD5"/>
                    </a:solidFill>
                  </a:tcPr>
                </a:tc>
              </a:tr>
              <a:tr h="61250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そうだ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ＭＳ Ｐゴシック"/>
                        </a:rPr>
                        <a:t>ちがう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38D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1405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作業場所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滑りやすい傾斜地だが、法面途中に足場や小段が設けてある。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21559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作業開始前に、作業場所を確認し、構造物や切り株、針金、石、空き缶などがないことを点検する。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1405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朝露や雨で作業面が濡れていると滑りやすくなるので作業しない。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9423" marR="9423" marT="94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28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84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71745" y="1209489"/>
            <a:ext cx="3981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急傾斜法面（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軽傷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）</a:t>
            </a:r>
            <a:endParaRPr lang="en-US" altLang="ja-JP" sz="2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水田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の幅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5.4</a:t>
            </a:r>
            <a:r>
              <a:rPr lang="ja-JP" altLang="en-US" sz="2400" dirty="0" err="1" smtClean="0">
                <a:solidFill>
                  <a:prstClr val="black"/>
                </a:solidFill>
                <a:latin typeface="+mj-ea"/>
                <a:ea typeface="+mj-ea"/>
              </a:rPr>
              <a:t>ｍ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の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土手を草刈り中、急勾配の法面で滑って転んで右肩と背中を打った。（平成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25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11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時頃、土手の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法面、男性・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53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8136" y="4941168"/>
            <a:ext cx="859558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中山間地域には、傾斜がきつく斜面距離が長い法面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が多く、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何度も等高線方向の足場の悪い作業をする必要が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あります。疲労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たまりやすく、その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分事故を起こす確率も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増えます。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8136" y="98629"/>
            <a:ext cx="8654344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滑りやすい傾斜地だが、法面途中に足場や小段が設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けて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ある。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78" y="116632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27412" y="4191471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p99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53" y="1209489"/>
            <a:ext cx="4567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6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38137" y="1148551"/>
            <a:ext cx="865434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法面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そのものの傾斜改善には、大掛かりな土木工事が必要と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なるので、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長い法面には小段を設けるのが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現実的です。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14514" y="2229832"/>
            <a:ext cx="436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prstClr val="black"/>
                </a:solidFill>
              </a:rPr>
              <a:t>　</a:t>
            </a:r>
          </a:p>
        </p:txBody>
      </p:sp>
      <p:pic>
        <p:nvPicPr>
          <p:cNvPr id="9" name="Picture 2" descr="\\ALRIT\Alrit共有\02_農作業安全対策\２８農林水産省予算 安全総合対策\リスクカルテ\指導者研修用資料関係\02 安全講習テキスト 耕種分冊 Ⅱ\イラスト\草刈り法面小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1" y="2434396"/>
            <a:ext cx="3960270" cy="34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4355976" y="2414197"/>
            <a:ext cx="4536504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改善事例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小段の造成</a:t>
            </a:r>
            <a:endParaRPr lang="en-US" altLang="ja-JP" sz="2400" b="1" dirty="0">
              <a:solidFill>
                <a:srgbClr val="FF0000"/>
              </a:solidFill>
              <a:latin typeface="ＭＳ Ｐゴシック"/>
            </a:endParaRPr>
          </a:p>
          <a:p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【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富山県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の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事例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/>
              </a:rPr>
              <a:t>】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地元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農協が中心となって行政や関係機関と連携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して、小段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を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設置した。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10" y="4043340"/>
            <a:ext cx="2736304" cy="204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238136" y="98629"/>
            <a:ext cx="8654344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滑りやすい傾斜地だが、法面途中に足場や小段が設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けて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ある。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8136" y="116632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565308" y="6130620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>
                <a:latin typeface="+mj-ea"/>
                <a:ea typeface="+mj-ea"/>
              </a:rPr>
              <a:t>Ⅳ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p44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06721" y="5879718"/>
            <a:ext cx="365020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latin typeface="+mj-ea"/>
                <a:ea typeface="+mj-ea"/>
              </a:rPr>
              <a:t>農林水産省農作業安全研修資料</a:t>
            </a:r>
            <a:r>
              <a:rPr lang="ja-JP" altLang="ja-JP" sz="1600" dirty="0" smtClean="0">
                <a:latin typeface="+mj-ea"/>
                <a:ea typeface="+mj-ea"/>
              </a:rPr>
              <a:t>「</a:t>
            </a:r>
            <a:r>
              <a:rPr lang="ja-JP" altLang="en-US" sz="1600" dirty="0" smtClean="0">
                <a:latin typeface="+mj-ea"/>
                <a:ea typeface="+mj-ea"/>
              </a:rPr>
              <a:t>草刈機の</a:t>
            </a:r>
            <a:r>
              <a:rPr lang="ja-JP" altLang="ja-JP" sz="1600" dirty="0" smtClean="0">
                <a:latin typeface="+mj-ea"/>
                <a:ea typeface="+mj-ea"/>
              </a:rPr>
              <a:t>事故」より</a:t>
            </a:r>
            <a:endParaRPr lang="ja-JP" altLang="ja-JP" sz="1600" dirty="0">
              <a:latin typeface="+mj-ea"/>
              <a:ea typeface="+mj-e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0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56726" y="1473691"/>
            <a:ext cx="40561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事前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確認を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怠る（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重傷）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作業場の事前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確認をしないまま刈払機で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草刈りを行なったら、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地面から跳ね飛んできた鋼線が右下腿の脛に刺さった。脛あてなど防護具は装着していなかった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altLang="ja-JP" sz="2400" dirty="0" smtClean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23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11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14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時半頃、男性・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23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6250" y="5646869"/>
            <a:ext cx="789904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畦畔や法面には様々なものが捨てられて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います。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また、草に覆われて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見えない段差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や穴も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あります。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578" y="207223"/>
            <a:ext cx="861990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作業開始前に、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作業場所を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確認し、構造物や切り株、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針金、石、空き缶などがないことを点検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する。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834194" y="5013176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p101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30" y="1508180"/>
            <a:ext cx="4567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7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LRIT\Alrit共有\02_農作業安全対策\２８農林水産省予算 安全総合対策\リスクカルテ\指導者研修用資料関係\02 安全講習テキスト 耕種分冊 Ⅱ\イラスト\草刈り事前確認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84" y="3212976"/>
            <a:ext cx="5832648" cy="326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72578" y="1199953"/>
            <a:ext cx="8619902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《</a:t>
            </a:r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改善のポイント</a:t>
            </a:r>
            <a:r>
              <a:rPr lang="en-US" altLang="ja-JP" sz="2400" b="1" dirty="0">
                <a:solidFill>
                  <a:srgbClr val="FF0000"/>
                </a:solidFill>
                <a:latin typeface="ＭＳ Ｐゴシック"/>
              </a:rPr>
              <a:t>》</a:t>
            </a: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①空き缶、空き瓶、ペットボトル、さらには強風で折れた木の枝、小石など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は事前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除去します。</a:t>
            </a:r>
            <a:endParaRPr lang="en-US" altLang="ja-JP" sz="2400" dirty="0">
              <a:solidFill>
                <a:prstClr val="black"/>
              </a:solidFill>
              <a:latin typeface="ＭＳ Ｐゴシック"/>
            </a:endParaRPr>
          </a:p>
          <a:p>
            <a:pPr marL="266700" indent="-266700"/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②穴や窪み、切り株などの存在を覚えていないことも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多く、事前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確認は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必須です。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578" y="207223"/>
            <a:ext cx="861990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作業開始前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に、作業場所を</a:t>
            </a:r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確認し、構造物や切り株、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針金、石、空き缶などがないことを点検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する。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78" y="207223"/>
            <a:ext cx="492443" cy="522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468000" y="6356350"/>
            <a:ext cx="2133600" cy="365125"/>
          </a:xfrm>
        </p:spPr>
        <p:txBody>
          <a:bodyPr/>
          <a:lstStyle/>
          <a:p>
            <a:pPr algn="l"/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algn="l"/>
              <a:t>32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7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303212" y="1196752"/>
            <a:ext cx="3816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《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事故事例</a:t>
            </a:r>
            <a:r>
              <a:rPr lang="en-US" altLang="ja-JP" sz="2400" b="1" dirty="0" smtClean="0">
                <a:solidFill>
                  <a:srgbClr val="FF0000"/>
                </a:solidFill>
                <a:latin typeface="+mj-ea"/>
                <a:ea typeface="+mj-ea"/>
              </a:rPr>
              <a:t>》</a:t>
            </a:r>
          </a:p>
          <a:p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傾斜法面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、</a:t>
            </a:r>
            <a:r>
              <a:rPr lang="ja-JP" altLang="en-US" sz="2400" b="1" dirty="0" smtClean="0">
                <a:solidFill>
                  <a:srgbClr val="FF0000"/>
                </a:solidFill>
                <a:latin typeface="+mj-ea"/>
                <a:ea typeface="+mj-ea"/>
              </a:rPr>
              <a:t>雨（</a:t>
            </a:r>
            <a:r>
              <a:rPr lang="ja-JP" altLang="en-US" sz="2400" b="1" dirty="0">
                <a:solidFill>
                  <a:srgbClr val="FF0000"/>
                </a:solidFill>
                <a:latin typeface="+mj-ea"/>
                <a:ea typeface="+mj-ea"/>
              </a:rPr>
              <a:t>重傷）</a:t>
            </a:r>
          </a:p>
          <a:p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雨上がりに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3.2</a:t>
            </a:r>
            <a:r>
              <a:rPr lang="ja-JP" altLang="en-US" sz="2400" dirty="0" err="1" smtClean="0">
                <a:solidFill>
                  <a:prstClr val="black"/>
                </a:solidFill>
                <a:latin typeface="+mj-ea"/>
                <a:ea typeface="+mj-ea"/>
              </a:rPr>
              <a:t>ｍ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ある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法面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を、棹の長い刈払機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で草刈り中、足が滑り法面を滑り落ち、回転している刃に足が落下、足の小指部分を切創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。（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平成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21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ja-JP" sz="2400" dirty="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月 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14</a:t>
            </a:r>
            <a:r>
              <a:rPr lang="ja-JP" altLang="en-US" sz="2400" dirty="0" smtClean="0">
                <a:solidFill>
                  <a:prstClr val="black"/>
                </a:solidFill>
                <a:latin typeface="+mj-ea"/>
                <a:ea typeface="+mj-ea"/>
              </a:rPr>
              <a:t>時頃、男性・</a:t>
            </a:r>
            <a:r>
              <a:rPr lang="en-US" altLang="ja-JP" sz="2400" dirty="0" smtClean="0">
                <a:solidFill>
                  <a:prstClr val="black"/>
                </a:solidFill>
                <a:latin typeface="+mj-ea"/>
                <a:ea typeface="+mj-ea"/>
              </a:rPr>
              <a:t>60</a:t>
            </a:r>
            <a:r>
              <a:rPr lang="ja-JP" altLang="en-US" sz="2400" dirty="0">
                <a:solidFill>
                  <a:prstClr val="black"/>
                </a:solidFill>
                <a:latin typeface="+mj-ea"/>
                <a:ea typeface="+mj-ea"/>
              </a:rPr>
              <a:t>歳）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121" y="5194543"/>
            <a:ext cx="845693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latin typeface="ＭＳ Ｐゴシック"/>
              </a:rPr>
              <a:t>≪なぜ≫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草に覆われた斜面の地面は、見ただけではどうなっている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か分かりません。また</a:t>
            </a:r>
            <a:r>
              <a:rPr lang="ja-JP" altLang="en-US" sz="2400" dirty="0">
                <a:solidFill>
                  <a:prstClr val="black"/>
                </a:solidFill>
                <a:latin typeface="ＭＳ Ｐゴシック"/>
              </a:rPr>
              <a:t>、水分を含んだ草はとても滑りやすく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/>
              </a:rPr>
              <a:t>なっています。</a:t>
            </a:r>
            <a:endParaRPr lang="ja-JP" altLang="en-US" sz="24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2578" y="170637"/>
            <a:ext cx="8619902" cy="95410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朝露や雨で作業面が濡れていると滑りやすくなるので</a:t>
            </a:r>
            <a:endParaRPr lang="en-US" altLang="ja-JP" sz="2800" dirty="0">
              <a:solidFill>
                <a:prstClr val="black"/>
              </a:solidFill>
              <a:latin typeface="ＭＳ Ｐゴシック"/>
            </a:endParaRPr>
          </a:p>
          <a:p>
            <a:r>
              <a:rPr lang="ja-JP" altLang="en-US" sz="2800" dirty="0">
                <a:solidFill>
                  <a:prstClr val="black"/>
                </a:solidFill>
                <a:latin typeface="ＭＳ Ｐゴシック"/>
              </a:rPr>
              <a:t>　　作業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/>
              </a:rPr>
              <a:t>しない。</a:t>
            </a:r>
            <a:endParaRPr lang="ja-JP" altLang="en-US" sz="2800" dirty="0">
              <a:solidFill>
                <a:prstClr val="black"/>
              </a:solidFill>
              <a:latin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2578" y="188640"/>
            <a:ext cx="492443" cy="504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white">
                    <a:lumMod val="75000"/>
                  </a:prstClr>
                </a:solidFill>
              </a:rPr>
              <a:t>✔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49169" y="4579214"/>
            <a:ext cx="352450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j-ea"/>
                <a:ea typeface="+mj-ea"/>
              </a:rPr>
              <a:t>（一社）日本農村医学会編「こうして起こった農作業事故」（</a:t>
            </a:r>
            <a:r>
              <a:rPr lang="ja-JP" altLang="ja-JP" sz="1600" dirty="0" smtClean="0">
                <a:latin typeface="+mj-ea"/>
                <a:ea typeface="+mj-ea"/>
              </a:rPr>
              <a:t>№</a:t>
            </a:r>
            <a:r>
              <a:rPr lang="en-US" altLang="ja-JP" sz="1600" dirty="0" smtClean="0">
                <a:latin typeface="+mj-ea"/>
                <a:ea typeface="+mj-ea"/>
              </a:rPr>
              <a:t>Ⅲ</a:t>
            </a:r>
            <a:r>
              <a:rPr lang="ja-JP" altLang="ja-JP" sz="1600" dirty="0" smtClean="0">
                <a:latin typeface="+mj-ea"/>
                <a:ea typeface="+mj-ea"/>
              </a:rPr>
              <a:t>）</a:t>
            </a:r>
            <a:r>
              <a:rPr lang="en-US" altLang="ja-JP" sz="1600" dirty="0" smtClean="0">
                <a:latin typeface="+mj-ea"/>
                <a:ea typeface="+mj-ea"/>
              </a:rPr>
              <a:t>p97</a:t>
            </a:r>
            <a:r>
              <a:rPr lang="ja-JP" altLang="ja-JP" sz="1600" dirty="0" smtClean="0">
                <a:latin typeface="+mj-ea"/>
                <a:ea typeface="+mj-ea"/>
              </a:rPr>
              <a:t>より</a:t>
            </a:r>
            <a:endParaRPr lang="ja-JP" altLang="ja-JP" sz="1600" dirty="0">
              <a:latin typeface="+mj-ea"/>
              <a:ea typeface="+mj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43" y="1367744"/>
            <a:ext cx="45672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258F2-9678-4A3A-A23E-BAED14116D1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6051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1954</Words>
  <Application>Microsoft Office PowerPoint</Application>
  <PresentationFormat>画面に合わせる (4:3)</PresentationFormat>
  <Paragraphs>269</Paragraphs>
  <Slides>24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26" baseType="lpstr">
      <vt:lpstr>3_Office ​​テーマ</vt:lpstr>
      <vt:lpstr>Office ​​テーマ</vt:lpstr>
      <vt:lpstr>Ⅱ　刈払機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業務部長</dc:creator>
  <cp:lastModifiedBy>Kawamura</cp:lastModifiedBy>
  <cp:revision>56</cp:revision>
  <dcterms:created xsi:type="dcterms:W3CDTF">2016-12-27T00:42:35Z</dcterms:created>
  <dcterms:modified xsi:type="dcterms:W3CDTF">2017-03-24T07:32:30Z</dcterms:modified>
</cp:coreProperties>
</file>