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145" saveSubsetFonts="1">
  <p:sldMasterIdLst>
    <p:sldMasterId id="2147483804" r:id="rId1"/>
  </p:sldMasterIdLst>
  <p:notesMasterIdLst>
    <p:notesMasterId r:id="rId10"/>
  </p:notesMasterIdLst>
  <p:handoutMasterIdLst>
    <p:handoutMasterId r:id="rId11"/>
  </p:handoutMasterIdLst>
  <p:sldIdLst>
    <p:sldId id="295" r:id="rId2"/>
    <p:sldId id="296" r:id="rId3"/>
    <p:sldId id="297" r:id="rId4"/>
    <p:sldId id="298" r:id="rId5"/>
    <p:sldId id="301" r:id="rId6"/>
    <p:sldId id="302" r:id="rId7"/>
    <p:sldId id="303" r:id="rId8"/>
    <p:sldId id="304" r:id="rId9"/>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624" y="-60"/>
      </p:cViewPr>
      <p:guideLst>
        <p:guide orient="horz" pos="2160"/>
        <p:guide pos="2880"/>
      </p:guideLst>
    </p:cSldViewPr>
  </p:slideViewPr>
  <p:notesTextViewPr>
    <p:cViewPr>
      <p:scale>
        <a:sx n="1" d="1"/>
        <a:sy n="1" d="1"/>
      </p:scale>
      <p:origin x="0" y="0"/>
    </p:cViewPr>
  </p:notesTextViewPr>
  <p:notesViewPr>
    <p:cSldViewPr>
      <p:cViewPr varScale="1">
        <p:scale>
          <a:sx n="49" d="100"/>
          <a:sy n="49" d="100"/>
        </p:scale>
        <p:origin x="-205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047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2EBA3AF-DBE7-4965-AB71-63583C6FC9DB}" type="datetimeFigureOut">
              <a:rPr kumimoji="1" lang="ja-JP" altLang="en-US" smtClean="0"/>
              <a:t>2021/5/10</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C150C3-A66E-43D3-ADD4-A68C930746D6}" type="slidenum">
              <a:rPr kumimoji="1" lang="ja-JP" altLang="en-US" smtClean="0"/>
              <a:t>‹#›</a:t>
            </a:fld>
            <a:endParaRPr kumimoji="1" lang="ja-JP" altLang="en-US"/>
          </a:p>
        </p:txBody>
      </p:sp>
    </p:spTree>
    <p:extLst>
      <p:ext uri="{BB962C8B-B14F-4D97-AF65-F5344CB8AC3E}">
        <p14:creationId xmlns:p14="http://schemas.microsoft.com/office/powerpoint/2010/main" val="19452288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C8A6E5E6-2D87-4845-A1BA-4535EF336B18}" type="slidenum">
              <a:rPr lang="ja-JP" altLang="en-US" smtClean="0">
                <a:solidFill>
                  <a:prstClr val="black"/>
                </a:solidFill>
              </a:rPr>
              <a:pPr/>
              <a:t>145</a:t>
            </a:fld>
            <a:endParaRPr lang="ja-JP" altLang="en-US">
              <a:solidFill>
                <a:prstClr val="black"/>
              </a:solidFill>
            </a:endParaRPr>
          </a:p>
        </p:txBody>
      </p:sp>
    </p:spTree>
    <p:extLst>
      <p:ext uri="{BB962C8B-B14F-4D97-AF65-F5344CB8AC3E}">
        <p14:creationId xmlns:p14="http://schemas.microsoft.com/office/powerpoint/2010/main" val="4143486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CC150C3-A66E-43D3-ADD4-A68C930746D6}" type="slidenum">
              <a:rPr kumimoji="1" lang="ja-JP" altLang="en-US" smtClean="0"/>
              <a:t>146</a:t>
            </a:fld>
            <a:endParaRPr kumimoji="1" lang="ja-JP" altLang="en-US"/>
          </a:p>
        </p:txBody>
      </p:sp>
    </p:spTree>
    <p:extLst>
      <p:ext uri="{BB962C8B-B14F-4D97-AF65-F5344CB8AC3E}">
        <p14:creationId xmlns:p14="http://schemas.microsoft.com/office/powerpoint/2010/main" val="256805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3050B91-8424-4674-AE40-EC10AD48F14D}"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a:xfrm>
            <a:off x="468000" y="6375600"/>
            <a:ext cx="8218800" cy="365125"/>
          </a:xfrm>
        </p:spPr>
        <p:txBody>
          <a:bodyPr/>
          <a:lstStyle>
            <a:lvl1pPr>
              <a:defRPr sz="2000"/>
            </a:lvl1pPr>
          </a:lstStyle>
          <a:p>
            <a:fld id="{14517EAA-A6AB-4DCC-A04F-4396E1356CB7}"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451376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64F4457-AA21-427A-8D1E-F2CF23FABF14}"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122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2D175E1-CEB6-4A63-99BC-0DA49CBA9CEC}"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7511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1E89598-3290-43E9-B895-3D9918B6C9AC}"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8576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EE46AA16-8953-42F6-B51E-EDB90CCCC025}"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19239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4839556-66AF-4326-9F9B-F858067F8E6C}"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27544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E634BD9-38EC-4F75-BA29-6470CF3CD716}"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31708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7D08E9-7D74-458A-B14C-CCE10D07D083}"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422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996F242-4643-44D9-A615-5D08ED374879}"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480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8001D066-5769-4F0D-A4A7-CA355EDF390D}"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282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65C614-32F1-4C47-8F99-AB9DBEE10D2F}"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60343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3D6F7-C0F1-42D7-9F85-9C8B585CC8A3}" type="datetime1">
              <a:rPr lang="ja-JP" altLang="en-US" smtClean="0">
                <a:solidFill>
                  <a:prstClr val="black">
                    <a:tint val="75000"/>
                  </a:prstClr>
                </a:solidFill>
              </a:rPr>
              <a:t>2021/5/10</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17EAA-A6AB-4DCC-A04F-4396E1356CB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15782313"/>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3803" y="0"/>
            <a:ext cx="9144000" cy="584775"/>
          </a:xfrm>
          <a:prstGeom prst="rect">
            <a:avLst/>
          </a:prstGeom>
          <a:solidFill>
            <a:schemeClr val="bg1">
              <a:lumMod val="50000"/>
            </a:schemeClr>
          </a:solidFill>
          <a:ln>
            <a:noFill/>
          </a:ln>
        </p:spPr>
        <p:txBody>
          <a:bodyPr wrap="square" rtlCol="0">
            <a:spAutoFit/>
          </a:bodyPr>
          <a:lstStyle/>
          <a:p>
            <a:r>
              <a:rPr lang="en-US" altLang="ja-JP" sz="3200" dirty="0">
                <a:solidFill>
                  <a:prstClr val="white"/>
                </a:solidFill>
                <a:latin typeface="+mj-ea"/>
                <a:ea typeface="+mj-ea"/>
              </a:rPr>
              <a:t>Ⅰ</a:t>
            </a:r>
            <a:r>
              <a:rPr lang="ja-JP" altLang="en-US" sz="3200" dirty="0">
                <a:solidFill>
                  <a:prstClr val="white"/>
                </a:solidFill>
                <a:latin typeface="+mj-ea"/>
                <a:ea typeface="+mj-ea"/>
              </a:rPr>
              <a:t>　果樹</a:t>
            </a:r>
          </a:p>
        </p:txBody>
      </p:sp>
      <p:sp>
        <p:nvSpPr>
          <p:cNvPr id="14" name="テキスト ボックス 13"/>
          <p:cNvSpPr txBox="1"/>
          <p:nvPr/>
        </p:nvSpPr>
        <p:spPr>
          <a:xfrm>
            <a:off x="247832" y="1340768"/>
            <a:ext cx="8572640" cy="1200329"/>
          </a:xfrm>
          <a:prstGeom prst="rect">
            <a:avLst/>
          </a:prstGeom>
          <a:noFill/>
        </p:spPr>
        <p:txBody>
          <a:bodyPr wrap="square" rtlCol="0">
            <a:spAutoFit/>
          </a:bodyPr>
          <a:lstStyle/>
          <a:p>
            <a:pPr marL="179388" indent="-179388"/>
            <a:r>
              <a:rPr lang="ja-JP" altLang="en-US" sz="2400" dirty="0">
                <a:solidFill>
                  <a:prstClr val="black"/>
                </a:solidFill>
                <a:latin typeface="+mj-ea"/>
                <a:ea typeface="+mj-ea"/>
              </a:rPr>
              <a:t>①機械で移動する経路</a:t>
            </a:r>
            <a:endParaRPr lang="en-US" altLang="ja-JP" sz="2400" dirty="0">
              <a:solidFill>
                <a:prstClr val="black"/>
              </a:solidFill>
              <a:latin typeface="+mj-ea"/>
              <a:ea typeface="+mj-ea"/>
            </a:endParaRPr>
          </a:p>
          <a:p>
            <a:pPr marL="179388" indent="-179388"/>
            <a:r>
              <a:rPr lang="ja-JP" altLang="en-US" sz="2400" dirty="0">
                <a:solidFill>
                  <a:prstClr val="black"/>
                </a:solidFill>
                <a:latin typeface="+mj-ea"/>
                <a:ea typeface="+mj-ea"/>
              </a:rPr>
              <a:t>②園内走行路</a:t>
            </a:r>
            <a:endParaRPr lang="en-US" altLang="ja-JP" sz="2400" dirty="0">
              <a:solidFill>
                <a:prstClr val="black"/>
              </a:solidFill>
              <a:latin typeface="+mj-ea"/>
              <a:ea typeface="+mj-ea"/>
            </a:endParaRPr>
          </a:p>
          <a:p>
            <a:pPr marL="179388" indent="-179388"/>
            <a:r>
              <a:rPr lang="ja-JP" altLang="en-US" sz="2400" dirty="0">
                <a:solidFill>
                  <a:prstClr val="black"/>
                </a:solidFill>
                <a:latin typeface="+mj-ea"/>
                <a:ea typeface="+mj-ea"/>
              </a:rPr>
              <a:t>③脚立使用、作業姿勢、運搬</a:t>
            </a:r>
            <a:endParaRPr lang="en-US" altLang="ja-JP" sz="2400" dirty="0">
              <a:solidFill>
                <a:prstClr val="black"/>
              </a:solidFill>
              <a:latin typeface="+mj-ea"/>
              <a:ea typeface="+mj-ea"/>
            </a:endParaRPr>
          </a:p>
        </p:txBody>
      </p:sp>
      <p:sp>
        <p:nvSpPr>
          <p:cNvPr id="2" name="テキスト ボックス 1"/>
          <p:cNvSpPr txBox="1"/>
          <p:nvPr/>
        </p:nvSpPr>
        <p:spPr>
          <a:xfrm>
            <a:off x="1119744" y="2956323"/>
            <a:ext cx="492443" cy="461665"/>
          </a:xfrm>
          <a:prstGeom prst="rect">
            <a:avLst/>
          </a:prstGeom>
          <a:noFill/>
        </p:spPr>
        <p:txBody>
          <a:bodyPr wrap="none" rtlCol="0">
            <a:spAutoFit/>
          </a:bodyPr>
          <a:lstStyle/>
          <a:p>
            <a:r>
              <a:rPr lang="ja-JP" altLang="en-US" sz="2400" dirty="0">
                <a:solidFill>
                  <a:srgbClr val="FF0000"/>
                </a:solidFill>
                <a:latin typeface="+mj-ea"/>
                <a:ea typeface="+mj-ea"/>
              </a:rPr>
              <a:t>①</a:t>
            </a:r>
          </a:p>
        </p:txBody>
      </p:sp>
      <p:sp>
        <p:nvSpPr>
          <p:cNvPr id="9" name="テキスト ボックス 8"/>
          <p:cNvSpPr txBox="1"/>
          <p:nvPr/>
        </p:nvSpPr>
        <p:spPr>
          <a:xfrm>
            <a:off x="6588224" y="2746162"/>
            <a:ext cx="492443" cy="461665"/>
          </a:xfrm>
          <a:prstGeom prst="rect">
            <a:avLst/>
          </a:prstGeom>
          <a:solidFill>
            <a:schemeClr val="bg1"/>
          </a:solidFill>
        </p:spPr>
        <p:txBody>
          <a:bodyPr wrap="none" rtlCol="0">
            <a:spAutoFit/>
          </a:bodyPr>
          <a:lstStyle/>
          <a:p>
            <a:r>
              <a:rPr lang="ja-JP" altLang="en-US" sz="2400" dirty="0">
                <a:solidFill>
                  <a:srgbClr val="FF0000"/>
                </a:solidFill>
                <a:latin typeface="+mj-ea"/>
                <a:ea typeface="+mj-ea"/>
              </a:rPr>
              <a:t>③</a:t>
            </a:r>
          </a:p>
        </p:txBody>
      </p:sp>
      <p:sp>
        <p:nvSpPr>
          <p:cNvPr id="15" name="テキスト ボックス 14"/>
          <p:cNvSpPr txBox="1"/>
          <p:nvPr/>
        </p:nvSpPr>
        <p:spPr>
          <a:xfrm>
            <a:off x="2915816" y="5301208"/>
            <a:ext cx="492443" cy="461665"/>
          </a:xfrm>
          <a:prstGeom prst="rect">
            <a:avLst/>
          </a:prstGeom>
          <a:noFill/>
        </p:spPr>
        <p:txBody>
          <a:bodyPr wrap="none" rtlCol="0">
            <a:spAutoFit/>
          </a:bodyPr>
          <a:lstStyle/>
          <a:p>
            <a:r>
              <a:rPr lang="ja-JP" altLang="en-US" sz="2400" dirty="0">
                <a:solidFill>
                  <a:srgbClr val="FF0000"/>
                </a:solidFill>
                <a:latin typeface="+mj-ea"/>
                <a:ea typeface="+mj-ea"/>
              </a:rPr>
              <a:t>②</a:t>
            </a:r>
          </a:p>
        </p:txBody>
      </p:sp>
      <p:pic>
        <p:nvPicPr>
          <p:cNvPr id="1027" name="Picture 3" descr="\\ALRIT\Alrit共有\02_農作業安全対策\２８農林水産省予算 安全総合対策\リスクカルテ\指導者研修用資料関係\02 安全講習テキスト 耕種分冊 Ⅱ\イラスト\果樹園チェック.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749748"/>
            <a:ext cx="5291940" cy="377559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2746162"/>
            <a:ext cx="3191675" cy="1762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760690" y="764704"/>
            <a:ext cx="7548861" cy="461665"/>
          </a:xfrm>
          <a:prstGeom prst="rect">
            <a:avLst/>
          </a:prstGeom>
          <a:solidFill>
            <a:schemeClr val="bg1"/>
          </a:solidFill>
          <a:ln>
            <a:solidFill>
              <a:schemeClr val="bg1"/>
            </a:solidFill>
          </a:ln>
        </p:spPr>
        <p:txBody>
          <a:bodyPr wrap="none" rtlCol="0">
            <a:spAutoFit/>
          </a:bodyPr>
          <a:lstStyle/>
          <a:p>
            <a:r>
              <a:rPr lang="ja-JP" altLang="en-US" sz="2400" dirty="0">
                <a:solidFill>
                  <a:prstClr val="black"/>
                </a:solidFill>
                <a:latin typeface="ＭＳ Ｐゴシック"/>
              </a:rPr>
              <a:t>下の絵を見ながら、チェックするポイントを整理しましょう。</a:t>
            </a:r>
          </a:p>
        </p:txBody>
      </p:sp>
      <p:sp>
        <p:nvSpPr>
          <p:cNvPr id="4" name="スライド番号プレースホルダー 3"/>
          <p:cNvSpPr>
            <a:spLocks noGrp="1"/>
          </p:cNvSpPr>
          <p:nvPr>
            <p:ph type="sldNum" sz="quarter" idx="12"/>
          </p:nvPr>
        </p:nvSpPr>
        <p:spPr/>
        <p:txBody>
          <a:bodyPr/>
          <a:lstStyle/>
          <a:p>
            <a:r>
              <a:rPr lang="en-US" altLang="ja-JP" dirty="0">
                <a:solidFill>
                  <a:prstClr val="black">
                    <a:tint val="75000"/>
                  </a:prstClr>
                </a:solidFill>
              </a:rPr>
              <a:t>161</a:t>
            </a:r>
            <a:endParaRPr lang="ja-JP" altLang="en-US" dirty="0">
              <a:solidFill>
                <a:prstClr val="black">
                  <a:tint val="75000"/>
                </a:prstClr>
              </a:solidFill>
            </a:endParaRPr>
          </a:p>
        </p:txBody>
      </p:sp>
    </p:spTree>
    <p:extLst>
      <p:ext uri="{BB962C8B-B14F-4D97-AF65-F5344CB8AC3E}">
        <p14:creationId xmlns:p14="http://schemas.microsoft.com/office/powerpoint/2010/main" val="111306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251520" y="692696"/>
            <a:ext cx="3834704" cy="461665"/>
          </a:xfrm>
          <a:prstGeom prst="rect">
            <a:avLst/>
          </a:prstGeom>
          <a:solidFill>
            <a:schemeClr val="bg1"/>
          </a:solidFill>
        </p:spPr>
        <p:txBody>
          <a:bodyPr wrap="none" rtlCol="0">
            <a:spAutoFit/>
          </a:bodyPr>
          <a:lstStyle/>
          <a:p>
            <a:r>
              <a:rPr lang="ja-JP" altLang="en-US" sz="2400" dirty="0">
                <a:solidFill>
                  <a:prstClr val="black"/>
                </a:solidFill>
                <a:latin typeface="+mj-ea"/>
                <a:ea typeface="+mj-ea"/>
              </a:rPr>
              <a:t>１．スピードスプレーヤ（ＳＳ）</a:t>
            </a:r>
          </a:p>
        </p:txBody>
      </p:sp>
      <p:sp>
        <p:nvSpPr>
          <p:cNvPr id="8" name="テキスト ボックス 7"/>
          <p:cNvSpPr txBox="1"/>
          <p:nvPr/>
        </p:nvSpPr>
        <p:spPr>
          <a:xfrm>
            <a:off x="0" y="0"/>
            <a:ext cx="9144000" cy="584775"/>
          </a:xfrm>
          <a:prstGeom prst="rect">
            <a:avLst/>
          </a:prstGeom>
          <a:solidFill>
            <a:schemeClr val="bg1">
              <a:lumMod val="50000"/>
            </a:schemeClr>
          </a:solidFill>
          <a:ln>
            <a:noFill/>
          </a:ln>
        </p:spPr>
        <p:txBody>
          <a:bodyPr wrap="square" rtlCol="0">
            <a:spAutoFit/>
          </a:bodyPr>
          <a:lstStyle/>
          <a:p>
            <a:r>
              <a:rPr lang="en-US" altLang="ja-JP" sz="3200" dirty="0">
                <a:solidFill>
                  <a:prstClr val="white"/>
                </a:solidFill>
                <a:latin typeface="+mj-ea"/>
                <a:ea typeface="+mj-ea"/>
              </a:rPr>
              <a:t>Ⅰ</a:t>
            </a:r>
            <a:r>
              <a:rPr lang="ja-JP" altLang="en-US" sz="3200" dirty="0">
                <a:solidFill>
                  <a:prstClr val="white"/>
                </a:solidFill>
                <a:latin typeface="+mj-ea"/>
                <a:ea typeface="+mj-ea"/>
              </a:rPr>
              <a:t>　果樹</a:t>
            </a:r>
          </a:p>
        </p:txBody>
      </p:sp>
      <p:sp>
        <p:nvSpPr>
          <p:cNvPr id="9" name="テキスト ボックス 8"/>
          <p:cNvSpPr txBox="1"/>
          <p:nvPr/>
        </p:nvSpPr>
        <p:spPr>
          <a:xfrm>
            <a:off x="251520" y="4005064"/>
            <a:ext cx="1962397" cy="461665"/>
          </a:xfrm>
          <a:prstGeom prst="rect">
            <a:avLst/>
          </a:prstGeom>
          <a:solidFill>
            <a:schemeClr val="bg1"/>
          </a:solidFill>
        </p:spPr>
        <p:txBody>
          <a:bodyPr wrap="none" rtlCol="0">
            <a:spAutoFit/>
          </a:bodyPr>
          <a:lstStyle/>
          <a:p>
            <a:r>
              <a:rPr lang="ja-JP" altLang="en-US" sz="2400" dirty="0">
                <a:solidFill>
                  <a:prstClr val="black"/>
                </a:solidFill>
                <a:latin typeface="+mj-ea"/>
                <a:ea typeface="+mj-ea"/>
              </a:rPr>
              <a:t>２．モノレール</a:t>
            </a:r>
          </a:p>
        </p:txBody>
      </p:sp>
      <p:sp>
        <p:nvSpPr>
          <p:cNvPr id="11" name="テキスト ボックス 10"/>
          <p:cNvSpPr txBox="1"/>
          <p:nvPr/>
        </p:nvSpPr>
        <p:spPr>
          <a:xfrm>
            <a:off x="467544" y="3540361"/>
            <a:ext cx="7488832" cy="338554"/>
          </a:xfrm>
          <a:prstGeom prst="rect">
            <a:avLst/>
          </a:prstGeom>
          <a:solidFill>
            <a:schemeClr val="accent2">
              <a:lumMod val="20000"/>
              <a:lumOff val="80000"/>
            </a:schemeClr>
          </a:solidFill>
        </p:spPr>
        <p:txBody>
          <a:bodyPr wrap="square" rtlCol="0">
            <a:spAutoFit/>
          </a:bodyPr>
          <a:lstStyle/>
          <a:p>
            <a:r>
              <a:rPr lang="ja-JP" altLang="en-US" sz="1600" dirty="0">
                <a:latin typeface="+mj-ea"/>
                <a:ea typeface="+mj-ea"/>
              </a:rPr>
              <a:t>リスクカルテ解説書：「</a:t>
            </a:r>
            <a:r>
              <a:rPr lang="ja-JP" altLang="en-US" sz="1600" dirty="0" err="1">
                <a:latin typeface="+mj-ea"/>
                <a:ea typeface="+mj-ea"/>
              </a:rPr>
              <a:t>ほ</a:t>
            </a:r>
            <a:r>
              <a:rPr lang="ja-JP" altLang="en-US" sz="1600" dirty="0">
                <a:latin typeface="+mj-ea"/>
                <a:ea typeface="+mj-ea"/>
              </a:rPr>
              <a:t>場、農道の点検・改善」</a:t>
            </a:r>
            <a:r>
              <a:rPr lang="en-US" altLang="ja-JP" sz="1600" dirty="0">
                <a:latin typeface="+mj-ea"/>
                <a:ea typeface="+mj-ea"/>
              </a:rPr>
              <a:t>p20</a:t>
            </a:r>
            <a:r>
              <a:rPr lang="ja-JP" altLang="en-US" sz="1600" dirty="0" err="1">
                <a:latin typeface="+mj-ea"/>
                <a:ea typeface="+mj-ea"/>
              </a:rPr>
              <a:t>、</a:t>
            </a:r>
            <a:r>
              <a:rPr lang="ja-JP" altLang="en-US" sz="1600" dirty="0">
                <a:latin typeface="+mj-ea"/>
                <a:ea typeface="+mj-ea"/>
              </a:rPr>
              <a:t>「</a:t>
            </a:r>
            <a:r>
              <a:rPr lang="ja-JP" altLang="ja-JP" sz="1600" dirty="0">
                <a:latin typeface="+mj-ea"/>
                <a:ea typeface="+mj-ea"/>
              </a:rPr>
              <a:t>運転技能講習</a:t>
            </a:r>
            <a:r>
              <a:rPr lang="ja-JP" altLang="en-US" sz="1600" dirty="0">
                <a:latin typeface="+mj-ea"/>
                <a:ea typeface="+mj-ea"/>
              </a:rPr>
              <a:t>」</a:t>
            </a:r>
            <a:r>
              <a:rPr lang="en-US" altLang="ja-JP" sz="1600" dirty="0">
                <a:latin typeface="+mj-ea"/>
                <a:ea typeface="+mj-ea"/>
              </a:rPr>
              <a:t>p28</a:t>
            </a:r>
            <a:r>
              <a:rPr lang="ja-JP" altLang="en-US" sz="1600" dirty="0">
                <a:latin typeface="+mj-ea"/>
                <a:ea typeface="+mj-ea"/>
              </a:rPr>
              <a:t>　参照</a:t>
            </a:r>
            <a:endParaRPr kumimoji="1" lang="ja-JP" altLang="en-US" sz="1600" dirty="0">
              <a:latin typeface="+mj-ea"/>
              <a:ea typeface="+mj-ea"/>
            </a:endParaRPr>
          </a:p>
        </p:txBody>
      </p:sp>
      <p:sp>
        <p:nvSpPr>
          <p:cNvPr id="12" name="テキスト ボックス 11"/>
          <p:cNvSpPr txBox="1"/>
          <p:nvPr/>
        </p:nvSpPr>
        <p:spPr>
          <a:xfrm>
            <a:off x="467544" y="6237312"/>
            <a:ext cx="7632848" cy="338554"/>
          </a:xfrm>
          <a:prstGeom prst="rect">
            <a:avLst/>
          </a:prstGeom>
          <a:solidFill>
            <a:schemeClr val="accent2">
              <a:lumMod val="20000"/>
              <a:lumOff val="80000"/>
            </a:schemeClr>
          </a:solidFill>
        </p:spPr>
        <p:txBody>
          <a:bodyPr wrap="square" rtlCol="0">
            <a:spAutoFit/>
          </a:bodyPr>
          <a:lstStyle/>
          <a:p>
            <a:r>
              <a:rPr lang="ja-JP" altLang="en-US" sz="1600" dirty="0">
                <a:latin typeface="+mj-ea"/>
                <a:ea typeface="+mj-ea"/>
              </a:rPr>
              <a:t>リスクカルテ解説書： 「</a:t>
            </a:r>
            <a:r>
              <a:rPr lang="ja-JP" altLang="ja-JP" sz="1600" dirty="0">
                <a:latin typeface="+mj-ea"/>
                <a:ea typeface="+mj-ea"/>
              </a:rPr>
              <a:t>運転技能講習</a:t>
            </a:r>
            <a:r>
              <a:rPr lang="ja-JP" altLang="en-US" sz="1600" dirty="0">
                <a:latin typeface="+mj-ea"/>
                <a:ea typeface="+mj-ea"/>
              </a:rPr>
              <a:t>」</a:t>
            </a:r>
            <a:r>
              <a:rPr lang="en-US" altLang="ja-JP" sz="1600" dirty="0">
                <a:latin typeface="+mj-ea"/>
                <a:ea typeface="+mj-ea"/>
              </a:rPr>
              <a:t>p28</a:t>
            </a:r>
            <a:r>
              <a:rPr lang="ja-JP" altLang="en-US" sz="1600" dirty="0" err="1">
                <a:latin typeface="+mj-ea"/>
                <a:ea typeface="+mj-ea"/>
              </a:rPr>
              <a:t>、</a:t>
            </a:r>
            <a:r>
              <a:rPr lang="ja-JP" altLang="en-US" sz="1600" dirty="0">
                <a:latin typeface="+mj-ea"/>
                <a:ea typeface="+mj-ea"/>
              </a:rPr>
              <a:t>「</a:t>
            </a:r>
            <a:r>
              <a:rPr lang="ja-JP" altLang="ja-JP" sz="1600" dirty="0">
                <a:latin typeface="+mj-ea"/>
                <a:ea typeface="+mj-ea"/>
              </a:rPr>
              <a:t>機械購入時の選択ポイント</a:t>
            </a:r>
            <a:r>
              <a:rPr lang="ja-JP" altLang="en-US" sz="1600" dirty="0">
                <a:latin typeface="+mj-ea"/>
                <a:ea typeface="+mj-ea"/>
              </a:rPr>
              <a:t>」</a:t>
            </a:r>
            <a:r>
              <a:rPr lang="en-US" altLang="ja-JP" sz="1600" dirty="0">
                <a:latin typeface="+mj-ea"/>
                <a:ea typeface="+mj-ea"/>
              </a:rPr>
              <a:t>p62</a:t>
            </a:r>
            <a:r>
              <a:rPr lang="ja-JP" altLang="en-US" sz="1600" dirty="0">
                <a:latin typeface="+mj-ea"/>
                <a:ea typeface="+mj-ea"/>
              </a:rPr>
              <a:t>　参照</a:t>
            </a:r>
            <a:endParaRPr kumimoji="1" lang="ja-JP" altLang="en-US" sz="1600" dirty="0">
              <a:latin typeface="+mj-ea"/>
              <a:ea typeface="+mj-ea"/>
            </a:endParaRPr>
          </a:p>
        </p:txBody>
      </p:sp>
      <p:graphicFrame>
        <p:nvGraphicFramePr>
          <p:cNvPr id="4" name="表 3"/>
          <p:cNvGraphicFramePr>
            <a:graphicFrameLocks noGrp="1"/>
          </p:cNvGraphicFramePr>
          <p:nvPr>
            <p:extLst>
              <p:ext uri="{D42A27DB-BD31-4B8C-83A1-F6EECF244321}">
                <p14:modId xmlns:p14="http://schemas.microsoft.com/office/powerpoint/2010/main" val="3102100887"/>
              </p:ext>
            </p:extLst>
          </p:nvPr>
        </p:nvGraphicFramePr>
        <p:xfrm>
          <a:off x="457199" y="1231582"/>
          <a:ext cx="8229601" cy="2262926"/>
        </p:xfrm>
        <a:graphic>
          <a:graphicData uri="http://schemas.openxmlformats.org/drawingml/2006/table">
            <a:tbl>
              <a:tblPr/>
              <a:tblGrid>
                <a:gridCol w="1168478">
                  <a:extLst>
                    <a:ext uri="{9D8B030D-6E8A-4147-A177-3AD203B41FA5}">
                      <a16:colId xmlns:a16="http://schemas.microsoft.com/office/drawing/2014/main" val="20000"/>
                    </a:ext>
                  </a:extLst>
                </a:gridCol>
                <a:gridCol w="4611089">
                  <a:extLst>
                    <a:ext uri="{9D8B030D-6E8A-4147-A177-3AD203B41FA5}">
                      <a16:colId xmlns:a16="http://schemas.microsoft.com/office/drawing/2014/main" val="20001"/>
                    </a:ext>
                  </a:extLst>
                </a:gridCol>
                <a:gridCol w="816678">
                  <a:extLst>
                    <a:ext uri="{9D8B030D-6E8A-4147-A177-3AD203B41FA5}">
                      <a16:colId xmlns:a16="http://schemas.microsoft.com/office/drawing/2014/main" val="20002"/>
                    </a:ext>
                  </a:extLst>
                </a:gridCol>
                <a:gridCol w="816678">
                  <a:extLst>
                    <a:ext uri="{9D8B030D-6E8A-4147-A177-3AD203B41FA5}">
                      <a16:colId xmlns:a16="http://schemas.microsoft.com/office/drawing/2014/main" val="20003"/>
                    </a:ext>
                  </a:extLst>
                </a:gridCol>
                <a:gridCol w="816678">
                  <a:extLst>
                    <a:ext uri="{9D8B030D-6E8A-4147-A177-3AD203B41FA5}">
                      <a16:colId xmlns:a16="http://schemas.microsoft.com/office/drawing/2014/main" val="20004"/>
                    </a:ext>
                  </a:extLst>
                </a:gridCol>
              </a:tblGrid>
              <a:tr h="310966">
                <a:tc rowSpan="2">
                  <a:txBody>
                    <a:bodyPr/>
                    <a:lstStyle/>
                    <a:p>
                      <a:pPr algn="ctr" fontAlgn="ctr"/>
                      <a:r>
                        <a:rPr lang="ja-JP" altLang="en-US" sz="2000" b="0" i="0" u="none" strike="noStrike" dirty="0">
                          <a:solidFill>
                            <a:srgbClr val="FFFFFF"/>
                          </a:solidFill>
                          <a:effectLst/>
                          <a:latin typeface="ＭＳ Ｐゴシック"/>
                        </a:rPr>
                        <a:t>事項</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rowSpan="2">
                  <a:txBody>
                    <a:bodyPr/>
                    <a:lstStyle/>
                    <a:p>
                      <a:pPr algn="ctr" fontAlgn="ctr"/>
                      <a:r>
                        <a:rPr lang="ja-JP" altLang="en-US" sz="2000" b="0" i="0" u="none" strike="noStrike" dirty="0">
                          <a:solidFill>
                            <a:srgbClr val="FFFFFF"/>
                          </a:solidFill>
                          <a:effectLst/>
                          <a:latin typeface="ＭＳ Ｐゴシック"/>
                        </a:rPr>
                        <a:t>チェック内容</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gridSpan="2">
                  <a:txBody>
                    <a:bodyPr/>
                    <a:lstStyle/>
                    <a:p>
                      <a:pPr algn="ctr" fontAlgn="ctr"/>
                      <a:r>
                        <a:rPr lang="ja-JP" altLang="en-US" sz="2000" b="0" i="0" u="none" strike="noStrike" dirty="0">
                          <a:solidFill>
                            <a:srgbClr val="FFFFFF"/>
                          </a:solidFill>
                          <a:effectLst/>
                          <a:latin typeface="ＭＳ Ｐゴシック"/>
                        </a:rPr>
                        <a:t>チェック欄</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hMerge="1">
                  <a:txBody>
                    <a:bodyPr/>
                    <a:lstStyle/>
                    <a:p>
                      <a:endParaRPr kumimoji="1" lang="ja-JP" altLang="en-US"/>
                    </a:p>
                  </a:txBody>
                  <a:tcPr/>
                </a:tc>
                <a:tc rowSpan="2">
                  <a:txBody>
                    <a:bodyPr/>
                    <a:lstStyle/>
                    <a:p>
                      <a:pPr algn="ctr" fontAlgn="ctr"/>
                      <a:r>
                        <a:rPr lang="ja-JP" altLang="en-US" sz="2000" b="0" i="0" u="none" strike="noStrike" dirty="0">
                          <a:solidFill>
                            <a:srgbClr val="FFFFFF"/>
                          </a:solidFill>
                          <a:effectLst/>
                          <a:latin typeface="ＭＳ Ｐゴシック"/>
                        </a:rPr>
                        <a:t>対策</a:t>
                      </a:r>
                      <a:endParaRPr lang="en-US" altLang="ja-JP" sz="2000" b="0" i="0" u="none" strike="noStrike" dirty="0">
                        <a:solidFill>
                          <a:srgbClr val="FFFFFF"/>
                        </a:solidFill>
                        <a:effectLst/>
                        <a:latin typeface="ＭＳ Ｐゴシック"/>
                      </a:endParaRPr>
                    </a:p>
                    <a:p>
                      <a:pPr algn="ctr" fontAlgn="ctr"/>
                      <a:r>
                        <a:rPr lang="ja-JP" altLang="en-US" sz="2000" b="0" i="0" u="none" strike="noStrike" dirty="0">
                          <a:solidFill>
                            <a:srgbClr val="FFFFFF"/>
                          </a:solidFill>
                          <a:effectLst/>
                          <a:latin typeface="ＭＳ Ｐゴシック"/>
                        </a:rPr>
                        <a:t>優先</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405857">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2000" b="0" i="0" u="none" strike="noStrike">
                          <a:solidFill>
                            <a:srgbClr val="FFFFFF"/>
                          </a:solidFill>
                          <a:effectLst/>
                          <a:latin typeface="ＭＳ Ｐゴシック"/>
                        </a:rPr>
                        <a:t>そうだ</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ctr"/>
                      <a:r>
                        <a:rPr lang="ja-JP" altLang="en-US" sz="2000" b="0" i="0" u="none" strike="noStrike" dirty="0">
                          <a:solidFill>
                            <a:srgbClr val="FFFFFF"/>
                          </a:solidFill>
                          <a:effectLst/>
                          <a:latin typeface="ＭＳ Ｐゴシック"/>
                        </a:rPr>
                        <a:t>ちがう</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vMerge="1">
                  <a:txBody>
                    <a:bodyPr/>
                    <a:lstStyle/>
                    <a:p>
                      <a:endParaRPr kumimoji="1" lang="ja-JP" altLang="en-US"/>
                    </a:p>
                  </a:txBody>
                  <a:tcPr/>
                </a:tc>
                <a:extLst>
                  <a:ext uri="{0D108BD9-81ED-4DB2-BD59-A6C34878D82A}">
                    <a16:rowId xmlns:a16="http://schemas.microsoft.com/office/drawing/2014/main" val="10001"/>
                  </a:ext>
                </a:extLst>
              </a:tr>
              <a:tr h="914051">
                <a:tc>
                  <a:txBody>
                    <a:bodyPr/>
                    <a:lstStyle/>
                    <a:p>
                      <a:pPr algn="ctr" fontAlgn="ctr"/>
                      <a:r>
                        <a:rPr lang="ja-JP" altLang="en-US" sz="2000" b="0" i="0" u="none" strike="noStrike" dirty="0">
                          <a:solidFill>
                            <a:srgbClr val="000000"/>
                          </a:solidFill>
                          <a:effectLst/>
                          <a:latin typeface="ＭＳ Ｐゴシック"/>
                        </a:rPr>
                        <a:t>移動・</a:t>
                      </a:r>
                      <a:endParaRPr lang="en-US" altLang="ja-JP" sz="2000" b="0" i="0" u="none" strike="noStrike" dirty="0">
                        <a:solidFill>
                          <a:srgbClr val="000000"/>
                        </a:solidFill>
                        <a:effectLst/>
                        <a:latin typeface="ＭＳ Ｐゴシック"/>
                      </a:endParaRPr>
                    </a:p>
                    <a:p>
                      <a:pPr algn="ctr" fontAlgn="ctr"/>
                      <a:r>
                        <a:rPr lang="ja-JP" altLang="en-US" sz="2000" b="0" i="0" u="none" strike="noStrike" dirty="0">
                          <a:solidFill>
                            <a:srgbClr val="000000"/>
                          </a:solidFill>
                          <a:effectLst/>
                          <a:latin typeface="ＭＳ Ｐゴシック"/>
                        </a:rPr>
                        <a:t>作業経路</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園内の樹木は毎年生長します。作業路の</a:t>
                      </a:r>
                      <a:endParaRPr lang="en-US" altLang="ja-JP" sz="2000" b="0" i="0" u="none" strike="noStrike" dirty="0">
                        <a:solidFill>
                          <a:srgbClr val="000000"/>
                        </a:solidFill>
                        <a:effectLst/>
                        <a:latin typeface="ＭＳ Ｐゴシック"/>
                      </a:endParaRPr>
                    </a:p>
                    <a:p>
                      <a:pPr algn="l" fontAlgn="ctr"/>
                      <a:r>
                        <a:rPr lang="en-US" altLang="ja-JP" sz="2000" b="0" i="0" u="none" strike="noStrike" dirty="0">
                          <a:solidFill>
                            <a:srgbClr val="000000"/>
                          </a:solidFill>
                          <a:effectLst/>
                          <a:latin typeface="ＭＳ Ｐゴシック"/>
                        </a:rPr>
                        <a:t> </a:t>
                      </a:r>
                      <a:r>
                        <a:rPr lang="ja-JP" altLang="en-US" sz="2000" b="0" i="0" u="none" strike="noStrike" dirty="0">
                          <a:solidFill>
                            <a:srgbClr val="000000"/>
                          </a:solidFill>
                          <a:effectLst/>
                          <a:latin typeface="ＭＳ Ｐゴシック"/>
                        </a:rPr>
                        <a:t>樹木の被さり、旋回場所などの園内環境</a:t>
                      </a:r>
                      <a:endParaRPr lang="en-US" altLang="ja-JP" sz="2000" b="0" i="0" u="none" strike="noStrike" dirty="0">
                        <a:solidFill>
                          <a:srgbClr val="000000"/>
                        </a:solidFill>
                        <a:effectLst/>
                        <a:latin typeface="ＭＳ Ｐゴシック"/>
                      </a:endParaRPr>
                    </a:p>
                    <a:p>
                      <a:pPr algn="l" fontAlgn="ctr"/>
                      <a:r>
                        <a:rPr lang="en-US" altLang="ja-JP" sz="2000" b="0" i="0" u="none" strike="noStrike" dirty="0">
                          <a:solidFill>
                            <a:srgbClr val="000000"/>
                          </a:solidFill>
                          <a:effectLst/>
                          <a:latin typeface="ＭＳ Ｐゴシック"/>
                        </a:rPr>
                        <a:t> </a:t>
                      </a:r>
                      <a:r>
                        <a:rPr lang="ja-JP" altLang="en-US" sz="2000" b="0" i="0" u="none" strike="noStrike" dirty="0">
                          <a:solidFill>
                            <a:srgbClr val="000000"/>
                          </a:solidFill>
                          <a:effectLst/>
                          <a:latin typeface="ＭＳ Ｐゴシック"/>
                        </a:rPr>
                        <a:t>にかかわるチェックがされている。</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612508">
                <a:tc>
                  <a:txBody>
                    <a:bodyPr/>
                    <a:lstStyle/>
                    <a:p>
                      <a:pPr algn="ctr" fontAlgn="ctr"/>
                      <a:r>
                        <a:rPr lang="ja-JP" altLang="en-US" sz="2000" b="0" i="0" u="none" strike="noStrike" dirty="0">
                          <a:solidFill>
                            <a:srgbClr val="000000"/>
                          </a:solidFill>
                          <a:effectLst/>
                          <a:latin typeface="ＭＳ Ｐゴシック"/>
                        </a:rPr>
                        <a:t>機械作業</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ＳＳによる作業の危険と機械の特性を熟</a:t>
                      </a:r>
                      <a:endParaRPr lang="en-US" altLang="ja-JP" sz="2000" b="0" i="0" u="none" strike="noStrike" dirty="0">
                        <a:solidFill>
                          <a:srgbClr val="000000"/>
                        </a:solidFill>
                        <a:effectLst/>
                        <a:latin typeface="ＭＳ Ｐゴシック"/>
                      </a:endParaRPr>
                    </a:p>
                    <a:p>
                      <a:pPr algn="l" fontAlgn="ctr"/>
                      <a:r>
                        <a:rPr lang="en-US" altLang="ja-JP" sz="2000" b="0" i="0" u="none" strike="noStrike" dirty="0">
                          <a:solidFill>
                            <a:srgbClr val="000000"/>
                          </a:solidFill>
                          <a:effectLst/>
                          <a:latin typeface="ＭＳ Ｐゴシック"/>
                        </a:rPr>
                        <a:t> </a:t>
                      </a:r>
                      <a:r>
                        <a:rPr lang="ja-JP" altLang="en-US" sz="2000" b="0" i="0" u="none" strike="noStrike" dirty="0">
                          <a:solidFill>
                            <a:srgbClr val="000000"/>
                          </a:solidFill>
                          <a:effectLst/>
                          <a:latin typeface="ＭＳ Ｐゴシック"/>
                        </a:rPr>
                        <a:t>知している。</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4" name="表 13"/>
          <p:cNvGraphicFramePr>
            <a:graphicFrameLocks noGrp="1"/>
          </p:cNvGraphicFramePr>
          <p:nvPr>
            <p:extLst>
              <p:ext uri="{D42A27DB-BD31-4B8C-83A1-F6EECF244321}">
                <p14:modId xmlns:p14="http://schemas.microsoft.com/office/powerpoint/2010/main" val="2388009604"/>
              </p:ext>
            </p:extLst>
          </p:nvPr>
        </p:nvGraphicFramePr>
        <p:xfrm>
          <a:off x="457200" y="4509120"/>
          <a:ext cx="8229600" cy="1660238"/>
        </p:xfrm>
        <a:graphic>
          <a:graphicData uri="http://schemas.openxmlformats.org/drawingml/2006/table">
            <a:tbl>
              <a:tblPr/>
              <a:tblGrid>
                <a:gridCol w="1162472">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02432">
                  <a:extLst>
                    <a:ext uri="{9D8B030D-6E8A-4147-A177-3AD203B41FA5}">
                      <a16:colId xmlns:a16="http://schemas.microsoft.com/office/drawing/2014/main" val="20004"/>
                    </a:ext>
                  </a:extLst>
                </a:gridCol>
              </a:tblGrid>
              <a:tr h="310966">
                <a:tc rowSpan="2">
                  <a:txBody>
                    <a:bodyPr/>
                    <a:lstStyle/>
                    <a:p>
                      <a:pPr algn="ctr" fontAlgn="ctr"/>
                      <a:r>
                        <a:rPr lang="ja-JP" altLang="en-US" sz="2000" b="0" i="0" u="none" strike="noStrike" dirty="0">
                          <a:solidFill>
                            <a:srgbClr val="FFFFFF"/>
                          </a:solidFill>
                          <a:effectLst/>
                          <a:latin typeface="ＭＳ Ｐゴシック"/>
                        </a:rPr>
                        <a:t>事項</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rowSpan="2">
                  <a:txBody>
                    <a:bodyPr/>
                    <a:lstStyle/>
                    <a:p>
                      <a:pPr algn="ctr" fontAlgn="ctr"/>
                      <a:r>
                        <a:rPr lang="ja-JP" altLang="en-US" sz="2000" b="0" i="0" u="none" strike="noStrike" dirty="0">
                          <a:solidFill>
                            <a:srgbClr val="FFFFFF"/>
                          </a:solidFill>
                          <a:effectLst/>
                          <a:latin typeface="ＭＳ Ｐゴシック"/>
                        </a:rPr>
                        <a:t>チェック内容</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gridSpan="2">
                  <a:txBody>
                    <a:bodyPr/>
                    <a:lstStyle/>
                    <a:p>
                      <a:pPr algn="ctr" fontAlgn="ctr"/>
                      <a:r>
                        <a:rPr lang="ja-JP" altLang="en-US" sz="2000" b="0" i="0" u="none" strike="noStrike" dirty="0">
                          <a:solidFill>
                            <a:srgbClr val="FFFFFF"/>
                          </a:solidFill>
                          <a:effectLst/>
                          <a:latin typeface="ＭＳ Ｐゴシック"/>
                        </a:rPr>
                        <a:t>チェック欄</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hMerge="1">
                  <a:txBody>
                    <a:bodyPr/>
                    <a:lstStyle/>
                    <a:p>
                      <a:endParaRPr kumimoji="1" lang="ja-JP" altLang="en-US"/>
                    </a:p>
                  </a:txBody>
                  <a:tcPr/>
                </a:tc>
                <a:tc rowSpan="2">
                  <a:txBody>
                    <a:bodyPr/>
                    <a:lstStyle/>
                    <a:p>
                      <a:pPr algn="ctr" fontAlgn="ctr"/>
                      <a:r>
                        <a:rPr lang="ja-JP" altLang="en-US" sz="2000" b="0" i="0" u="none" strike="noStrike" dirty="0">
                          <a:solidFill>
                            <a:srgbClr val="FFFFFF"/>
                          </a:solidFill>
                          <a:effectLst/>
                          <a:latin typeface="ＭＳ Ｐゴシック"/>
                        </a:rPr>
                        <a:t>対策</a:t>
                      </a:r>
                      <a:endParaRPr lang="en-US" altLang="ja-JP" sz="2000" b="0" i="0" u="none" strike="noStrike" dirty="0">
                        <a:solidFill>
                          <a:srgbClr val="FFFFFF"/>
                        </a:solidFill>
                        <a:effectLst/>
                        <a:latin typeface="ＭＳ Ｐゴシック"/>
                      </a:endParaRPr>
                    </a:p>
                    <a:p>
                      <a:pPr algn="ctr" fontAlgn="ctr"/>
                      <a:r>
                        <a:rPr lang="ja-JP" altLang="en-US" sz="2000" b="0" i="0" u="none" strike="noStrike" dirty="0">
                          <a:solidFill>
                            <a:srgbClr val="FFFFFF"/>
                          </a:solidFill>
                          <a:effectLst/>
                          <a:latin typeface="ＭＳ Ｐゴシック"/>
                        </a:rPr>
                        <a:t>優先</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extLst>
                  <a:ext uri="{0D108BD9-81ED-4DB2-BD59-A6C34878D82A}">
                    <a16:rowId xmlns:a16="http://schemas.microsoft.com/office/drawing/2014/main" val="10000"/>
                  </a:ext>
                </a:extLst>
              </a:tr>
              <a:tr h="397146">
                <a:tc vMerge="1">
                  <a:txBody>
                    <a:bodyPr/>
                    <a:lstStyle/>
                    <a:p>
                      <a:endParaRPr kumimoji="1" lang="ja-JP" altLang="en-US"/>
                    </a:p>
                  </a:txBody>
                  <a:tcPr/>
                </a:tc>
                <a:tc vMerge="1">
                  <a:txBody>
                    <a:bodyPr/>
                    <a:lstStyle/>
                    <a:p>
                      <a:endParaRPr kumimoji="1" lang="ja-JP" altLang="en-US"/>
                    </a:p>
                  </a:txBody>
                  <a:tcPr/>
                </a:tc>
                <a:tc>
                  <a:txBody>
                    <a:bodyPr/>
                    <a:lstStyle/>
                    <a:p>
                      <a:pPr algn="ctr" fontAlgn="ctr"/>
                      <a:r>
                        <a:rPr lang="ja-JP" altLang="en-US" sz="2000" b="0" i="0" u="none" strike="noStrike">
                          <a:solidFill>
                            <a:srgbClr val="FFFFFF"/>
                          </a:solidFill>
                          <a:effectLst/>
                          <a:latin typeface="ＭＳ Ｐゴシック"/>
                        </a:rPr>
                        <a:t>そうだ</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a:txBody>
                    <a:bodyPr/>
                    <a:lstStyle/>
                    <a:p>
                      <a:pPr algn="ctr" fontAlgn="ctr"/>
                      <a:r>
                        <a:rPr lang="ja-JP" altLang="en-US" sz="2000" b="0" i="0" u="none" strike="noStrike">
                          <a:solidFill>
                            <a:srgbClr val="FFFFFF"/>
                          </a:solidFill>
                          <a:effectLst/>
                          <a:latin typeface="ＭＳ Ｐゴシック"/>
                        </a:rPr>
                        <a:t>ちがう</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38DD5"/>
                    </a:solidFill>
                  </a:tcPr>
                </a:tc>
                <a:tc vMerge="1">
                  <a:txBody>
                    <a:bodyPr/>
                    <a:lstStyle/>
                    <a:p>
                      <a:endParaRPr kumimoji="1" lang="ja-JP" altLang="en-US"/>
                    </a:p>
                  </a:txBody>
                  <a:tcPr/>
                </a:tc>
                <a:extLst>
                  <a:ext uri="{0D108BD9-81ED-4DB2-BD59-A6C34878D82A}">
                    <a16:rowId xmlns:a16="http://schemas.microsoft.com/office/drawing/2014/main" val="10001"/>
                  </a:ext>
                </a:extLst>
              </a:tr>
              <a:tr h="516821">
                <a:tc rowSpan="2">
                  <a:txBody>
                    <a:bodyPr/>
                    <a:lstStyle/>
                    <a:p>
                      <a:pPr algn="ctr" fontAlgn="ctr"/>
                      <a:r>
                        <a:rPr lang="ja-JP" altLang="en-US" sz="2000" b="0" i="0" u="none" strike="noStrike" dirty="0">
                          <a:solidFill>
                            <a:srgbClr val="000000"/>
                          </a:solidFill>
                          <a:effectLst/>
                          <a:latin typeface="ＭＳ Ｐゴシック"/>
                        </a:rPr>
                        <a:t>作業者</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無人運転用モノレールには乗らない。</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432048">
                <a:tc vMerge="1">
                  <a:txBody>
                    <a:bodyPr/>
                    <a:lstStyle/>
                    <a:p>
                      <a:endParaRPr kumimoji="1" lang="ja-JP" altLang="en-US"/>
                    </a:p>
                  </a:txBody>
                  <a:tcPr/>
                </a:tc>
                <a:tc>
                  <a:txBody>
                    <a:bodyPr/>
                    <a:lstStyle/>
                    <a:p>
                      <a:pPr algn="l" fontAlgn="ctr"/>
                      <a:r>
                        <a:rPr lang="ja-JP" altLang="en-US" sz="2000" b="0" i="0" u="none" strike="noStrike" dirty="0">
                          <a:solidFill>
                            <a:srgbClr val="000000"/>
                          </a:solidFill>
                          <a:effectLst/>
                          <a:latin typeface="ＭＳ Ｐゴシック"/>
                        </a:rPr>
                        <a:t> モノレールの危険性を知っている。</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fontAlgn="ctr"/>
                      <a:r>
                        <a:rPr lang="ja-JP" altLang="en-US" sz="2000" b="0" i="0" u="none" strike="noStrike" dirty="0">
                          <a:solidFill>
                            <a:srgbClr val="000000"/>
                          </a:solidFill>
                          <a:effectLst/>
                          <a:latin typeface="ＭＳ Ｐゴシック"/>
                        </a:rPr>
                        <a:t>　</a:t>
                      </a:r>
                    </a:p>
                  </a:txBody>
                  <a:tcPr marL="9423" marR="9423" marT="942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2" name="スライド番号プレースホルダー 1"/>
          <p:cNvSpPr>
            <a:spLocks noGrp="1"/>
          </p:cNvSpPr>
          <p:nvPr>
            <p:ph type="sldNum" sz="quarter" idx="12"/>
          </p:nvPr>
        </p:nvSpPr>
        <p:spPr>
          <a:xfrm>
            <a:off x="8383480" y="6393303"/>
            <a:ext cx="585952" cy="365125"/>
          </a:xfrm>
        </p:spPr>
        <p:txBody>
          <a:bodyPr/>
          <a:lstStyle/>
          <a:p>
            <a:pPr algn="l"/>
            <a:r>
              <a:rPr lang="en-US" altLang="ja-JP" sz="2000" dirty="0">
                <a:solidFill>
                  <a:prstClr val="black">
                    <a:tint val="75000"/>
                  </a:prstClr>
                </a:solidFill>
              </a:rPr>
              <a:t>162</a:t>
            </a:r>
            <a:endParaRPr lang="ja-JP" altLang="en-US" sz="2000" dirty="0">
              <a:solidFill>
                <a:prstClr val="black">
                  <a:tint val="75000"/>
                </a:prstClr>
              </a:solidFill>
            </a:endParaRPr>
          </a:p>
        </p:txBody>
      </p:sp>
    </p:spTree>
    <p:extLst>
      <p:ext uri="{BB962C8B-B14F-4D97-AF65-F5344CB8AC3E}">
        <p14:creationId xmlns:p14="http://schemas.microsoft.com/office/powerpoint/2010/main" val="1680354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92577" y="1442137"/>
            <a:ext cx="3848591" cy="3416320"/>
          </a:xfrm>
          <a:prstGeom prst="rect">
            <a:avLst/>
          </a:prstGeom>
          <a:noFill/>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事故事例</a:t>
            </a:r>
            <a:r>
              <a:rPr lang="en-US" altLang="ja-JP" sz="2400" b="1" dirty="0">
                <a:solidFill>
                  <a:srgbClr val="FF0000"/>
                </a:solidFill>
                <a:latin typeface="+mj-ea"/>
                <a:ea typeface="+mj-ea"/>
              </a:rPr>
              <a:t>》</a:t>
            </a:r>
          </a:p>
          <a:p>
            <a:r>
              <a:rPr lang="ja-JP" altLang="en-US" sz="2400" b="1" dirty="0">
                <a:solidFill>
                  <a:srgbClr val="FF0000"/>
                </a:solidFill>
                <a:latin typeface="+mj-ea"/>
                <a:ea typeface="+mj-ea"/>
              </a:rPr>
              <a:t>事前チェック（頸椎損傷）</a:t>
            </a:r>
          </a:p>
          <a:p>
            <a:r>
              <a:rPr lang="ja-JP" altLang="en-US" sz="2400" dirty="0">
                <a:solidFill>
                  <a:prstClr val="black"/>
                </a:solidFill>
                <a:latin typeface="+mj-ea"/>
                <a:ea typeface="+mj-ea"/>
              </a:rPr>
              <a:t>主枝の直近で頭を左によけたが、ＳＳの異音に気づき、運転席のメータを見ようとして頭を起こしたとき、主枝に頭が激突、ヘルメットも飛ぶ頸椎亜脱臼。（平成</a:t>
            </a:r>
            <a:r>
              <a:rPr lang="en-US" altLang="ja-JP" sz="2400" dirty="0">
                <a:solidFill>
                  <a:prstClr val="black"/>
                </a:solidFill>
                <a:latin typeface="+mj-ea"/>
                <a:ea typeface="+mj-ea"/>
              </a:rPr>
              <a:t>26</a:t>
            </a:r>
            <a:r>
              <a:rPr lang="ja-JP" altLang="en-US" sz="2400" dirty="0">
                <a:solidFill>
                  <a:prstClr val="black"/>
                </a:solidFill>
                <a:latin typeface="+mj-ea"/>
                <a:ea typeface="+mj-ea"/>
              </a:rPr>
              <a:t>年</a:t>
            </a:r>
            <a:r>
              <a:rPr lang="en-US" altLang="ja-JP" sz="2400" dirty="0">
                <a:solidFill>
                  <a:prstClr val="black"/>
                </a:solidFill>
                <a:latin typeface="+mj-ea"/>
                <a:ea typeface="+mj-ea"/>
              </a:rPr>
              <a:t>5</a:t>
            </a:r>
            <a:r>
              <a:rPr lang="ja-JP" altLang="en-US" sz="2400" dirty="0">
                <a:solidFill>
                  <a:prstClr val="black"/>
                </a:solidFill>
                <a:latin typeface="+mj-ea"/>
                <a:ea typeface="+mj-ea"/>
              </a:rPr>
              <a:t>月 </a:t>
            </a:r>
            <a:r>
              <a:rPr lang="en-US" altLang="ja-JP" sz="2400" dirty="0">
                <a:solidFill>
                  <a:prstClr val="black"/>
                </a:solidFill>
                <a:latin typeface="+mj-ea"/>
                <a:ea typeface="+mj-ea"/>
              </a:rPr>
              <a:t>16</a:t>
            </a:r>
            <a:r>
              <a:rPr lang="ja-JP" altLang="en-US" sz="2400" dirty="0">
                <a:solidFill>
                  <a:prstClr val="black"/>
                </a:solidFill>
                <a:latin typeface="+mj-ea"/>
                <a:ea typeface="+mj-ea"/>
              </a:rPr>
              <a:t>時頃、男性・</a:t>
            </a:r>
            <a:r>
              <a:rPr lang="en-US" altLang="ja-JP" sz="2400" dirty="0">
                <a:solidFill>
                  <a:prstClr val="black"/>
                </a:solidFill>
                <a:latin typeface="+mj-ea"/>
                <a:ea typeface="+mj-ea"/>
              </a:rPr>
              <a:t>63</a:t>
            </a:r>
            <a:r>
              <a:rPr lang="ja-JP" altLang="en-US" sz="2400" dirty="0">
                <a:solidFill>
                  <a:prstClr val="black"/>
                </a:solidFill>
                <a:latin typeface="+mj-ea"/>
                <a:ea typeface="+mj-ea"/>
              </a:rPr>
              <a:t>歳） </a:t>
            </a:r>
          </a:p>
        </p:txBody>
      </p:sp>
      <p:sp>
        <p:nvSpPr>
          <p:cNvPr id="8" name="テキスト ボックス 7"/>
          <p:cNvSpPr txBox="1"/>
          <p:nvPr/>
        </p:nvSpPr>
        <p:spPr>
          <a:xfrm>
            <a:off x="288299" y="5544603"/>
            <a:ext cx="8564581" cy="830997"/>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園内の防除は、複数年にわたって同じ走行経路を通ることから、「慣れた作業」になりがちです。</a:t>
            </a:r>
          </a:p>
        </p:txBody>
      </p:sp>
      <p:sp>
        <p:nvSpPr>
          <p:cNvPr id="10" name="テキスト ボックス 9"/>
          <p:cNvSpPr txBox="1"/>
          <p:nvPr/>
        </p:nvSpPr>
        <p:spPr>
          <a:xfrm>
            <a:off x="260638" y="63494"/>
            <a:ext cx="8619902" cy="1384995"/>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園内の樹木は毎年生長します。作業路の樹木の被さ</a:t>
            </a:r>
            <a:endParaRPr lang="en-US" altLang="ja-JP" sz="2800" dirty="0">
              <a:solidFill>
                <a:prstClr val="black"/>
              </a:solidFill>
              <a:latin typeface="+mj-ea"/>
              <a:ea typeface="+mj-ea"/>
            </a:endParaRPr>
          </a:p>
          <a:p>
            <a:r>
              <a:rPr lang="ja-JP" altLang="en-US" sz="2800" dirty="0">
                <a:solidFill>
                  <a:prstClr val="black"/>
                </a:solidFill>
                <a:latin typeface="+mj-ea"/>
                <a:ea typeface="+mj-ea"/>
              </a:rPr>
              <a:t>　　り、旋回場所などの園内環境にかかわるチェックがさ　</a:t>
            </a:r>
            <a:endParaRPr lang="en-US" altLang="ja-JP" sz="2800" dirty="0">
              <a:solidFill>
                <a:prstClr val="black"/>
              </a:solidFill>
              <a:latin typeface="+mj-ea"/>
              <a:ea typeface="+mj-ea"/>
            </a:endParaRPr>
          </a:p>
          <a:p>
            <a:r>
              <a:rPr lang="ja-JP" altLang="en-US" sz="2800" dirty="0">
                <a:solidFill>
                  <a:prstClr val="black"/>
                </a:solidFill>
                <a:latin typeface="+mj-ea"/>
                <a:ea typeface="+mj-ea"/>
              </a:rPr>
              <a:t>　　れている。</a:t>
            </a:r>
          </a:p>
        </p:txBody>
      </p:sp>
      <p:sp>
        <p:nvSpPr>
          <p:cNvPr id="15" name="テキスト ボックス 14"/>
          <p:cNvSpPr txBox="1"/>
          <p:nvPr/>
        </p:nvSpPr>
        <p:spPr>
          <a:xfrm>
            <a:off x="253220" y="111403"/>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2" name="正方形/長方形 11"/>
          <p:cNvSpPr/>
          <p:nvPr/>
        </p:nvSpPr>
        <p:spPr>
          <a:xfrm>
            <a:off x="312656" y="4858457"/>
            <a:ext cx="3524508" cy="584775"/>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en-US" altLang="ja-JP" sz="1600" dirty="0">
                <a:latin typeface="+mj-ea"/>
                <a:ea typeface="+mj-ea"/>
              </a:rPr>
              <a:t>Ⅳ</a:t>
            </a:r>
            <a:r>
              <a:rPr lang="ja-JP" altLang="ja-JP" sz="1600" dirty="0">
                <a:latin typeface="+mj-ea"/>
                <a:ea typeface="+mj-ea"/>
              </a:rPr>
              <a:t>）</a:t>
            </a:r>
            <a:r>
              <a:rPr lang="en-US" altLang="ja-JP" sz="1600" dirty="0">
                <a:latin typeface="+mj-ea"/>
                <a:ea typeface="+mj-ea"/>
              </a:rPr>
              <a:t>p147</a:t>
            </a:r>
            <a:r>
              <a:rPr lang="ja-JP" altLang="ja-JP" sz="1600" dirty="0">
                <a:latin typeface="+mj-ea"/>
                <a:ea typeface="+mj-ea"/>
              </a:rPr>
              <a:t>より</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6668" y="1340767"/>
            <a:ext cx="4786212" cy="3589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163</a:t>
            </a:r>
            <a:endParaRPr lang="ja-JP" altLang="en-US" dirty="0">
              <a:solidFill>
                <a:prstClr val="black">
                  <a:tint val="75000"/>
                </a:prstClr>
              </a:solidFill>
            </a:endParaRPr>
          </a:p>
        </p:txBody>
      </p:sp>
    </p:spTree>
    <p:extLst>
      <p:ext uri="{BB962C8B-B14F-4D97-AF65-F5344CB8AC3E}">
        <p14:creationId xmlns:p14="http://schemas.microsoft.com/office/powerpoint/2010/main" val="2060244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1577" y="4313078"/>
            <a:ext cx="4675142" cy="188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テキスト ボックス 16"/>
          <p:cNvSpPr txBox="1"/>
          <p:nvPr/>
        </p:nvSpPr>
        <p:spPr>
          <a:xfrm>
            <a:off x="305475" y="1655569"/>
            <a:ext cx="8587005" cy="1200329"/>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r>
              <a:rPr lang="ja-JP" altLang="en-US" sz="2400" dirty="0">
                <a:solidFill>
                  <a:prstClr val="black"/>
                </a:solidFill>
                <a:latin typeface="+mj-ea"/>
                <a:ea typeface="+mj-ea"/>
              </a:rPr>
              <a:t>枝下の頭をよけてのＳＳ走行作業は大変危険です。予めリスクをチェックして作業を実施します。</a:t>
            </a:r>
          </a:p>
        </p:txBody>
      </p:sp>
      <p:pic>
        <p:nvPicPr>
          <p:cNvPr id="1026" name="Picture 2" descr="\\ALRIT\Alrit共有\02_農作業安全対策\２８農林水産省予算 安全総合対策\リスクカルテ\指導者研修用資料関係\02 安全講習テキスト 耕種分冊 Ⅱ\イラスト\果樹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75" y="2971387"/>
            <a:ext cx="3702709" cy="3769338"/>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4180187" y="2987867"/>
            <a:ext cx="4657921" cy="1200329"/>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追加のポイント</a:t>
            </a:r>
            <a:r>
              <a:rPr lang="en-US" altLang="ja-JP" sz="2400" b="1" dirty="0">
                <a:solidFill>
                  <a:srgbClr val="FF0000"/>
                </a:solidFill>
                <a:latin typeface="+mj-ea"/>
                <a:ea typeface="+mj-ea"/>
              </a:rPr>
              <a:t>》</a:t>
            </a:r>
          </a:p>
          <a:p>
            <a:r>
              <a:rPr lang="ja-JP" altLang="en-US" sz="2400" dirty="0">
                <a:solidFill>
                  <a:prstClr val="black"/>
                </a:solidFill>
                <a:latin typeface="+mj-ea"/>
                <a:ea typeface="+mj-ea"/>
              </a:rPr>
              <a:t>キャビン付きのＳＳで、農薬被曝や枝との接触を軽減できます。</a:t>
            </a:r>
          </a:p>
        </p:txBody>
      </p:sp>
      <p:sp>
        <p:nvSpPr>
          <p:cNvPr id="10" name="テキスト ボックス 9"/>
          <p:cNvSpPr txBox="1"/>
          <p:nvPr/>
        </p:nvSpPr>
        <p:spPr>
          <a:xfrm>
            <a:off x="272578" y="210125"/>
            <a:ext cx="8619902" cy="1384995"/>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園内の樹木は毎年生長します。作業路の樹木の被さ</a:t>
            </a:r>
            <a:endParaRPr lang="en-US" altLang="ja-JP" sz="2800" dirty="0">
              <a:solidFill>
                <a:prstClr val="black"/>
              </a:solidFill>
              <a:latin typeface="+mj-ea"/>
              <a:ea typeface="+mj-ea"/>
            </a:endParaRPr>
          </a:p>
          <a:p>
            <a:r>
              <a:rPr lang="ja-JP" altLang="en-US" sz="2800" dirty="0">
                <a:solidFill>
                  <a:prstClr val="black"/>
                </a:solidFill>
                <a:latin typeface="+mj-ea"/>
                <a:ea typeface="+mj-ea"/>
              </a:rPr>
              <a:t>　　り、旋回場所などの園内環境にかかわるチェックがさ</a:t>
            </a:r>
            <a:endParaRPr lang="en-US" altLang="ja-JP" sz="2800" dirty="0">
              <a:solidFill>
                <a:prstClr val="black"/>
              </a:solidFill>
              <a:latin typeface="+mj-ea"/>
              <a:ea typeface="+mj-ea"/>
            </a:endParaRPr>
          </a:p>
          <a:p>
            <a:r>
              <a:rPr lang="ja-JP" altLang="en-US" sz="2800" dirty="0">
                <a:solidFill>
                  <a:prstClr val="black"/>
                </a:solidFill>
                <a:latin typeface="+mj-ea"/>
                <a:ea typeface="+mj-ea"/>
              </a:rPr>
              <a:t>　　れている。</a:t>
            </a:r>
          </a:p>
        </p:txBody>
      </p:sp>
      <p:sp>
        <p:nvSpPr>
          <p:cNvPr id="11" name="テキスト ボックス 10"/>
          <p:cNvSpPr txBox="1"/>
          <p:nvPr/>
        </p:nvSpPr>
        <p:spPr>
          <a:xfrm>
            <a:off x="238137" y="18986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2" name="スライド番号プレースホルダー 1"/>
          <p:cNvSpPr>
            <a:spLocks noGrp="1"/>
          </p:cNvSpPr>
          <p:nvPr>
            <p:ph type="sldNum" sz="quarter" idx="12"/>
          </p:nvPr>
        </p:nvSpPr>
        <p:spPr>
          <a:xfrm>
            <a:off x="7884368" y="6457666"/>
            <a:ext cx="590440" cy="365125"/>
          </a:xfrm>
        </p:spPr>
        <p:txBody>
          <a:bodyPr/>
          <a:lstStyle/>
          <a:p>
            <a:pPr algn="l"/>
            <a:r>
              <a:rPr lang="en-US" altLang="ja-JP" dirty="0">
                <a:solidFill>
                  <a:prstClr val="black">
                    <a:tint val="75000"/>
                  </a:prstClr>
                </a:solidFill>
              </a:rPr>
              <a:t>164</a:t>
            </a:r>
            <a:endParaRPr lang="ja-JP" altLang="en-US" dirty="0">
              <a:solidFill>
                <a:prstClr val="black">
                  <a:tint val="75000"/>
                </a:prstClr>
              </a:solidFill>
            </a:endParaRPr>
          </a:p>
        </p:txBody>
      </p:sp>
    </p:spTree>
    <p:extLst>
      <p:ext uri="{BB962C8B-B14F-4D97-AF65-F5344CB8AC3E}">
        <p14:creationId xmlns:p14="http://schemas.microsoft.com/office/powerpoint/2010/main" val="2652876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99547" y="1060714"/>
            <a:ext cx="3408358" cy="3422954"/>
          </a:xfrm>
          <a:prstGeom prst="rect">
            <a:avLst/>
          </a:prstGeom>
          <a:noFill/>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事故事例</a:t>
            </a:r>
            <a:r>
              <a:rPr lang="en-US" altLang="ja-JP" sz="2400" b="1" dirty="0">
                <a:solidFill>
                  <a:srgbClr val="FF0000"/>
                </a:solidFill>
                <a:latin typeface="+mj-ea"/>
                <a:ea typeface="+mj-ea"/>
              </a:rPr>
              <a:t>》</a:t>
            </a:r>
          </a:p>
          <a:p>
            <a:r>
              <a:rPr lang="ja-JP" altLang="en-US" sz="2400" b="1" dirty="0">
                <a:solidFill>
                  <a:srgbClr val="FF0000"/>
                </a:solidFill>
                <a:latin typeface="+mj-ea"/>
                <a:ea typeface="+mj-ea"/>
              </a:rPr>
              <a:t>無人運転用への乗車</a:t>
            </a:r>
            <a:endParaRPr lang="en-US" altLang="ja-JP" sz="2400" b="1" dirty="0">
              <a:solidFill>
                <a:srgbClr val="FF0000"/>
              </a:solidFill>
              <a:latin typeface="+mj-ea"/>
              <a:ea typeface="+mj-ea"/>
            </a:endParaRPr>
          </a:p>
          <a:p>
            <a:r>
              <a:rPr lang="ja-JP" altLang="en-US" sz="2400" b="1" dirty="0">
                <a:solidFill>
                  <a:srgbClr val="FF0000"/>
                </a:solidFill>
                <a:latin typeface="+mj-ea"/>
                <a:ea typeface="+mj-ea"/>
              </a:rPr>
              <a:t>（軽傷）</a:t>
            </a:r>
          </a:p>
          <a:p>
            <a:r>
              <a:rPr lang="ja-JP" altLang="en-US" sz="2400" dirty="0">
                <a:solidFill>
                  <a:prstClr val="black"/>
                </a:solidFill>
                <a:latin typeface="+mj-ea"/>
                <a:ea typeface="+mj-ea"/>
              </a:rPr>
              <a:t>無人運転用のモノレールに乗ってハシゴ・刈払機を運搬中、防風垣にぶつかり、脚を強打、打撲。（平成</a:t>
            </a:r>
            <a:r>
              <a:rPr lang="en-US" altLang="ja-JP" sz="2400" dirty="0">
                <a:solidFill>
                  <a:prstClr val="black"/>
                </a:solidFill>
                <a:latin typeface="+mj-ea"/>
                <a:ea typeface="+mj-ea"/>
              </a:rPr>
              <a:t>23</a:t>
            </a:r>
            <a:r>
              <a:rPr lang="ja-JP" altLang="en-US" sz="2400" dirty="0">
                <a:solidFill>
                  <a:prstClr val="black"/>
                </a:solidFill>
                <a:latin typeface="+mj-ea"/>
                <a:ea typeface="+mj-ea"/>
              </a:rPr>
              <a:t>年</a:t>
            </a:r>
            <a:r>
              <a:rPr lang="en-US" altLang="ja-JP" sz="2400" dirty="0">
                <a:solidFill>
                  <a:prstClr val="black"/>
                </a:solidFill>
                <a:latin typeface="+mj-ea"/>
                <a:ea typeface="+mj-ea"/>
              </a:rPr>
              <a:t>10</a:t>
            </a:r>
            <a:r>
              <a:rPr lang="ja-JP" altLang="en-US" sz="2400" dirty="0">
                <a:solidFill>
                  <a:prstClr val="black"/>
                </a:solidFill>
                <a:latin typeface="+mj-ea"/>
                <a:ea typeface="+mj-ea"/>
              </a:rPr>
              <a:t>月 </a:t>
            </a:r>
            <a:r>
              <a:rPr lang="en-US" altLang="ja-JP" sz="2400" dirty="0">
                <a:solidFill>
                  <a:prstClr val="black"/>
                </a:solidFill>
                <a:latin typeface="+mj-ea"/>
                <a:ea typeface="+mj-ea"/>
              </a:rPr>
              <a:t>16</a:t>
            </a:r>
            <a:r>
              <a:rPr lang="ja-JP" altLang="en-US" sz="2400" dirty="0">
                <a:solidFill>
                  <a:prstClr val="black"/>
                </a:solidFill>
                <a:latin typeface="+mj-ea"/>
                <a:ea typeface="+mj-ea"/>
              </a:rPr>
              <a:t>時頃、みかん園、男性・</a:t>
            </a:r>
            <a:r>
              <a:rPr lang="en-US" altLang="ja-JP" sz="2400" dirty="0">
                <a:solidFill>
                  <a:prstClr val="black"/>
                </a:solidFill>
                <a:latin typeface="+mj-ea"/>
                <a:ea typeface="+mj-ea"/>
              </a:rPr>
              <a:t>54</a:t>
            </a:r>
            <a:r>
              <a:rPr lang="ja-JP" altLang="en-US" sz="2400" dirty="0">
                <a:solidFill>
                  <a:prstClr val="black"/>
                </a:solidFill>
                <a:latin typeface="+mj-ea"/>
                <a:ea typeface="+mj-ea"/>
              </a:rPr>
              <a:t>歳）</a:t>
            </a:r>
          </a:p>
        </p:txBody>
      </p:sp>
      <p:sp>
        <p:nvSpPr>
          <p:cNvPr id="8" name="テキスト ボックス 7"/>
          <p:cNvSpPr txBox="1"/>
          <p:nvPr/>
        </p:nvSpPr>
        <p:spPr>
          <a:xfrm>
            <a:off x="339439" y="5517232"/>
            <a:ext cx="8592933" cy="830997"/>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モノレールには乗車してよいものと絶対に乗ってはいけないものとがあります。</a:t>
            </a:r>
          </a:p>
        </p:txBody>
      </p:sp>
      <p:sp>
        <p:nvSpPr>
          <p:cNvPr id="10" name="テキスト ボックス 9"/>
          <p:cNvSpPr txBox="1"/>
          <p:nvPr/>
        </p:nvSpPr>
        <p:spPr>
          <a:xfrm>
            <a:off x="272578" y="210125"/>
            <a:ext cx="861990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無人運転用モノレールには乗らない。</a:t>
            </a:r>
          </a:p>
        </p:txBody>
      </p:sp>
      <p:sp>
        <p:nvSpPr>
          <p:cNvPr id="15" name="テキスト ボックス 14"/>
          <p:cNvSpPr txBox="1"/>
          <p:nvPr/>
        </p:nvSpPr>
        <p:spPr>
          <a:xfrm>
            <a:off x="272578" y="18864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2" name="正方形/長方形 11"/>
          <p:cNvSpPr/>
          <p:nvPr/>
        </p:nvSpPr>
        <p:spPr>
          <a:xfrm>
            <a:off x="4635906" y="4714500"/>
            <a:ext cx="3759429" cy="584775"/>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en-US" altLang="ja-JP" sz="1600" dirty="0">
                <a:latin typeface="+mj-ea"/>
                <a:ea typeface="+mj-ea"/>
              </a:rPr>
              <a:t>Ⅰ</a:t>
            </a:r>
            <a:r>
              <a:rPr lang="ja-JP" altLang="ja-JP" sz="1600" dirty="0">
                <a:latin typeface="+mj-ea"/>
                <a:ea typeface="+mj-ea"/>
              </a:rPr>
              <a:t>）</a:t>
            </a:r>
            <a:r>
              <a:rPr lang="en-US" altLang="ja-JP" sz="1600" dirty="0">
                <a:latin typeface="+mj-ea"/>
                <a:ea typeface="+mj-ea"/>
              </a:rPr>
              <a:t>p102</a:t>
            </a:r>
            <a:r>
              <a:rPr lang="ja-JP" altLang="ja-JP" sz="1600" dirty="0">
                <a:latin typeface="+mj-ea"/>
                <a:ea typeface="+mj-ea"/>
              </a:rPr>
              <a:t>より</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3889" y="1060714"/>
            <a:ext cx="5040561" cy="350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165</a:t>
            </a:r>
            <a:endParaRPr lang="ja-JP" altLang="en-US" dirty="0">
              <a:solidFill>
                <a:prstClr val="black">
                  <a:tint val="75000"/>
                </a:prstClr>
              </a:solidFill>
            </a:endParaRPr>
          </a:p>
        </p:txBody>
      </p:sp>
    </p:spTree>
    <p:extLst>
      <p:ext uri="{BB962C8B-B14F-4D97-AF65-F5344CB8AC3E}">
        <p14:creationId xmlns:p14="http://schemas.microsoft.com/office/powerpoint/2010/main" val="2320152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272578" y="210125"/>
            <a:ext cx="861990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無人運転用モノレールには乗らない。</a:t>
            </a:r>
          </a:p>
        </p:txBody>
      </p:sp>
      <p:sp>
        <p:nvSpPr>
          <p:cNvPr id="13" name="テキスト ボックス 12"/>
          <p:cNvSpPr txBox="1"/>
          <p:nvPr/>
        </p:nvSpPr>
        <p:spPr>
          <a:xfrm>
            <a:off x="238137" y="18986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731" y="2852936"/>
            <a:ext cx="7412298" cy="3499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テキスト ボックス 14"/>
          <p:cNvSpPr txBox="1"/>
          <p:nvPr/>
        </p:nvSpPr>
        <p:spPr>
          <a:xfrm>
            <a:off x="272578" y="980728"/>
            <a:ext cx="8654343" cy="1569660"/>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r>
              <a:rPr lang="ja-JP" altLang="en-US" sz="2400" dirty="0">
                <a:solidFill>
                  <a:prstClr val="black"/>
                </a:solidFill>
                <a:latin typeface="+mj-ea"/>
                <a:ea typeface="+mj-ea"/>
              </a:rPr>
              <a:t>無人運転用には当然座席がなく、安定した状態で乗車することができません。機械の仕様に合わせた利用を心がけることで安全は高まります。</a:t>
            </a:r>
          </a:p>
        </p:txBody>
      </p:sp>
      <p:sp>
        <p:nvSpPr>
          <p:cNvPr id="2" name="スライド番号プレースホルダー 1"/>
          <p:cNvSpPr>
            <a:spLocks noGrp="1"/>
          </p:cNvSpPr>
          <p:nvPr>
            <p:ph type="sldNum" sz="quarter" idx="12"/>
          </p:nvPr>
        </p:nvSpPr>
        <p:spPr>
          <a:xfrm>
            <a:off x="8100392" y="6375600"/>
            <a:ext cx="586408" cy="365125"/>
          </a:xfrm>
        </p:spPr>
        <p:txBody>
          <a:bodyPr/>
          <a:lstStyle/>
          <a:p>
            <a:pPr algn="l"/>
            <a:r>
              <a:rPr lang="en-US" altLang="ja-JP" dirty="0">
                <a:solidFill>
                  <a:prstClr val="black">
                    <a:tint val="75000"/>
                  </a:prstClr>
                </a:solidFill>
              </a:rPr>
              <a:t>166</a:t>
            </a:r>
            <a:endParaRPr lang="ja-JP" altLang="en-US" dirty="0">
              <a:solidFill>
                <a:prstClr val="black">
                  <a:tint val="75000"/>
                </a:prstClr>
              </a:solidFill>
            </a:endParaRPr>
          </a:p>
        </p:txBody>
      </p:sp>
    </p:spTree>
    <p:extLst>
      <p:ext uri="{BB962C8B-B14F-4D97-AF65-F5344CB8AC3E}">
        <p14:creationId xmlns:p14="http://schemas.microsoft.com/office/powerpoint/2010/main" val="255957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253778" y="1052736"/>
            <a:ext cx="3766819" cy="3416320"/>
          </a:xfrm>
          <a:prstGeom prst="rect">
            <a:avLst/>
          </a:prstGeom>
          <a:noFill/>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事故事例</a:t>
            </a:r>
            <a:r>
              <a:rPr lang="en-US" altLang="ja-JP" sz="2400" b="1" dirty="0">
                <a:solidFill>
                  <a:srgbClr val="FF0000"/>
                </a:solidFill>
                <a:latin typeface="+mj-ea"/>
                <a:ea typeface="+mj-ea"/>
              </a:rPr>
              <a:t>》</a:t>
            </a:r>
          </a:p>
          <a:p>
            <a:r>
              <a:rPr lang="ja-JP" altLang="en-US" sz="2400" b="1" dirty="0">
                <a:solidFill>
                  <a:srgbClr val="FF0000"/>
                </a:solidFill>
                <a:latin typeface="+mj-ea"/>
                <a:ea typeface="+mj-ea"/>
              </a:rPr>
              <a:t>危険認知、無人運転用</a:t>
            </a:r>
            <a:endParaRPr lang="en-US" altLang="ja-JP" sz="2400" b="1" dirty="0">
              <a:solidFill>
                <a:srgbClr val="FF0000"/>
              </a:solidFill>
              <a:latin typeface="+mj-ea"/>
              <a:ea typeface="+mj-ea"/>
            </a:endParaRPr>
          </a:p>
          <a:p>
            <a:r>
              <a:rPr lang="ja-JP" altLang="en-US" sz="2400" b="1" dirty="0">
                <a:solidFill>
                  <a:srgbClr val="FF0000"/>
                </a:solidFill>
                <a:latin typeface="+mj-ea"/>
                <a:ea typeface="+mj-ea"/>
              </a:rPr>
              <a:t>（重傷）</a:t>
            </a:r>
          </a:p>
          <a:p>
            <a:r>
              <a:rPr lang="ja-JP" altLang="en-US" sz="2400" dirty="0">
                <a:solidFill>
                  <a:prstClr val="black"/>
                </a:solidFill>
                <a:latin typeface="+mj-ea"/>
                <a:ea typeface="+mj-ea"/>
              </a:rPr>
              <a:t>車輪に引っかかった小枝を取った瞬間、突然モノレールが急降下し、転落、腰椎骨折。</a:t>
            </a:r>
            <a:endParaRPr lang="en-US" altLang="ja-JP" sz="2400" dirty="0">
              <a:solidFill>
                <a:prstClr val="black"/>
              </a:solidFill>
              <a:latin typeface="+mj-ea"/>
              <a:ea typeface="+mj-ea"/>
            </a:endParaRPr>
          </a:p>
          <a:p>
            <a:r>
              <a:rPr lang="ja-JP" altLang="en-US" sz="2400" dirty="0">
                <a:solidFill>
                  <a:prstClr val="black"/>
                </a:solidFill>
                <a:latin typeface="+mj-ea"/>
                <a:ea typeface="+mj-ea"/>
              </a:rPr>
              <a:t>（平成</a:t>
            </a:r>
            <a:r>
              <a:rPr lang="en-US" altLang="ja-JP" sz="2400" dirty="0">
                <a:solidFill>
                  <a:prstClr val="black"/>
                </a:solidFill>
                <a:latin typeface="+mj-ea"/>
                <a:ea typeface="+mj-ea"/>
              </a:rPr>
              <a:t>23</a:t>
            </a:r>
            <a:r>
              <a:rPr lang="ja-JP" altLang="en-US" sz="2400" dirty="0">
                <a:solidFill>
                  <a:prstClr val="black"/>
                </a:solidFill>
                <a:latin typeface="+mj-ea"/>
                <a:ea typeface="+mj-ea"/>
              </a:rPr>
              <a:t>年</a:t>
            </a:r>
            <a:r>
              <a:rPr lang="en-US" altLang="ja-JP" sz="2400" dirty="0">
                <a:solidFill>
                  <a:prstClr val="black"/>
                </a:solidFill>
                <a:latin typeface="+mj-ea"/>
                <a:ea typeface="+mj-ea"/>
              </a:rPr>
              <a:t>5</a:t>
            </a:r>
            <a:r>
              <a:rPr lang="ja-JP" altLang="en-US" sz="2400" dirty="0">
                <a:solidFill>
                  <a:prstClr val="black"/>
                </a:solidFill>
                <a:latin typeface="+mj-ea"/>
                <a:ea typeface="+mj-ea"/>
              </a:rPr>
              <a:t>月 </a:t>
            </a:r>
            <a:r>
              <a:rPr lang="en-US" altLang="ja-JP" sz="2400" dirty="0">
                <a:solidFill>
                  <a:prstClr val="black"/>
                </a:solidFill>
                <a:latin typeface="+mj-ea"/>
                <a:ea typeface="+mj-ea"/>
              </a:rPr>
              <a:t>9</a:t>
            </a:r>
            <a:r>
              <a:rPr lang="ja-JP" altLang="en-US" sz="2400" dirty="0">
                <a:solidFill>
                  <a:prstClr val="black"/>
                </a:solidFill>
                <a:latin typeface="+mj-ea"/>
                <a:ea typeface="+mj-ea"/>
              </a:rPr>
              <a:t>時頃、みかん畑、男性・</a:t>
            </a:r>
            <a:r>
              <a:rPr lang="en-US" altLang="ja-JP" sz="2400" dirty="0">
                <a:solidFill>
                  <a:prstClr val="black"/>
                </a:solidFill>
                <a:latin typeface="+mj-ea"/>
                <a:ea typeface="+mj-ea"/>
              </a:rPr>
              <a:t>43</a:t>
            </a:r>
            <a:r>
              <a:rPr lang="ja-JP" altLang="en-US" sz="2400" dirty="0">
                <a:solidFill>
                  <a:prstClr val="black"/>
                </a:solidFill>
                <a:latin typeface="+mj-ea"/>
                <a:ea typeface="+mj-ea"/>
              </a:rPr>
              <a:t>歳）</a:t>
            </a:r>
          </a:p>
        </p:txBody>
      </p:sp>
      <p:sp>
        <p:nvSpPr>
          <p:cNvPr id="8" name="テキスト ボックス 7"/>
          <p:cNvSpPr txBox="1"/>
          <p:nvPr/>
        </p:nvSpPr>
        <p:spPr>
          <a:xfrm>
            <a:off x="261509" y="5373216"/>
            <a:ext cx="8654343" cy="830997"/>
          </a:xfrm>
          <a:prstGeom prst="rect">
            <a:avLst/>
          </a:prstGeom>
          <a:solidFill>
            <a:schemeClr val="bg1"/>
          </a:solidFill>
          <a:ln>
            <a:noFill/>
          </a:ln>
        </p:spPr>
        <p:txBody>
          <a:bodyPr wrap="square" rtlCol="0">
            <a:spAutoFit/>
          </a:bodyPr>
          <a:lstStyle/>
          <a:p>
            <a:r>
              <a:rPr lang="ja-JP" altLang="en-US" sz="2400" b="1" dirty="0">
                <a:solidFill>
                  <a:srgbClr val="FF0000"/>
                </a:solidFill>
                <a:latin typeface="+mj-ea"/>
                <a:ea typeface="+mj-ea"/>
              </a:rPr>
              <a:t>≪なぜ≫</a:t>
            </a:r>
            <a:r>
              <a:rPr lang="ja-JP" altLang="en-US" sz="2400" dirty="0">
                <a:solidFill>
                  <a:prstClr val="black"/>
                </a:solidFill>
                <a:latin typeface="+mj-ea"/>
                <a:ea typeface="+mj-ea"/>
              </a:rPr>
              <a:t>モノレールには通常３系統のブレーキがついていますが、それでも急勾配での停止は非常に危険です。</a:t>
            </a:r>
          </a:p>
        </p:txBody>
      </p:sp>
      <p:sp>
        <p:nvSpPr>
          <p:cNvPr id="10" name="テキスト ボックス 9"/>
          <p:cNvSpPr txBox="1"/>
          <p:nvPr/>
        </p:nvSpPr>
        <p:spPr>
          <a:xfrm>
            <a:off x="272578" y="210125"/>
            <a:ext cx="861990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モノレールの危険性を知っている。</a:t>
            </a:r>
          </a:p>
        </p:txBody>
      </p:sp>
      <p:sp>
        <p:nvSpPr>
          <p:cNvPr id="15" name="テキスト ボックス 14"/>
          <p:cNvSpPr txBox="1"/>
          <p:nvPr/>
        </p:nvSpPr>
        <p:spPr>
          <a:xfrm>
            <a:off x="272578" y="18864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prstClr val="white">
                    <a:lumMod val="75000"/>
                  </a:prstClr>
                </a:solidFill>
                <a:latin typeface="+mj-ea"/>
                <a:ea typeface="+mj-ea"/>
              </a:rPr>
              <a:t>✔</a:t>
            </a:r>
          </a:p>
        </p:txBody>
      </p:sp>
      <p:sp>
        <p:nvSpPr>
          <p:cNvPr id="12" name="正方形/長方形 11"/>
          <p:cNvSpPr/>
          <p:nvPr/>
        </p:nvSpPr>
        <p:spPr>
          <a:xfrm>
            <a:off x="449993" y="4581128"/>
            <a:ext cx="3374387" cy="595852"/>
          </a:xfrm>
          <a:prstGeom prst="rect">
            <a:avLst/>
          </a:prstGeom>
          <a:solidFill>
            <a:schemeClr val="bg1">
              <a:lumMod val="85000"/>
            </a:schemeClr>
          </a:solidFill>
        </p:spPr>
        <p:txBody>
          <a:bodyPr wrap="square">
            <a:spAutoFit/>
          </a:bodyPr>
          <a:lstStyle/>
          <a:p>
            <a:r>
              <a:rPr lang="ja-JP" altLang="ja-JP" sz="1600" dirty="0">
                <a:latin typeface="+mj-ea"/>
                <a:ea typeface="+mj-ea"/>
              </a:rPr>
              <a:t>（一社）日本農村医学会編「こうして起こった農作業事故」（№</a:t>
            </a:r>
            <a:r>
              <a:rPr lang="en-US" altLang="ja-JP" sz="1600" dirty="0">
                <a:latin typeface="+mj-ea"/>
                <a:ea typeface="+mj-ea"/>
              </a:rPr>
              <a:t>Ⅰ</a:t>
            </a:r>
            <a:r>
              <a:rPr lang="ja-JP" altLang="ja-JP" sz="1600" dirty="0">
                <a:latin typeface="+mj-ea"/>
                <a:ea typeface="+mj-ea"/>
              </a:rPr>
              <a:t>）</a:t>
            </a:r>
            <a:r>
              <a:rPr lang="en-US" altLang="ja-JP" sz="1600" dirty="0">
                <a:latin typeface="+mj-ea"/>
                <a:ea typeface="+mj-ea"/>
              </a:rPr>
              <a:t>p101</a:t>
            </a:r>
            <a:r>
              <a:rPr lang="ja-JP" altLang="ja-JP" sz="1600" dirty="0">
                <a:latin typeface="+mj-ea"/>
                <a:ea typeface="+mj-ea"/>
              </a:rPr>
              <a:t>より</a:t>
            </a: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8108" y="1006196"/>
            <a:ext cx="4844372" cy="3633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r>
              <a:rPr lang="en-US" altLang="ja-JP" dirty="0">
                <a:solidFill>
                  <a:prstClr val="black">
                    <a:tint val="75000"/>
                  </a:prstClr>
                </a:solidFill>
              </a:rPr>
              <a:t>167</a:t>
            </a:r>
            <a:endParaRPr lang="ja-JP" altLang="en-US" dirty="0">
              <a:solidFill>
                <a:prstClr val="black">
                  <a:tint val="75000"/>
                </a:prstClr>
              </a:solidFill>
            </a:endParaRPr>
          </a:p>
        </p:txBody>
      </p:sp>
    </p:spTree>
    <p:extLst>
      <p:ext uri="{BB962C8B-B14F-4D97-AF65-F5344CB8AC3E}">
        <p14:creationId xmlns:p14="http://schemas.microsoft.com/office/powerpoint/2010/main" val="331720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272578" y="980728"/>
            <a:ext cx="8654343" cy="1569660"/>
          </a:xfrm>
          <a:prstGeom prst="rect">
            <a:avLst/>
          </a:prstGeom>
          <a:solidFill>
            <a:schemeClr val="bg1"/>
          </a:solidFill>
          <a:ln>
            <a:noFill/>
          </a:ln>
        </p:spPr>
        <p:txBody>
          <a:bodyPr wrap="square" rtlCol="0">
            <a:spAutoFit/>
          </a:bodyPr>
          <a:lstStyle/>
          <a:p>
            <a:r>
              <a:rPr lang="en-US" altLang="ja-JP" sz="2400" b="1" dirty="0">
                <a:solidFill>
                  <a:srgbClr val="FF0000"/>
                </a:solidFill>
                <a:latin typeface="+mj-ea"/>
                <a:ea typeface="+mj-ea"/>
              </a:rPr>
              <a:t>《</a:t>
            </a:r>
            <a:r>
              <a:rPr lang="ja-JP" altLang="en-US" sz="2400" b="1" dirty="0">
                <a:solidFill>
                  <a:srgbClr val="FF0000"/>
                </a:solidFill>
                <a:latin typeface="+mj-ea"/>
                <a:ea typeface="+mj-ea"/>
              </a:rPr>
              <a:t>改善のポイント</a:t>
            </a:r>
            <a:r>
              <a:rPr lang="en-US" altLang="ja-JP" sz="2400" b="1" dirty="0">
                <a:solidFill>
                  <a:srgbClr val="FF0000"/>
                </a:solidFill>
                <a:latin typeface="+mj-ea"/>
                <a:ea typeface="+mj-ea"/>
              </a:rPr>
              <a:t>》</a:t>
            </a:r>
          </a:p>
          <a:p>
            <a:pPr marL="269875" indent="-269875"/>
            <a:r>
              <a:rPr lang="ja-JP" altLang="en-US" sz="2400" dirty="0">
                <a:solidFill>
                  <a:prstClr val="black"/>
                </a:solidFill>
                <a:latin typeface="+mj-ea"/>
                <a:ea typeface="+mj-ea"/>
              </a:rPr>
              <a:t>①駐車ブレーキ、降坂ブレーキ、緊急ブレーキが常に正常に働くように整備します。</a:t>
            </a:r>
            <a:endParaRPr lang="en-US" altLang="ja-JP" sz="2400" dirty="0">
              <a:solidFill>
                <a:prstClr val="black"/>
              </a:solidFill>
              <a:latin typeface="+mj-ea"/>
              <a:ea typeface="+mj-ea"/>
            </a:endParaRPr>
          </a:p>
          <a:p>
            <a:r>
              <a:rPr lang="ja-JP" altLang="en-US" sz="2400" dirty="0">
                <a:solidFill>
                  <a:prstClr val="black"/>
                </a:solidFill>
                <a:latin typeface="+mj-ea"/>
                <a:ea typeface="+mj-ea"/>
              </a:rPr>
              <a:t>②レールや支柱の点検を定期的に行います。</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605" y="2910789"/>
            <a:ext cx="7164288" cy="3446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テキスト ボックス 11"/>
          <p:cNvSpPr txBox="1"/>
          <p:nvPr/>
        </p:nvSpPr>
        <p:spPr>
          <a:xfrm>
            <a:off x="272578" y="210125"/>
            <a:ext cx="8619902" cy="523220"/>
          </a:xfrm>
          <a:prstGeom prst="rect">
            <a:avLst/>
          </a:prstGeom>
          <a:solidFill>
            <a:schemeClr val="bg1"/>
          </a:solidFill>
          <a:ln w="25400">
            <a:noFill/>
          </a:ln>
        </p:spPr>
        <p:txBody>
          <a:bodyPr wrap="square" rtlCol="0">
            <a:spAutoFit/>
          </a:bodyPr>
          <a:lstStyle/>
          <a:p>
            <a:r>
              <a:rPr lang="ja-JP" altLang="en-US" sz="2800" dirty="0">
                <a:solidFill>
                  <a:prstClr val="black"/>
                </a:solidFill>
                <a:latin typeface="+mj-ea"/>
                <a:ea typeface="+mj-ea"/>
              </a:rPr>
              <a:t>　　モノレールの危険性を知っている。</a:t>
            </a:r>
          </a:p>
        </p:txBody>
      </p:sp>
      <p:sp>
        <p:nvSpPr>
          <p:cNvPr id="14" name="テキスト ボックス 13"/>
          <p:cNvSpPr txBox="1"/>
          <p:nvPr/>
        </p:nvSpPr>
        <p:spPr>
          <a:xfrm>
            <a:off x="238137" y="189860"/>
            <a:ext cx="492443" cy="461665"/>
          </a:xfrm>
          <a:prstGeom prst="rect">
            <a:avLst/>
          </a:prstGeom>
          <a:solidFill>
            <a:schemeClr val="bg1"/>
          </a:solidFill>
          <a:ln w="25400">
            <a:solidFill>
              <a:srgbClr val="FF0000"/>
            </a:solidFill>
          </a:ln>
        </p:spPr>
        <p:txBody>
          <a:bodyPr wrap="square" rtlCol="0">
            <a:spAutoFit/>
          </a:bodyPr>
          <a:lstStyle/>
          <a:p>
            <a:r>
              <a:rPr lang="ja-JP" altLang="en-US" sz="2400" dirty="0">
                <a:solidFill>
                  <a:srgbClr val="FF0000"/>
                </a:solidFill>
                <a:latin typeface="+mj-ea"/>
                <a:ea typeface="+mj-ea"/>
              </a:rPr>
              <a:t>✔</a:t>
            </a:r>
          </a:p>
        </p:txBody>
      </p:sp>
      <p:sp>
        <p:nvSpPr>
          <p:cNvPr id="2" name="スライド番号プレースホルダー 1"/>
          <p:cNvSpPr>
            <a:spLocks noGrp="1"/>
          </p:cNvSpPr>
          <p:nvPr>
            <p:ph type="sldNum" sz="quarter" idx="12"/>
          </p:nvPr>
        </p:nvSpPr>
        <p:spPr>
          <a:xfrm>
            <a:off x="8100392" y="6375600"/>
            <a:ext cx="586408" cy="365125"/>
          </a:xfrm>
        </p:spPr>
        <p:txBody>
          <a:bodyPr/>
          <a:lstStyle/>
          <a:p>
            <a:pPr algn="l"/>
            <a:r>
              <a:rPr lang="en-US" altLang="ja-JP">
                <a:solidFill>
                  <a:prstClr val="black">
                    <a:tint val="75000"/>
                  </a:prstClr>
                </a:solidFill>
              </a:rPr>
              <a:t>168</a:t>
            </a:r>
            <a:endParaRPr lang="ja-JP" altLang="en-US" dirty="0">
              <a:solidFill>
                <a:prstClr val="black">
                  <a:tint val="75000"/>
                </a:prstClr>
              </a:solidFill>
            </a:endParaRPr>
          </a:p>
        </p:txBody>
      </p:sp>
    </p:spTree>
    <p:extLst>
      <p:ext uri="{BB962C8B-B14F-4D97-AF65-F5344CB8AC3E}">
        <p14:creationId xmlns:p14="http://schemas.microsoft.com/office/powerpoint/2010/main" val="3977239520"/>
      </p:ext>
    </p:extLst>
  </p:cSld>
  <p:clrMapOvr>
    <a:masterClrMapping/>
  </p:clrMapOvr>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744</Words>
  <Application>Microsoft Office PowerPoint</Application>
  <PresentationFormat>画面に合わせる (4:3)</PresentationFormat>
  <Paragraphs>103</Paragraphs>
  <Slides>8</Slides>
  <Notes>2</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8</vt:i4>
      </vt:variant>
    </vt:vector>
  </HeadingPairs>
  <TitlesOfParts>
    <vt:vector size="12" baseType="lpstr">
      <vt:lpstr>ＭＳ Ｐゴシック</vt:lpstr>
      <vt:lpstr>Arial</vt:lpstr>
      <vt:lpstr>Calibri</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業務部長</dc:creator>
  <cp:lastModifiedBy>矢治 幸夫</cp:lastModifiedBy>
  <cp:revision>47</cp:revision>
  <cp:lastPrinted>2021-04-22T03:56:19Z</cp:lastPrinted>
  <dcterms:created xsi:type="dcterms:W3CDTF">2016-12-27T00:42:35Z</dcterms:created>
  <dcterms:modified xsi:type="dcterms:W3CDTF">2021-05-10T00:56:20Z</dcterms:modified>
</cp:coreProperties>
</file>