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9" saveSubsetFonts="1">
  <p:sldMasterIdLst>
    <p:sldMasterId id="2147483696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85" r:id="rId3"/>
    <p:sldId id="29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57F2-9273-4410-BD03-350EDBFD68CC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3942-EEA9-4D20-8B45-055BDAAB1AB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2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C98E-A73D-49EB-B0AB-16AE33D1BB9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551-10EF-402E-B67C-9DDDC844F6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1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716C-5EBA-4D24-A095-E23653F4B2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4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BDB8-73C2-4840-9C2F-CF0AF0E5151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0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6D16-A390-4971-A04C-DFCCE01087C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E409-D073-42E4-B2C8-7509B8D56AD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5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DDB0-F545-4965-A5F9-3F28DDF8C6D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0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C822-FD21-4481-9A03-7F877ABC08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78F9-AD0A-4416-A228-976FA5B6EF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5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5D87-63E4-40FE-AF94-364E719B4D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2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3B90-7C37-43E6-9225-F11D5E0875F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13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E10E-89FC-4D98-8EFD-145A89AA14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33D-1D71-445B-9D4D-59C9C8F001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6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ABB-0E51-4B7E-8955-62599E95F9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49CE-33C0-45ED-B68E-1BA552E86B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234A-E7AE-4EA0-B311-26E2D7496F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3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375F-A74C-4599-B65F-1E6F105328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2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61EC-F4D4-487F-A048-0558EEF630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7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EE78-8EC2-408A-BBFB-15FED55E3A5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5600"/>
            <a:ext cx="2133600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3705-0DCF-478D-90A7-8637F4E33A3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B03-0C56-4A38-AAB6-CF067D5370C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1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6F17-1A87-47F3-B762-3060AD5A3C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9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1AC1-5FCA-40A8-99FB-43412EFD797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8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78069" y="1026209"/>
            <a:ext cx="7848872" cy="50405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耕</a:t>
            </a:r>
            <a:r>
              <a:rPr lang="ja-JP" altLang="en-US" sz="3200" dirty="0" err="1">
                <a:solidFill>
                  <a:prstClr val="white"/>
                </a:solidFill>
                <a:latin typeface="+mj-ea"/>
                <a:ea typeface="+mj-ea"/>
              </a:rPr>
              <a:t>うん</a:t>
            </a:r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機事故の４つの特徴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78069" y="1899877"/>
            <a:ext cx="7848872" cy="4261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97550" y="2113692"/>
            <a:ext cx="42992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97550" y="3142616"/>
            <a:ext cx="42992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２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97550" y="4171540"/>
            <a:ext cx="42992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7550" y="5200463"/>
            <a:ext cx="42992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18734" y="1968032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+mj-ea"/>
                <a:ea typeface="+mj-ea"/>
              </a:rPr>
              <a:t>後退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時の事故（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24.1%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65368" y="2445086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●木や壁との間の挟まれ、躓き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障害物等の事前確認、後方確認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8734" y="3000668"/>
            <a:ext cx="545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土壌</a:t>
            </a:r>
            <a:r>
              <a:rPr lang="ja-JP" altLang="en-US" sz="2800" dirty="0">
                <a:latin typeface="+mj-ea"/>
                <a:ea typeface="+mj-ea"/>
              </a:rPr>
              <a:t>が固い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ことによる事故（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24.1%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65368" y="3424644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●ダッシング、キックバック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一気の深起こしや高速回転の禁止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18734" y="5065940"/>
            <a:ext cx="586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機械</a:t>
            </a:r>
            <a:r>
              <a:rPr lang="ja-JP" altLang="en-US" sz="2800" dirty="0">
                <a:latin typeface="+mj-ea"/>
                <a:ea typeface="+mj-ea"/>
              </a:rPr>
              <a:t>の積み下ろしの際の事故（</a:t>
            </a:r>
            <a:r>
              <a:rPr lang="en-US" altLang="ja-JP" sz="2800" dirty="0">
                <a:latin typeface="+mj-ea"/>
                <a:ea typeface="+mj-ea"/>
              </a:rPr>
              <a:t>20.7%</a:t>
            </a:r>
            <a:r>
              <a:rPr lang="ja-JP" altLang="en-US" sz="2800" dirty="0">
                <a:latin typeface="+mj-ea"/>
                <a:ea typeface="+mj-ea"/>
              </a:rPr>
              <a:t>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65368" y="5529248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●積み下ろし場所、あゆみ板、無理な姿勢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小さく軽くても慎重に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18734" y="4033304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+mj-ea"/>
                <a:ea typeface="+mj-ea"/>
              </a:rPr>
              <a:t>作業中の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20.7%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65368" y="4477416"/>
            <a:ext cx="29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●回転部への異物の詰まり除去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確実にエンジンを切ってから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0" y="3631"/>
            <a:ext cx="91440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Ⅲ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歩行用トラクター（耕</a:t>
            </a:r>
            <a:r>
              <a:rPr lang="ja-JP" altLang="en-US" sz="3200" dirty="0" err="1">
                <a:solidFill>
                  <a:prstClr val="white"/>
                </a:solidFill>
                <a:latin typeface="+mj-ea"/>
              </a:rPr>
              <a:t>うん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機）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176695" y="6258500"/>
            <a:ext cx="63957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p54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1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72578" y="836712"/>
            <a:ext cx="865434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車輪側のクラッチを切らないこと、ロータリーをゆっくり土に入れること、エンジン回転数を最初からむやみに上げないことが大切です。 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4098" name="Picture 2" descr="\\ALRIT\Alrit共有\02_農作業安全対策\２８農林水産省予算 安全総合対策\リスクカルテ\指導者研修用資料関係\02 安全講習テキスト 耕種分冊 Ⅱ\イラスト\耕うん機作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434062" cy="40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72578" y="170637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土が固い場合は慎重に作業している。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613" y="17063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06352" y="6408630"/>
            <a:ext cx="549880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72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1520" y="1237301"/>
            <a:ext cx="3384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一人作業、無理な体制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（腰部捻挫）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いつもは二人でするのだが、この日に限り一人で管理機を軽ワゴン車に乗せようとして、腰に負担がかかり腰部を捻挫。（平成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月中旬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時頃、畑、男性・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67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0083" y="5733257"/>
            <a:ext cx="774629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機械の運搬には、トラックを用いるのが原則です。バンなどへの積み込みは無理な姿勢を強いられます。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275744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基本的にあゆみ板を使い、二人作業で低速で積み下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ろし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している。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260704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72578" y="5074114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p57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09" y="1501832"/>
            <a:ext cx="5139113" cy="38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6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72578" y="1340768"/>
            <a:ext cx="865434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耕</a:t>
            </a:r>
            <a:r>
              <a:rPr lang="ja-JP" altLang="en-US" sz="2400" dirty="0" err="1">
                <a:solidFill>
                  <a:prstClr val="black"/>
                </a:solidFill>
                <a:latin typeface="+mj-ea"/>
                <a:ea typeface="+mj-ea"/>
              </a:rPr>
              <a:t>うん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機の積み下ろしに適した、フックのついた丈夫なあゆみ板を使用します。また、自分の体力に応じた作業方法を工夫します。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\\ALRIT\Alrit共有\02_農作業安全対策\２８農林水産省予算 安全総合対策\リスクカルテ\指導者研修用資料関係\02 安全講習テキスト 耕種分冊 Ⅱ\イラスト\耕うん機積み下ろし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040560" cy="34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72578" y="275744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基本的にあゆみ板を使い、二人作業で低速で積み</a:t>
            </a:r>
            <a:r>
              <a:rPr lang="ja-JP" altLang="en-US" sz="2800" dirty="0">
                <a:solidFill>
                  <a:prstClr val="black"/>
                </a:solidFill>
                <a:latin typeface="+mj-ea"/>
              </a:rPr>
              <a:t>下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ろし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している。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613" y="275744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77041" y="6399693"/>
            <a:ext cx="549880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49880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8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469892" y="1672162"/>
            <a:ext cx="398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１．耕</a:t>
            </a:r>
            <a:r>
              <a:rPr lang="ja-JP" altLang="en-US" sz="2400" dirty="0" err="1">
                <a:solidFill>
                  <a:prstClr val="black"/>
                </a:solidFill>
                <a:latin typeface="+mj-ea"/>
                <a:ea typeface="+mj-ea"/>
              </a:rPr>
              <a:t>うん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①土壌条件、足元や後方の障害物などの確認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②安全装置の装備、使用方法などの確認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耕うん機チェッ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4" y="3933056"/>
            <a:ext cx="3799049" cy="23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  <a:latin typeface="+mj-ea"/>
                <a:ea typeface="+mj-ea"/>
              </a:rPr>
              <a:t>Ⅲ</a:t>
            </a:r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　歩行用トラクター（耕</a:t>
            </a:r>
            <a:r>
              <a:rPr lang="ja-JP" altLang="en-US" sz="3200" dirty="0" err="1">
                <a:solidFill>
                  <a:prstClr val="white"/>
                </a:solidFill>
                <a:latin typeface="+mj-ea"/>
                <a:ea typeface="+mj-ea"/>
              </a:rPr>
              <a:t>うん</a:t>
            </a:r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機）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92790" y="1686122"/>
            <a:ext cx="398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２．積み下ろし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①積み下ろし場所の確認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②あゆみ板の利用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2" name="Picture 2" descr="\\ALRIT\Alrit共有\02_農作業安全対策\２８農林水産省予算 安全総合対策\リスクカルテ\指導者研修用資料関係\02 安全講習テキスト 耕種分冊 Ⅱ\イラスト\耕うん機積み下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4" y="3949974"/>
            <a:ext cx="4394201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55576" y="974435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下の絵を見ながら、チェックするポイントを整理しましょう。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5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51520" y="764704"/>
            <a:ext cx="16257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１．耕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うん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577"/>
            <a:ext cx="91440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Ⅲ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歩行用トラクター（耕</a:t>
            </a:r>
            <a:r>
              <a:rPr lang="ja-JP" altLang="en-US" sz="3200" dirty="0" err="1">
                <a:solidFill>
                  <a:prstClr val="white"/>
                </a:solidFill>
                <a:latin typeface="+mj-ea"/>
              </a:rPr>
              <a:t>うん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機）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1" y="4077072"/>
            <a:ext cx="23496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２．積み下ろし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2" y="3667979"/>
            <a:ext cx="823844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リスクカルテ解説書：「</a:t>
            </a:r>
            <a:r>
              <a:rPr lang="ja-JP" altLang="en-US" sz="1600" dirty="0" err="1">
                <a:latin typeface="+mj-ea"/>
                <a:ea typeface="+mj-ea"/>
              </a:rPr>
              <a:t>ほ</a:t>
            </a:r>
            <a:r>
              <a:rPr lang="ja-JP" altLang="en-US" sz="1600" dirty="0">
                <a:latin typeface="+mj-ea"/>
                <a:ea typeface="+mj-ea"/>
              </a:rPr>
              <a:t>場、農道の点検・改善」</a:t>
            </a:r>
            <a:r>
              <a:rPr lang="en-US" altLang="ja-JP" sz="1600" dirty="0">
                <a:latin typeface="+mj-ea"/>
                <a:ea typeface="+mj-ea"/>
              </a:rPr>
              <a:t>p20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「運転技能</a:t>
            </a:r>
            <a:r>
              <a:rPr lang="zh-TW" altLang="en-US" sz="1600" dirty="0">
                <a:latin typeface="+mj-ea"/>
                <a:ea typeface="+mj-ea"/>
              </a:rPr>
              <a:t>講習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p28</a:t>
            </a:r>
            <a:r>
              <a:rPr lang="ja-JP" altLang="en-US" sz="1600" dirty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077" y="6093296"/>
            <a:ext cx="818389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リスクカルテ解説書：「</a:t>
            </a:r>
            <a:r>
              <a:rPr lang="ja-JP" altLang="ja-JP" sz="1600" dirty="0">
                <a:latin typeface="+mj-ea"/>
                <a:ea typeface="+mj-ea"/>
              </a:rPr>
              <a:t>荷物の安全な機械運搬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p58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組み作業の合図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p76</a:t>
            </a:r>
            <a:r>
              <a:rPr lang="ja-JP" altLang="en-US" sz="1600" dirty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31198"/>
              </p:ext>
            </p:extLst>
          </p:nvPr>
        </p:nvGraphicFramePr>
        <p:xfrm>
          <a:off x="251520" y="1406436"/>
          <a:ext cx="8229598" cy="2179047"/>
        </p:xfrm>
        <a:graphic>
          <a:graphicData uri="http://schemas.openxmlformats.org/drawingml/2006/table">
            <a:tbl>
              <a:tblPr/>
              <a:tblGrid>
                <a:gridCol w="108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環境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バックしたときに障害となる立木、格納庫の壁、ハウスの壁、崖などがない。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機械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デッドマン式クラッチなど、安全装置が装備され、使い方を熟知している。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作業者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土が固い場合は慎重に作業している。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68191"/>
              </p:ext>
            </p:extLst>
          </p:nvPr>
        </p:nvGraphicFramePr>
        <p:xfrm>
          <a:off x="251519" y="4732159"/>
          <a:ext cx="8293039" cy="1255421"/>
        </p:xfrm>
        <a:graphic>
          <a:graphicData uri="http://schemas.openxmlformats.org/drawingml/2006/table">
            <a:tbl>
              <a:tblPr/>
              <a:tblGrid>
                <a:gridCol w="109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作業者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基本的にあゆみ板を使い、二人作業で低速で積み下ろししている。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226" marR="9226" marT="9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31666" y="6405723"/>
            <a:ext cx="549880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6" y="1553879"/>
            <a:ext cx="45704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27956" y="1442758"/>
            <a:ext cx="4049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後退、障害物（重傷）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車軸耕</a:t>
            </a:r>
            <a:r>
              <a:rPr lang="ja-JP" altLang="en-US" sz="2400" dirty="0" err="1">
                <a:solidFill>
                  <a:prstClr val="black"/>
                </a:solidFill>
                <a:latin typeface="+mj-ea"/>
                <a:ea typeface="+mj-ea"/>
              </a:rPr>
              <a:t>うん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機で耕うん中、バックの際、後ろの杭に足を取られ転倒。ロータリー部に両下肢が巻きこまれ、左大腿部刺創、右下肢開放損傷。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8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12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50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分、畑、男性・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69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5141" y="5550331"/>
            <a:ext cx="85471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耕</a:t>
            </a:r>
            <a:r>
              <a:rPr lang="ja-JP" altLang="en-US" sz="2400" dirty="0" err="1">
                <a:solidFill>
                  <a:prstClr val="black"/>
                </a:solidFill>
                <a:latin typeface="+mj-ea"/>
                <a:ea typeface="+mj-ea"/>
              </a:rPr>
              <a:t>うん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機は両手で操作するため、バックの時に後方の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確認がおろそかになりがちです。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957" y="383544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バックしたときに障害となる立木、格納庫の壁、ハウ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スの壁、崖などがない。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141" y="40472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40591" y="4868741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p55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2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27957" y="1508591"/>
            <a:ext cx="859896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作業開始前に、足元や周りの障害物の状況を確認して事前に除去するとともに、バック時の後方確認を行います。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8" y="2894597"/>
            <a:ext cx="5023391" cy="32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60" y="4141673"/>
            <a:ext cx="2736304" cy="19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386145" y="2892338"/>
            <a:ext cx="350633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追加のポイント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後退時は跳ね上がりに注意しましょう。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957" y="383544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バックしたときに障害となる立木、格納庫の壁、ハウ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スの壁、崖などがない。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8178" y="38648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07464" y="6291893"/>
            <a:ext cx="549880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68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68214" y="1196752"/>
            <a:ext cx="3873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安全装置、使い方、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ダッシング（重傷）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安全装置は付いていたが、</a:t>
            </a:r>
            <a:r>
              <a:rPr lang="ja-JP" altLang="en-US" sz="2400" dirty="0">
                <a:solidFill>
                  <a:prstClr val="black"/>
                </a:solidFill>
                <a:latin typeface="+mj-ea"/>
              </a:rPr>
              <a:t>管理機がダッシングし、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止めようとして滑って足がロータリー部に入り、刃が下腿部を貫通。（平成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18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時頃、畑、男性・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63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5229200"/>
            <a:ext cx="863328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latin typeface="+mj-ea"/>
                <a:ea typeface="+mj-ea"/>
              </a:rPr>
              <a:t>最近の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歩行用トラクターには、様々な安全装置が装備されており、そのような機械を使用します。併せて、事前に安全装置の使用方法を習得します。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266452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デッドマン式クラッチなど、安全装置が装備され、使い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方を熟知している。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260648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15996" y="4598160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Ⅱ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p96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136815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606480" y="6408985"/>
            <a:ext cx="2133600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69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3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72578" y="1273984"/>
            <a:ext cx="8619902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農研機構が実施している安全鑑定では、レバーを握っている間は動力が伝達され、レバーを離すと切れる構造のクラッチ（デッドマン式クラッチ）や、後進時のロータリー停止装置などの安全装置が義務化されています。危険状態でどのように使うかについて、講習を受けるなど、十分使用方法を熟知する必要があります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" y="3846259"/>
            <a:ext cx="2905753" cy="18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46259"/>
            <a:ext cx="2771385" cy="18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33" y="3846259"/>
            <a:ext cx="2523232" cy="18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47440" y="57743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緊急停止装置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7864" y="5768353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デッドマン式クラッチ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2923" y="5790453"/>
            <a:ext cx="255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挟圧防止装置</a:t>
            </a:r>
            <a:endParaRPr lang="ja-JP" altLang="en-US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2578" y="266452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デッドマン式クラッチなど、安全装置が装備され、使い方を熟知している。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613" y="277943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818551" y="6307783"/>
            <a:ext cx="549363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ja-JP" sz="1600" dirty="0">
                <a:latin typeface="+mj-ea"/>
                <a:ea typeface="+mj-ea"/>
              </a:rPr>
              <a:t>（</a:t>
            </a:r>
            <a:r>
              <a:rPr lang="ja-JP" altLang="en-US" sz="1600" dirty="0">
                <a:latin typeface="+mj-ea"/>
                <a:ea typeface="+mj-ea"/>
              </a:rPr>
              <a:t>国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ja-JP" altLang="en-US" sz="1600" dirty="0">
                <a:latin typeface="+mj-ea"/>
                <a:ea typeface="+mj-ea"/>
              </a:rPr>
              <a:t>農研機構</a:t>
            </a:r>
            <a:r>
              <a:rPr lang="ja-JP" altLang="ja-JP" sz="1600" dirty="0">
                <a:latin typeface="+mj-ea"/>
                <a:ea typeface="+mj-ea"/>
              </a:rPr>
              <a:t>「</a:t>
            </a:r>
            <a:r>
              <a:rPr lang="ja-JP" altLang="en-US" sz="1600" dirty="0">
                <a:latin typeface="+mj-ea"/>
                <a:ea typeface="+mj-ea"/>
              </a:rPr>
              <a:t>農作業安全情報センター</a:t>
            </a:r>
            <a:r>
              <a:rPr lang="ja-JP" altLang="ja-JP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HP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53236" y="6408985"/>
            <a:ext cx="477872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9325" y="961193"/>
            <a:ext cx="36445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ダッシング、硬い土（重傷）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畑を歩行用トラクターで耕起中、ダッシングを起こし、止めようとして転倒。刃が左下肢に刺さる。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時半頃、男性・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70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9887" y="5022829"/>
            <a:ext cx="831344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土が非常に硬い条件で耕</a:t>
            </a:r>
            <a:r>
              <a:rPr lang="ja-JP" altLang="en-US" sz="2400" dirty="0" err="1">
                <a:solidFill>
                  <a:prstClr val="black"/>
                </a:solidFill>
                <a:latin typeface="+mj-ea"/>
                <a:ea typeface="+mj-ea"/>
              </a:rPr>
              <a:t>うんを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行うと、ロータリーの回転で車体が前方に急に押される現象（ダッシング）が起こることがあります。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170637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土が固い場合は慎重に作業している。</a:t>
            </a:r>
          </a:p>
        </p:txBody>
      </p:sp>
      <p:pic>
        <p:nvPicPr>
          <p:cNvPr id="3075" name="Picture 3" descr="\\ALRIT\Alrit共有\02_農作業安全対策\２８農林水産省予算 安全総合対策\リスクカルテ\指導者研修用資料関係\02 安全講習テキスト 耕種分冊 Ⅱ\イラスト\耕うん機ダッシン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91" y="980557"/>
            <a:ext cx="4899444" cy="36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51520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9262" y="4115721"/>
            <a:ext cx="348507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Ⅲ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p129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71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7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1199</Words>
  <Application>Microsoft Office PowerPoint</Application>
  <PresentationFormat>画面に合わせる (4:3)</PresentationFormat>
  <Paragraphs>138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ＭＳ Ｐゴシック</vt:lpstr>
      <vt:lpstr>新細明體</vt:lpstr>
      <vt:lpstr>Arial</vt:lpstr>
      <vt:lpstr>Calibri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矢治 幸夫</cp:lastModifiedBy>
  <cp:revision>55</cp:revision>
  <cp:lastPrinted>2021-05-07T06:52:02Z</cp:lastPrinted>
  <dcterms:created xsi:type="dcterms:W3CDTF">2016-12-27T00:42:35Z</dcterms:created>
  <dcterms:modified xsi:type="dcterms:W3CDTF">2021-05-07T06:53:51Z</dcterms:modified>
</cp:coreProperties>
</file>